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1"/>
  </p:sldMasterIdLst>
  <p:notesMasterIdLst>
    <p:notesMasterId r:id="rId107"/>
  </p:notesMasterIdLst>
  <p:sldIdLst>
    <p:sldId id="257" r:id="rId2"/>
    <p:sldId id="580" r:id="rId3"/>
    <p:sldId id="581" r:id="rId4"/>
    <p:sldId id="582" r:id="rId5"/>
    <p:sldId id="583" r:id="rId6"/>
    <p:sldId id="632" r:id="rId7"/>
    <p:sldId id="633" r:id="rId8"/>
    <p:sldId id="634" r:id="rId9"/>
    <p:sldId id="635" r:id="rId10"/>
    <p:sldId id="636" r:id="rId11"/>
    <p:sldId id="637" r:id="rId12"/>
    <p:sldId id="638" r:id="rId13"/>
    <p:sldId id="639" r:id="rId14"/>
    <p:sldId id="640" r:id="rId15"/>
    <p:sldId id="641" r:id="rId16"/>
    <p:sldId id="642" r:id="rId17"/>
    <p:sldId id="643" r:id="rId18"/>
    <p:sldId id="644" r:id="rId19"/>
    <p:sldId id="645" r:id="rId20"/>
    <p:sldId id="646" r:id="rId21"/>
    <p:sldId id="647" r:id="rId22"/>
    <p:sldId id="648" r:id="rId23"/>
    <p:sldId id="649" r:id="rId24"/>
    <p:sldId id="650" r:id="rId25"/>
    <p:sldId id="651" r:id="rId26"/>
    <p:sldId id="652" r:id="rId27"/>
    <p:sldId id="653" r:id="rId28"/>
    <p:sldId id="654" r:id="rId29"/>
    <p:sldId id="655" r:id="rId30"/>
    <p:sldId id="656" r:id="rId31"/>
    <p:sldId id="657" r:id="rId32"/>
    <p:sldId id="658" r:id="rId33"/>
    <p:sldId id="659" r:id="rId34"/>
    <p:sldId id="660" r:id="rId35"/>
    <p:sldId id="661" r:id="rId36"/>
    <p:sldId id="662" r:id="rId37"/>
    <p:sldId id="663" r:id="rId38"/>
    <p:sldId id="664" r:id="rId39"/>
    <p:sldId id="665" r:id="rId40"/>
    <p:sldId id="666" r:id="rId41"/>
    <p:sldId id="991" r:id="rId42"/>
    <p:sldId id="667" r:id="rId43"/>
    <p:sldId id="668" r:id="rId44"/>
    <p:sldId id="669" r:id="rId45"/>
    <p:sldId id="670" r:id="rId46"/>
    <p:sldId id="671" r:id="rId47"/>
    <p:sldId id="672" r:id="rId48"/>
    <p:sldId id="673" r:id="rId49"/>
    <p:sldId id="674" r:id="rId50"/>
    <p:sldId id="675" r:id="rId51"/>
    <p:sldId id="676" r:id="rId52"/>
    <p:sldId id="677" r:id="rId53"/>
    <p:sldId id="678" r:id="rId54"/>
    <p:sldId id="679" r:id="rId55"/>
    <p:sldId id="680" r:id="rId56"/>
    <p:sldId id="681" r:id="rId57"/>
    <p:sldId id="804" r:id="rId58"/>
    <p:sldId id="805" r:id="rId59"/>
    <p:sldId id="806" r:id="rId60"/>
    <p:sldId id="808"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901" r:id="rId76"/>
    <p:sldId id="902" r:id="rId77"/>
    <p:sldId id="903" r:id="rId78"/>
    <p:sldId id="904" r:id="rId79"/>
    <p:sldId id="906" r:id="rId80"/>
    <p:sldId id="907" r:id="rId81"/>
    <p:sldId id="908" r:id="rId82"/>
    <p:sldId id="909" r:id="rId83"/>
    <p:sldId id="910" r:id="rId84"/>
    <p:sldId id="911" r:id="rId85"/>
    <p:sldId id="920" r:id="rId86"/>
    <p:sldId id="921" r:id="rId87"/>
    <p:sldId id="922" r:id="rId88"/>
    <p:sldId id="923" r:id="rId89"/>
    <p:sldId id="924" r:id="rId90"/>
    <p:sldId id="925" r:id="rId91"/>
    <p:sldId id="926" r:id="rId92"/>
    <p:sldId id="927" r:id="rId93"/>
    <p:sldId id="928" r:id="rId94"/>
    <p:sldId id="929" r:id="rId95"/>
    <p:sldId id="930" r:id="rId96"/>
    <p:sldId id="931" r:id="rId97"/>
    <p:sldId id="932" r:id="rId98"/>
    <p:sldId id="933" r:id="rId99"/>
    <p:sldId id="934" r:id="rId100"/>
    <p:sldId id="935" r:id="rId101"/>
    <p:sldId id="936" r:id="rId102"/>
    <p:sldId id="937" r:id="rId103"/>
    <p:sldId id="938" r:id="rId104"/>
    <p:sldId id="939" r:id="rId105"/>
    <p:sldId id="992" r:id="rId10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431"/>
    <p:restoredTop sz="81532" autoAdjust="0"/>
  </p:normalViewPr>
  <p:slideViewPr>
    <p:cSldViewPr>
      <p:cViewPr varScale="1">
        <p:scale>
          <a:sx n="69" d="100"/>
          <a:sy n="69" d="100"/>
        </p:scale>
        <p:origin x="864"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notesMaster" Target="notesMasters/notesMaster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22" name="Rectangle 2">
            <a:extLst>
              <a:ext uri="{FF2B5EF4-FFF2-40B4-BE49-F238E27FC236}">
                <a16:creationId xmlns:a16="http://schemas.microsoft.com/office/drawing/2014/main" id="{CDDAF411-EDB2-E517-7349-EA12D80C948F}"/>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US"/>
          </a:p>
        </p:txBody>
      </p:sp>
      <p:sp>
        <p:nvSpPr>
          <p:cNvPr id="440323" name="Rectangle 3">
            <a:extLst>
              <a:ext uri="{FF2B5EF4-FFF2-40B4-BE49-F238E27FC236}">
                <a16:creationId xmlns:a16="http://schemas.microsoft.com/office/drawing/2014/main" id="{5A2F2DDE-2E85-2239-5C4E-5A9B38329E57}"/>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en-US"/>
          </a:p>
        </p:txBody>
      </p:sp>
      <p:sp>
        <p:nvSpPr>
          <p:cNvPr id="112644" name="Rectangle 4">
            <a:extLst>
              <a:ext uri="{FF2B5EF4-FFF2-40B4-BE49-F238E27FC236}">
                <a16:creationId xmlns:a16="http://schemas.microsoft.com/office/drawing/2014/main" id="{31208AB0-FEA8-C70F-68A3-5502CF97C7F7}"/>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25" name="Rectangle 5">
            <a:extLst>
              <a:ext uri="{FF2B5EF4-FFF2-40B4-BE49-F238E27FC236}">
                <a16:creationId xmlns:a16="http://schemas.microsoft.com/office/drawing/2014/main" id="{78DC5980-B04D-B775-7077-85AF867CB91D}"/>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Cliquez pour modifier les styles du texte du masque</a:t>
            </a:r>
          </a:p>
          <a:p>
            <a:pPr lvl="1"/>
            <a:r>
              <a:rPr lang="en-US" noProof="0"/>
              <a:t>Deuxième niveau</a:t>
            </a:r>
          </a:p>
          <a:p>
            <a:pPr lvl="2"/>
            <a:r>
              <a:rPr lang="en-US" noProof="0"/>
              <a:t>Troisième niveau</a:t>
            </a:r>
          </a:p>
          <a:p>
            <a:pPr lvl="3"/>
            <a:r>
              <a:rPr lang="en-US" noProof="0"/>
              <a:t>Quatrième niveau</a:t>
            </a:r>
          </a:p>
          <a:p>
            <a:pPr lvl="4"/>
            <a:r>
              <a:rPr lang="en-US" noProof="0"/>
              <a:t>Cinquième niveau</a:t>
            </a:r>
          </a:p>
        </p:txBody>
      </p:sp>
      <p:sp>
        <p:nvSpPr>
          <p:cNvPr id="440326" name="Rectangle 6">
            <a:extLst>
              <a:ext uri="{FF2B5EF4-FFF2-40B4-BE49-F238E27FC236}">
                <a16:creationId xmlns:a16="http://schemas.microsoft.com/office/drawing/2014/main" id="{CE3E1DD9-E71E-B5F0-72A9-2BE0A76A6674}"/>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a:p>
        </p:txBody>
      </p:sp>
      <p:sp>
        <p:nvSpPr>
          <p:cNvPr id="440327" name="Rectangle 7">
            <a:extLst>
              <a:ext uri="{FF2B5EF4-FFF2-40B4-BE49-F238E27FC236}">
                <a16:creationId xmlns:a16="http://schemas.microsoft.com/office/drawing/2014/main" id="{EC607DF5-F0A3-D59E-8486-3476A3B9F774}"/>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323AF99-2E40-D04D-BBD4-A7E8E09C641B}" type="slidenum">
              <a:rPr lang="en-US" altLang="fr-FR"/>
              <a:pPr/>
              <a:t>‹N°›</a:t>
            </a:fld>
            <a:endParaRPr lang="en-US"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fr-FR"/>
              <a:t>Cliquez pour modifier le style du titre</a:t>
            </a:r>
            <a:endParaRPr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a:t>Cliquez pour modifier le style des sous-titres du masque</a:t>
            </a:r>
            <a:endParaRPr lang="en-US"/>
          </a:p>
        </p:txBody>
      </p:sp>
      <p:sp>
        <p:nvSpPr>
          <p:cNvPr id="2" name="Espace réservé de la date 29">
            <a:extLst>
              <a:ext uri="{FF2B5EF4-FFF2-40B4-BE49-F238E27FC236}">
                <a16:creationId xmlns:a16="http://schemas.microsoft.com/office/drawing/2014/main" id="{AEA5EF0E-B004-6A7C-95A6-B9FB10C079EF}"/>
              </a:ext>
            </a:extLst>
          </p:cNvPr>
          <p:cNvSpPr>
            <a:spLocks noGrp="1"/>
          </p:cNvSpPr>
          <p:nvPr>
            <p:ph type="dt" sz="half" idx="10"/>
          </p:nvPr>
        </p:nvSpPr>
        <p:spPr/>
        <p:txBody>
          <a:bodyPr/>
          <a:lstStyle>
            <a:lvl1pPr>
              <a:defRPr/>
            </a:lvl1pPr>
          </a:lstStyle>
          <a:p>
            <a:pPr>
              <a:defRPr/>
            </a:pPr>
            <a:endParaRPr lang="en-US"/>
          </a:p>
        </p:txBody>
      </p:sp>
      <p:sp>
        <p:nvSpPr>
          <p:cNvPr id="3" name="Espace réservé du pied de page 18">
            <a:extLst>
              <a:ext uri="{FF2B5EF4-FFF2-40B4-BE49-F238E27FC236}">
                <a16:creationId xmlns:a16="http://schemas.microsoft.com/office/drawing/2014/main" id="{31CEAF4D-64A8-1A5C-5096-0C5578C6E51C}"/>
              </a:ext>
            </a:extLst>
          </p:cNvPr>
          <p:cNvSpPr>
            <a:spLocks noGrp="1"/>
          </p:cNvSpPr>
          <p:nvPr>
            <p:ph type="ftr" sz="quarter" idx="11"/>
          </p:nvPr>
        </p:nvSpPr>
        <p:spPr/>
        <p:txBody>
          <a:bodyPr/>
          <a:lstStyle>
            <a:lvl1pPr>
              <a:defRPr/>
            </a:lvl1pPr>
          </a:lstStyle>
          <a:p>
            <a:pPr>
              <a:defRPr/>
            </a:pPr>
            <a:endParaRPr lang="en-US"/>
          </a:p>
        </p:txBody>
      </p:sp>
      <p:sp>
        <p:nvSpPr>
          <p:cNvPr id="4" name="Espace réservé du numéro de diapositive 26">
            <a:extLst>
              <a:ext uri="{FF2B5EF4-FFF2-40B4-BE49-F238E27FC236}">
                <a16:creationId xmlns:a16="http://schemas.microsoft.com/office/drawing/2014/main" id="{6312BBCD-4B06-939C-8038-D972900806CC}"/>
              </a:ext>
            </a:extLst>
          </p:cNvPr>
          <p:cNvSpPr>
            <a:spLocks noGrp="1"/>
          </p:cNvSpPr>
          <p:nvPr>
            <p:ph type="sldNum" sz="quarter" idx="12"/>
          </p:nvPr>
        </p:nvSpPr>
        <p:spPr/>
        <p:txBody>
          <a:bodyPr/>
          <a:lstStyle>
            <a:lvl1pPr>
              <a:defRPr>
                <a:solidFill>
                  <a:srgbClr val="D1EAEE"/>
                </a:solidFill>
              </a:defRPr>
            </a:lvl1pPr>
          </a:lstStyle>
          <a:p>
            <a:fld id="{A1E51A8C-B249-0E44-B876-1603693E4B90}" type="slidenum">
              <a:rPr lang="en-US" altLang="fr-FR"/>
              <a:pPr/>
              <a:t>‹N°›</a:t>
            </a:fld>
            <a:endParaRPr lang="en-US" altLang="fr-FR"/>
          </a:p>
        </p:txBody>
      </p:sp>
    </p:spTree>
    <p:extLst>
      <p:ext uri="{BB962C8B-B14F-4D97-AF65-F5344CB8AC3E}">
        <p14:creationId xmlns:p14="http://schemas.microsoft.com/office/powerpoint/2010/main" val="130242291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9">
            <a:extLst>
              <a:ext uri="{FF2B5EF4-FFF2-40B4-BE49-F238E27FC236}">
                <a16:creationId xmlns:a16="http://schemas.microsoft.com/office/drawing/2014/main" id="{CD9C73EB-A05D-73EF-096E-0E44C3727EA0}"/>
              </a:ext>
            </a:extLst>
          </p:cNvPr>
          <p:cNvSpPr>
            <a:spLocks noGrp="1"/>
          </p:cNvSpPr>
          <p:nvPr>
            <p:ph type="dt" sz="half" idx="10"/>
          </p:nvPr>
        </p:nvSpPr>
        <p:spPr/>
        <p:txBody>
          <a:bodyPr/>
          <a:lstStyle>
            <a:lvl1pPr>
              <a:defRPr/>
            </a:lvl1pPr>
          </a:lstStyle>
          <a:p>
            <a:pPr>
              <a:defRPr/>
            </a:pPr>
            <a:endParaRPr lang="en-US"/>
          </a:p>
        </p:txBody>
      </p:sp>
      <p:sp>
        <p:nvSpPr>
          <p:cNvPr id="5" name="Espace réservé du pied de page 21">
            <a:extLst>
              <a:ext uri="{FF2B5EF4-FFF2-40B4-BE49-F238E27FC236}">
                <a16:creationId xmlns:a16="http://schemas.microsoft.com/office/drawing/2014/main" id="{9E9F531F-B668-65B3-98EC-3CA8565AC94B}"/>
              </a:ext>
            </a:extLst>
          </p:cNvPr>
          <p:cNvSpPr>
            <a:spLocks noGrp="1"/>
          </p:cNvSpPr>
          <p:nvPr>
            <p:ph type="ftr" sz="quarter" idx="11"/>
          </p:nvPr>
        </p:nvSpPr>
        <p:spPr/>
        <p:txBody>
          <a:bodyPr/>
          <a:lstStyle>
            <a:lvl1pPr>
              <a:defRPr/>
            </a:lvl1pPr>
          </a:lstStyle>
          <a:p>
            <a:pPr>
              <a:defRPr/>
            </a:pPr>
            <a:endParaRPr lang="en-US"/>
          </a:p>
        </p:txBody>
      </p:sp>
      <p:sp>
        <p:nvSpPr>
          <p:cNvPr id="6" name="Espace réservé du numéro de diapositive 17">
            <a:extLst>
              <a:ext uri="{FF2B5EF4-FFF2-40B4-BE49-F238E27FC236}">
                <a16:creationId xmlns:a16="http://schemas.microsoft.com/office/drawing/2014/main" id="{AE956B36-7FF8-1063-6D10-40CC0A16F3C6}"/>
              </a:ext>
            </a:extLst>
          </p:cNvPr>
          <p:cNvSpPr>
            <a:spLocks noGrp="1"/>
          </p:cNvSpPr>
          <p:nvPr>
            <p:ph type="sldNum" sz="quarter" idx="12"/>
          </p:nvPr>
        </p:nvSpPr>
        <p:spPr/>
        <p:txBody>
          <a:bodyPr/>
          <a:lstStyle>
            <a:lvl1pPr>
              <a:defRPr/>
            </a:lvl1pPr>
          </a:lstStyle>
          <a:p>
            <a:fld id="{80805347-4A98-0F48-AEFE-6A244EF6CF9F}" type="slidenum">
              <a:rPr lang="en-US" altLang="fr-FR"/>
              <a:pPr/>
              <a:t>‹N°›</a:t>
            </a:fld>
            <a:endParaRPr lang="en-US" altLang="fr-FR"/>
          </a:p>
        </p:txBody>
      </p:sp>
    </p:spTree>
    <p:extLst>
      <p:ext uri="{BB962C8B-B14F-4D97-AF65-F5344CB8AC3E}">
        <p14:creationId xmlns:p14="http://schemas.microsoft.com/office/powerpoint/2010/main" val="1904375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lang="fr-FR"/>
              <a:t>Cliquez pour modifier le style du titre</a:t>
            </a:r>
            <a:endParaRPr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9">
            <a:extLst>
              <a:ext uri="{FF2B5EF4-FFF2-40B4-BE49-F238E27FC236}">
                <a16:creationId xmlns:a16="http://schemas.microsoft.com/office/drawing/2014/main" id="{344AD471-6462-89A3-C1E7-63E0AF9365E8}"/>
              </a:ext>
            </a:extLst>
          </p:cNvPr>
          <p:cNvSpPr>
            <a:spLocks noGrp="1"/>
          </p:cNvSpPr>
          <p:nvPr>
            <p:ph type="dt" sz="half" idx="10"/>
          </p:nvPr>
        </p:nvSpPr>
        <p:spPr/>
        <p:txBody>
          <a:bodyPr/>
          <a:lstStyle>
            <a:lvl1pPr>
              <a:defRPr/>
            </a:lvl1pPr>
          </a:lstStyle>
          <a:p>
            <a:pPr>
              <a:defRPr/>
            </a:pPr>
            <a:endParaRPr lang="en-US"/>
          </a:p>
        </p:txBody>
      </p:sp>
      <p:sp>
        <p:nvSpPr>
          <p:cNvPr id="5" name="Espace réservé du pied de page 21">
            <a:extLst>
              <a:ext uri="{FF2B5EF4-FFF2-40B4-BE49-F238E27FC236}">
                <a16:creationId xmlns:a16="http://schemas.microsoft.com/office/drawing/2014/main" id="{0C3E1E52-BB4E-9B01-7701-994EE854BF44}"/>
              </a:ext>
            </a:extLst>
          </p:cNvPr>
          <p:cNvSpPr>
            <a:spLocks noGrp="1"/>
          </p:cNvSpPr>
          <p:nvPr>
            <p:ph type="ftr" sz="quarter" idx="11"/>
          </p:nvPr>
        </p:nvSpPr>
        <p:spPr/>
        <p:txBody>
          <a:bodyPr/>
          <a:lstStyle>
            <a:lvl1pPr>
              <a:defRPr/>
            </a:lvl1pPr>
          </a:lstStyle>
          <a:p>
            <a:pPr>
              <a:defRPr/>
            </a:pPr>
            <a:endParaRPr lang="en-US"/>
          </a:p>
        </p:txBody>
      </p:sp>
      <p:sp>
        <p:nvSpPr>
          <p:cNvPr id="6" name="Espace réservé du numéro de diapositive 17">
            <a:extLst>
              <a:ext uri="{FF2B5EF4-FFF2-40B4-BE49-F238E27FC236}">
                <a16:creationId xmlns:a16="http://schemas.microsoft.com/office/drawing/2014/main" id="{A5667C0D-7FF5-AB93-2E72-66EEA30A53DA}"/>
              </a:ext>
            </a:extLst>
          </p:cNvPr>
          <p:cNvSpPr>
            <a:spLocks noGrp="1"/>
          </p:cNvSpPr>
          <p:nvPr>
            <p:ph type="sldNum" sz="quarter" idx="12"/>
          </p:nvPr>
        </p:nvSpPr>
        <p:spPr/>
        <p:txBody>
          <a:bodyPr/>
          <a:lstStyle>
            <a:lvl1pPr>
              <a:defRPr/>
            </a:lvl1pPr>
          </a:lstStyle>
          <a:p>
            <a:fld id="{210AED4B-B81C-8442-9E81-93D09179DEA8}" type="slidenum">
              <a:rPr lang="en-US" altLang="fr-FR"/>
              <a:pPr/>
              <a:t>‹N°›</a:t>
            </a:fld>
            <a:endParaRPr lang="en-US" altLang="fr-FR"/>
          </a:p>
        </p:txBody>
      </p:sp>
    </p:spTree>
    <p:extLst>
      <p:ext uri="{BB962C8B-B14F-4D97-AF65-F5344CB8AC3E}">
        <p14:creationId xmlns:p14="http://schemas.microsoft.com/office/powerpoint/2010/main" val="39575809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a:t>Cliquez pour modifier le style du titre</a:t>
            </a:r>
          </a:p>
        </p:txBody>
      </p:sp>
      <p:sp>
        <p:nvSpPr>
          <p:cNvPr id="3" name="Espace réservé du tableau 2"/>
          <p:cNvSpPr>
            <a:spLocks noGrp="1"/>
          </p:cNvSpPr>
          <p:nvPr>
            <p:ph type="tbl" idx="1"/>
          </p:nvPr>
        </p:nvSpPr>
        <p:spPr>
          <a:xfrm>
            <a:off x="457200" y="1600200"/>
            <a:ext cx="8229600" cy="4525963"/>
          </a:xfrm>
        </p:spPr>
        <p:txBody>
          <a:bodyPr>
            <a:normAutofit/>
          </a:bodyPr>
          <a:lstStyle/>
          <a:p>
            <a:pPr lvl="0"/>
            <a:endParaRPr lang="fr-FR" noProof="0"/>
          </a:p>
        </p:txBody>
      </p:sp>
      <p:sp>
        <p:nvSpPr>
          <p:cNvPr id="4" name="Espace réservé de la date 9">
            <a:extLst>
              <a:ext uri="{FF2B5EF4-FFF2-40B4-BE49-F238E27FC236}">
                <a16:creationId xmlns:a16="http://schemas.microsoft.com/office/drawing/2014/main" id="{5B4AD89E-5733-CED8-776A-4AFE0403BFFA}"/>
              </a:ext>
            </a:extLst>
          </p:cNvPr>
          <p:cNvSpPr>
            <a:spLocks noGrp="1"/>
          </p:cNvSpPr>
          <p:nvPr>
            <p:ph type="dt" sz="half" idx="10"/>
          </p:nvPr>
        </p:nvSpPr>
        <p:spPr/>
        <p:txBody>
          <a:bodyPr/>
          <a:lstStyle>
            <a:lvl1pPr>
              <a:defRPr/>
            </a:lvl1pPr>
          </a:lstStyle>
          <a:p>
            <a:pPr>
              <a:defRPr/>
            </a:pPr>
            <a:endParaRPr lang="en-US"/>
          </a:p>
        </p:txBody>
      </p:sp>
      <p:sp>
        <p:nvSpPr>
          <p:cNvPr id="5" name="Espace réservé du pied de page 21">
            <a:extLst>
              <a:ext uri="{FF2B5EF4-FFF2-40B4-BE49-F238E27FC236}">
                <a16:creationId xmlns:a16="http://schemas.microsoft.com/office/drawing/2014/main" id="{D25AB1BB-A6B5-EFC8-14BB-BEF5E656DC4E}"/>
              </a:ext>
            </a:extLst>
          </p:cNvPr>
          <p:cNvSpPr>
            <a:spLocks noGrp="1"/>
          </p:cNvSpPr>
          <p:nvPr>
            <p:ph type="ftr" sz="quarter" idx="11"/>
          </p:nvPr>
        </p:nvSpPr>
        <p:spPr/>
        <p:txBody>
          <a:bodyPr/>
          <a:lstStyle>
            <a:lvl1pPr>
              <a:defRPr/>
            </a:lvl1pPr>
          </a:lstStyle>
          <a:p>
            <a:pPr>
              <a:defRPr/>
            </a:pPr>
            <a:endParaRPr lang="en-US"/>
          </a:p>
        </p:txBody>
      </p:sp>
      <p:sp>
        <p:nvSpPr>
          <p:cNvPr id="6" name="Espace réservé du numéro de diapositive 17">
            <a:extLst>
              <a:ext uri="{FF2B5EF4-FFF2-40B4-BE49-F238E27FC236}">
                <a16:creationId xmlns:a16="http://schemas.microsoft.com/office/drawing/2014/main" id="{3467646F-72C7-C5DE-EA85-CE5006B8B946}"/>
              </a:ext>
            </a:extLst>
          </p:cNvPr>
          <p:cNvSpPr>
            <a:spLocks noGrp="1"/>
          </p:cNvSpPr>
          <p:nvPr>
            <p:ph type="sldNum" sz="quarter" idx="12"/>
          </p:nvPr>
        </p:nvSpPr>
        <p:spPr/>
        <p:txBody>
          <a:bodyPr/>
          <a:lstStyle>
            <a:lvl1pPr>
              <a:defRPr/>
            </a:lvl1pPr>
          </a:lstStyle>
          <a:p>
            <a:fld id="{2EF0018F-AC03-9845-8725-BB6B8E32EC79}" type="slidenum">
              <a:rPr lang="en-US" altLang="fr-FR"/>
              <a:pPr/>
              <a:t>‹N°›</a:t>
            </a:fld>
            <a:endParaRPr lang="en-US" altLang="fr-FR"/>
          </a:p>
        </p:txBody>
      </p:sp>
    </p:spTree>
    <p:extLst>
      <p:ext uri="{BB962C8B-B14F-4D97-AF65-F5344CB8AC3E}">
        <p14:creationId xmlns:p14="http://schemas.microsoft.com/office/powerpoint/2010/main" val="10956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US"/>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9">
            <a:extLst>
              <a:ext uri="{FF2B5EF4-FFF2-40B4-BE49-F238E27FC236}">
                <a16:creationId xmlns:a16="http://schemas.microsoft.com/office/drawing/2014/main" id="{8D1D312E-8DB8-E2A0-649B-8AD26C75EFEE}"/>
              </a:ext>
            </a:extLst>
          </p:cNvPr>
          <p:cNvSpPr>
            <a:spLocks noGrp="1"/>
          </p:cNvSpPr>
          <p:nvPr>
            <p:ph type="dt" sz="half" idx="10"/>
          </p:nvPr>
        </p:nvSpPr>
        <p:spPr/>
        <p:txBody>
          <a:bodyPr/>
          <a:lstStyle>
            <a:lvl1pPr>
              <a:defRPr/>
            </a:lvl1pPr>
          </a:lstStyle>
          <a:p>
            <a:pPr>
              <a:defRPr/>
            </a:pPr>
            <a:endParaRPr lang="en-US"/>
          </a:p>
        </p:txBody>
      </p:sp>
      <p:sp>
        <p:nvSpPr>
          <p:cNvPr id="5" name="Espace réservé du pied de page 21">
            <a:extLst>
              <a:ext uri="{FF2B5EF4-FFF2-40B4-BE49-F238E27FC236}">
                <a16:creationId xmlns:a16="http://schemas.microsoft.com/office/drawing/2014/main" id="{5ED0923A-763E-C478-F650-B7477BB56E21}"/>
              </a:ext>
            </a:extLst>
          </p:cNvPr>
          <p:cNvSpPr>
            <a:spLocks noGrp="1"/>
          </p:cNvSpPr>
          <p:nvPr>
            <p:ph type="ftr" sz="quarter" idx="11"/>
          </p:nvPr>
        </p:nvSpPr>
        <p:spPr/>
        <p:txBody>
          <a:bodyPr/>
          <a:lstStyle>
            <a:lvl1pPr>
              <a:defRPr/>
            </a:lvl1pPr>
          </a:lstStyle>
          <a:p>
            <a:pPr>
              <a:defRPr/>
            </a:pPr>
            <a:endParaRPr lang="en-US"/>
          </a:p>
        </p:txBody>
      </p:sp>
      <p:sp>
        <p:nvSpPr>
          <p:cNvPr id="6" name="Espace réservé du numéro de diapositive 17">
            <a:extLst>
              <a:ext uri="{FF2B5EF4-FFF2-40B4-BE49-F238E27FC236}">
                <a16:creationId xmlns:a16="http://schemas.microsoft.com/office/drawing/2014/main" id="{F0B3F8A8-ED91-E7EB-F6D4-A9E573BB3F6E}"/>
              </a:ext>
            </a:extLst>
          </p:cNvPr>
          <p:cNvSpPr>
            <a:spLocks noGrp="1"/>
          </p:cNvSpPr>
          <p:nvPr>
            <p:ph type="sldNum" sz="quarter" idx="12"/>
          </p:nvPr>
        </p:nvSpPr>
        <p:spPr/>
        <p:txBody>
          <a:bodyPr/>
          <a:lstStyle>
            <a:lvl1pPr>
              <a:defRPr/>
            </a:lvl1pPr>
          </a:lstStyle>
          <a:p>
            <a:fld id="{03C4C1F1-4855-C04C-BFAB-F817037D8BD9}" type="slidenum">
              <a:rPr lang="en-US" altLang="fr-FR"/>
              <a:pPr/>
              <a:t>‹N°›</a:t>
            </a:fld>
            <a:endParaRPr lang="en-US" altLang="fr-FR"/>
          </a:p>
        </p:txBody>
      </p:sp>
    </p:spTree>
    <p:extLst>
      <p:ext uri="{BB962C8B-B14F-4D97-AF65-F5344CB8AC3E}">
        <p14:creationId xmlns:p14="http://schemas.microsoft.com/office/powerpoint/2010/main" val="4228895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fr-FR"/>
              <a:t>Cliquez pour modifier le style du titre</a:t>
            </a:r>
            <a:endParaRPr lang="en-US"/>
          </a:p>
        </p:txBody>
      </p:sp>
      <p:sp>
        <p:nvSpPr>
          <p:cNvPr id="3" name="Espace réservé du texte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55291BC7-DFD2-21BB-3D16-A9D1E5467B85}"/>
              </a:ext>
            </a:extLst>
          </p:cNvPr>
          <p:cNvSpPr>
            <a:spLocks noGrp="1"/>
          </p:cNvSpPr>
          <p:nvPr>
            <p:ph type="dt" sz="half" idx="10"/>
          </p:nvPr>
        </p:nvSpPr>
        <p:spPr/>
        <p:txBody>
          <a:bodyPr/>
          <a:lstStyle>
            <a:lvl1pPr>
              <a:defRPr/>
            </a:lvl1pPr>
          </a:lstStyle>
          <a:p>
            <a:pPr>
              <a:defRPr/>
            </a:pPr>
            <a:endParaRPr lang="en-US"/>
          </a:p>
        </p:txBody>
      </p:sp>
      <p:sp>
        <p:nvSpPr>
          <p:cNvPr id="5" name="Espace réservé du pied de page 4">
            <a:extLst>
              <a:ext uri="{FF2B5EF4-FFF2-40B4-BE49-F238E27FC236}">
                <a16:creationId xmlns:a16="http://schemas.microsoft.com/office/drawing/2014/main" id="{67D6B19A-51FA-D611-F60D-BB1F42E1AE9D}"/>
              </a:ext>
            </a:extLst>
          </p:cNvPr>
          <p:cNvSpPr>
            <a:spLocks noGrp="1"/>
          </p:cNvSpPr>
          <p:nvPr>
            <p:ph type="ftr" sz="quarter" idx="11"/>
          </p:nvPr>
        </p:nvSpPr>
        <p:spPr/>
        <p:txBody>
          <a:bodyPr/>
          <a:lstStyle>
            <a:lvl1pPr>
              <a:defRPr/>
            </a:lvl1pPr>
          </a:lstStyle>
          <a:p>
            <a:pPr>
              <a:defRPr/>
            </a:pPr>
            <a:endParaRPr lang="en-US"/>
          </a:p>
        </p:txBody>
      </p:sp>
      <p:sp>
        <p:nvSpPr>
          <p:cNvPr id="6" name="Espace réservé du numéro de diapositive 5">
            <a:extLst>
              <a:ext uri="{FF2B5EF4-FFF2-40B4-BE49-F238E27FC236}">
                <a16:creationId xmlns:a16="http://schemas.microsoft.com/office/drawing/2014/main" id="{8ECDFA94-2481-C254-2D3B-E9EFB00BC842}"/>
              </a:ext>
            </a:extLst>
          </p:cNvPr>
          <p:cNvSpPr>
            <a:spLocks noGrp="1"/>
          </p:cNvSpPr>
          <p:nvPr>
            <p:ph type="sldNum" sz="quarter" idx="12"/>
          </p:nvPr>
        </p:nvSpPr>
        <p:spPr/>
        <p:txBody>
          <a:bodyPr/>
          <a:lstStyle>
            <a:lvl1pPr>
              <a:defRPr>
                <a:solidFill>
                  <a:srgbClr val="D1EAEE"/>
                </a:solidFill>
              </a:defRPr>
            </a:lvl1pPr>
          </a:lstStyle>
          <a:p>
            <a:fld id="{1CEAC9AB-8A82-C543-BAC5-E61012CBCC9F}" type="slidenum">
              <a:rPr lang="en-US" altLang="fr-FR"/>
              <a:pPr/>
              <a:t>‹N°›</a:t>
            </a:fld>
            <a:endParaRPr lang="en-US" altLang="fr-FR"/>
          </a:p>
        </p:txBody>
      </p:sp>
    </p:spTree>
    <p:extLst>
      <p:ext uri="{BB962C8B-B14F-4D97-AF65-F5344CB8AC3E}">
        <p14:creationId xmlns:p14="http://schemas.microsoft.com/office/powerpoint/2010/main" val="335073944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lang="fr-FR"/>
              <a:t>Cliquez pour modifier le style du titre</a:t>
            </a:r>
            <a:endParaRPr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9">
            <a:extLst>
              <a:ext uri="{FF2B5EF4-FFF2-40B4-BE49-F238E27FC236}">
                <a16:creationId xmlns:a16="http://schemas.microsoft.com/office/drawing/2014/main" id="{89E0DCA1-355E-1A05-815E-7133F0E9A16D}"/>
              </a:ext>
            </a:extLst>
          </p:cNvPr>
          <p:cNvSpPr>
            <a:spLocks noGrp="1"/>
          </p:cNvSpPr>
          <p:nvPr>
            <p:ph type="dt" sz="half" idx="10"/>
          </p:nvPr>
        </p:nvSpPr>
        <p:spPr/>
        <p:txBody>
          <a:bodyPr/>
          <a:lstStyle>
            <a:lvl1pPr>
              <a:defRPr/>
            </a:lvl1pPr>
          </a:lstStyle>
          <a:p>
            <a:pPr>
              <a:defRPr/>
            </a:pPr>
            <a:endParaRPr lang="en-US"/>
          </a:p>
        </p:txBody>
      </p:sp>
      <p:sp>
        <p:nvSpPr>
          <p:cNvPr id="6" name="Espace réservé du pied de page 21">
            <a:extLst>
              <a:ext uri="{FF2B5EF4-FFF2-40B4-BE49-F238E27FC236}">
                <a16:creationId xmlns:a16="http://schemas.microsoft.com/office/drawing/2014/main" id="{012244D7-D798-CB90-14CD-58F17BF7D1F3}"/>
              </a:ext>
            </a:extLst>
          </p:cNvPr>
          <p:cNvSpPr>
            <a:spLocks noGrp="1"/>
          </p:cNvSpPr>
          <p:nvPr>
            <p:ph type="ftr" sz="quarter" idx="11"/>
          </p:nvPr>
        </p:nvSpPr>
        <p:spPr/>
        <p:txBody>
          <a:bodyPr/>
          <a:lstStyle>
            <a:lvl1pPr>
              <a:defRPr/>
            </a:lvl1pPr>
          </a:lstStyle>
          <a:p>
            <a:pPr>
              <a:defRPr/>
            </a:pPr>
            <a:endParaRPr lang="en-US"/>
          </a:p>
        </p:txBody>
      </p:sp>
      <p:sp>
        <p:nvSpPr>
          <p:cNvPr id="7" name="Espace réservé du numéro de diapositive 17">
            <a:extLst>
              <a:ext uri="{FF2B5EF4-FFF2-40B4-BE49-F238E27FC236}">
                <a16:creationId xmlns:a16="http://schemas.microsoft.com/office/drawing/2014/main" id="{0A246BDD-DF50-82BB-FE3F-3B904BC6D590}"/>
              </a:ext>
            </a:extLst>
          </p:cNvPr>
          <p:cNvSpPr>
            <a:spLocks noGrp="1"/>
          </p:cNvSpPr>
          <p:nvPr>
            <p:ph type="sldNum" sz="quarter" idx="12"/>
          </p:nvPr>
        </p:nvSpPr>
        <p:spPr/>
        <p:txBody>
          <a:bodyPr/>
          <a:lstStyle>
            <a:lvl1pPr>
              <a:defRPr/>
            </a:lvl1pPr>
          </a:lstStyle>
          <a:p>
            <a:fld id="{91F3C5B2-C4AE-AA42-9AC6-7579EECC800D}" type="slidenum">
              <a:rPr lang="en-US" altLang="fr-FR"/>
              <a:pPr/>
              <a:t>‹N°›</a:t>
            </a:fld>
            <a:endParaRPr lang="en-US" altLang="fr-FR"/>
          </a:p>
        </p:txBody>
      </p:sp>
    </p:spTree>
    <p:extLst>
      <p:ext uri="{BB962C8B-B14F-4D97-AF65-F5344CB8AC3E}">
        <p14:creationId xmlns:p14="http://schemas.microsoft.com/office/powerpoint/2010/main" val="4055487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lvl1pPr>
              <a:defRPr/>
            </a:lvl1pPr>
          </a:lstStyle>
          <a:p>
            <a:r>
              <a:rPr lang="fr-FR"/>
              <a:t>Cliquez pour modifier le style du titre</a:t>
            </a:r>
            <a:endParaRPr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Espace réservé de la date 9">
            <a:extLst>
              <a:ext uri="{FF2B5EF4-FFF2-40B4-BE49-F238E27FC236}">
                <a16:creationId xmlns:a16="http://schemas.microsoft.com/office/drawing/2014/main" id="{2D4A1984-7168-4C41-4769-8983F2482CC1}"/>
              </a:ext>
            </a:extLst>
          </p:cNvPr>
          <p:cNvSpPr>
            <a:spLocks noGrp="1"/>
          </p:cNvSpPr>
          <p:nvPr>
            <p:ph type="dt" sz="half" idx="10"/>
          </p:nvPr>
        </p:nvSpPr>
        <p:spPr/>
        <p:txBody>
          <a:bodyPr/>
          <a:lstStyle>
            <a:lvl1pPr>
              <a:defRPr/>
            </a:lvl1pPr>
          </a:lstStyle>
          <a:p>
            <a:pPr>
              <a:defRPr/>
            </a:pPr>
            <a:endParaRPr lang="en-US"/>
          </a:p>
        </p:txBody>
      </p:sp>
      <p:sp>
        <p:nvSpPr>
          <p:cNvPr id="8" name="Espace réservé du pied de page 21">
            <a:extLst>
              <a:ext uri="{FF2B5EF4-FFF2-40B4-BE49-F238E27FC236}">
                <a16:creationId xmlns:a16="http://schemas.microsoft.com/office/drawing/2014/main" id="{63597F0D-1BB1-3243-9D6E-820410FBCC82}"/>
              </a:ext>
            </a:extLst>
          </p:cNvPr>
          <p:cNvSpPr>
            <a:spLocks noGrp="1"/>
          </p:cNvSpPr>
          <p:nvPr>
            <p:ph type="ftr" sz="quarter" idx="11"/>
          </p:nvPr>
        </p:nvSpPr>
        <p:spPr/>
        <p:txBody>
          <a:bodyPr/>
          <a:lstStyle>
            <a:lvl1pPr>
              <a:defRPr/>
            </a:lvl1pPr>
          </a:lstStyle>
          <a:p>
            <a:pPr>
              <a:defRPr/>
            </a:pPr>
            <a:endParaRPr lang="en-US"/>
          </a:p>
        </p:txBody>
      </p:sp>
      <p:sp>
        <p:nvSpPr>
          <p:cNvPr id="9" name="Espace réservé du numéro de diapositive 17">
            <a:extLst>
              <a:ext uri="{FF2B5EF4-FFF2-40B4-BE49-F238E27FC236}">
                <a16:creationId xmlns:a16="http://schemas.microsoft.com/office/drawing/2014/main" id="{5901FA4C-A446-5521-BEAE-509729BC34BC}"/>
              </a:ext>
            </a:extLst>
          </p:cNvPr>
          <p:cNvSpPr>
            <a:spLocks noGrp="1"/>
          </p:cNvSpPr>
          <p:nvPr>
            <p:ph type="sldNum" sz="quarter" idx="12"/>
          </p:nvPr>
        </p:nvSpPr>
        <p:spPr/>
        <p:txBody>
          <a:bodyPr/>
          <a:lstStyle>
            <a:lvl1pPr>
              <a:defRPr/>
            </a:lvl1pPr>
          </a:lstStyle>
          <a:p>
            <a:fld id="{57A2C795-1DAF-2441-8276-C9E11AAF4D6D}" type="slidenum">
              <a:rPr lang="en-US" altLang="fr-FR"/>
              <a:pPr/>
              <a:t>‹N°›</a:t>
            </a:fld>
            <a:endParaRPr lang="en-US" altLang="fr-FR"/>
          </a:p>
        </p:txBody>
      </p:sp>
    </p:spTree>
    <p:extLst>
      <p:ext uri="{BB962C8B-B14F-4D97-AF65-F5344CB8AC3E}">
        <p14:creationId xmlns:p14="http://schemas.microsoft.com/office/powerpoint/2010/main" val="3201653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fr-FR"/>
              <a:t>Cliquez pour modifier le style du titre</a:t>
            </a:r>
            <a:endParaRPr lang="en-US"/>
          </a:p>
        </p:txBody>
      </p:sp>
      <p:sp>
        <p:nvSpPr>
          <p:cNvPr id="3" name="Espace réservé de la date 9">
            <a:extLst>
              <a:ext uri="{FF2B5EF4-FFF2-40B4-BE49-F238E27FC236}">
                <a16:creationId xmlns:a16="http://schemas.microsoft.com/office/drawing/2014/main" id="{9D9DC20F-22F0-1F37-C069-CAFB4C73E363}"/>
              </a:ext>
            </a:extLst>
          </p:cNvPr>
          <p:cNvSpPr>
            <a:spLocks noGrp="1"/>
          </p:cNvSpPr>
          <p:nvPr>
            <p:ph type="dt" sz="half" idx="10"/>
          </p:nvPr>
        </p:nvSpPr>
        <p:spPr/>
        <p:txBody>
          <a:bodyPr/>
          <a:lstStyle>
            <a:lvl1pPr>
              <a:defRPr/>
            </a:lvl1pPr>
          </a:lstStyle>
          <a:p>
            <a:pPr>
              <a:defRPr/>
            </a:pPr>
            <a:endParaRPr lang="en-US"/>
          </a:p>
        </p:txBody>
      </p:sp>
      <p:sp>
        <p:nvSpPr>
          <p:cNvPr id="4" name="Espace réservé du pied de page 21">
            <a:extLst>
              <a:ext uri="{FF2B5EF4-FFF2-40B4-BE49-F238E27FC236}">
                <a16:creationId xmlns:a16="http://schemas.microsoft.com/office/drawing/2014/main" id="{995A873B-6207-6901-EEE9-E64D2254F203}"/>
              </a:ext>
            </a:extLst>
          </p:cNvPr>
          <p:cNvSpPr>
            <a:spLocks noGrp="1"/>
          </p:cNvSpPr>
          <p:nvPr>
            <p:ph type="ftr" sz="quarter" idx="11"/>
          </p:nvPr>
        </p:nvSpPr>
        <p:spPr/>
        <p:txBody>
          <a:bodyPr/>
          <a:lstStyle>
            <a:lvl1pPr>
              <a:defRPr/>
            </a:lvl1pPr>
          </a:lstStyle>
          <a:p>
            <a:pPr>
              <a:defRPr/>
            </a:pPr>
            <a:endParaRPr lang="en-US"/>
          </a:p>
        </p:txBody>
      </p:sp>
      <p:sp>
        <p:nvSpPr>
          <p:cNvPr id="5" name="Espace réservé du numéro de diapositive 17">
            <a:extLst>
              <a:ext uri="{FF2B5EF4-FFF2-40B4-BE49-F238E27FC236}">
                <a16:creationId xmlns:a16="http://schemas.microsoft.com/office/drawing/2014/main" id="{C8F5FDCC-8407-A8D9-DB25-9ACDF7FF41E1}"/>
              </a:ext>
            </a:extLst>
          </p:cNvPr>
          <p:cNvSpPr>
            <a:spLocks noGrp="1"/>
          </p:cNvSpPr>
          <p:nvPr>
            <p:ph type="sldNum" sz="quarter" idx="12"/>
          </p:nvPr>
        </p:nvSpPr>
        <p:spPr/>
        <p:txBody>
          <a:bodyPr/>
          <a:lstStyle>
            <a:lvl1pPr>
              <a:defRPr/>
            </a:lvl1pPr>
          </a:lstStyle>
          <a:p>
            <a:fld id="{87C3C123-0205-2446-AD75-E5C9CDAAE567}" type="slidenum">
              <a:rPr lang="en-US" altLang="fr-FR"/>
              <a:pPr/>
              <a:t>‹N°›</a:t>
            </a:fld>
            <a:endParaRPr lang="en-US" altLang="fr-FR"/>
          </a:p>
        </p:txBody>
      </p:sp>
    </p:spTree>
    <p:extLst>
      <p:ext uri="{BB962C8B-B14F-4D97-AF65-F5344CB8AC3E}">
        <p14:creationId xmlns:p14="http://schemas.microsoft.com/office/powerpoint/2010/main" val="317594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9">
            <a:extLst>
              <a:ext uri="{FF2B5EF4-FFF2-40B4-BE49-F238E27FC236}">
                <a16:creationId xmlns:a16="http://schemas.microsoft.com/office/drawing/2014/main" id="{056EE66E-8479-CF0D-ADDA-19E87A907282}"/>
              </a:ext>
            </a:extLst>
          </p:cNvPr>
          <p:cNvSpPr>
            <a:spLocks noGrp="1"/>
          </p:cNvSpPr>
          <p:nvPr>
            <p:ph type="dt" sz="half" idx="10"/>
          </p:nvPr>
        </p:nvSpPr>
        <p:spPr/>
        <p:txBody>
          <a:bodyPr/>
          <a:lstStyle>
            <a:lvl1pPr>
              <a:defRPr/>
            </a:lvl1pPr>
          </a:lstStyle>
          <a:p>
            <a:pPr>
              <a:defRPr/>
            </a:pPr>
            <a:endParaRPr lang="en-US"/>
          </a:p>
        </p:txBody>
      </p:sp>
      <p:sp>
        <p:nvSpPr>
          <p:cNvPr id="3" name="Espace réservé du pied de page 21">
            <a:extLst>
              <a:ext uri="{FF2B5EF4-FFF2-40B4-BE49-F238E27FC236}">
                <a16:creationId xmlns:a16="http://schemas.microsoft.com/office/drawing/2014/main" id="{29FF0178-0DE5-8652-CEE2-90E70EB873BF}"/>
              </a:ext>
            </a:extLst>
          </p:cNvPr>
          <p:cNvSpPr>
            <a:spLocks noGrp="1"/>
          </p:cNvSpPr>
          <p:nvPr>
            <p:ph type="ftr" sz="quarter" idx="11"/>
          </p:nvPr>
        </p:nvSpPr>
        <p:spPr/>
        <p:txBody>
          <a:bodyPr/>
          <a:lstStyle>
            <a:lvl1pPr>
              <a:defRPr/>
            </a:lvl1pPr>
          </a:lstStyle>
          <a:p>
            <a:pPr>
              <a:defRPr/>
            </a:pPr>
            <a:endParaRPr lang="en-US"/>
          </a:p>
        </p:txBody>
      </p:sp>
      <p:sp>
        <p:nvSpPr>
          <p:cNvPr id="4" name="Espace réservé du numéro de diapositive 17">
            <a:extLst>
              <a:ext uri="{FF2B5EF4-FFF2-40B4-BE49-F238E27FC236}">
                <a16:creationId xmlns:a16="http://schemas.microsoft.com/office/drawing/2014/main" id="{FE55C7E5-05FB-19A5-8FE3-0C2C8511F6CA}"/>
              </a:ext>
            </a:extLst>
          </p:cNvPr>
          <p:cNvSpPr>
            <a:spLocks noGrp="1"/>
          </p:cNvSpPr>
          <p:nvPr>
            <p:ph type="sldNum" sz="quarter" idx="12"/>
          </p:nvPr>
        </p:nvSpPr>
        <p:spPr/>
        <p:txBody>
          <a:bodyPr/>
          <a:lstStyle>
            <a:lvl1pPr>
              <a:defRPr/>
            </a:lvl1pPr>
          </a:lstStyle>
          <a:p>
            <a:fld id="{350DFB9F-BF88-6541-BE2D-BE8DAECB6579}" type="slidenum">
              <a:rPr lang="en-US" altLang="fr-FR"/>
              <a:pPr/>
              <a:t>‹N°›</a:t>
            </a:fld>
            <a:endParaRPr lang="en-US" altLang="fr-FR"/>
          </a:p>
        </p:txBody>
      </p:sp>
    </p:spTree>
    <p:extLst>
      <p:ext uri="{BB962C8B-B14F-4D97-AF65-F5344CB8AC3E}">
        <p14:creationId xmlns:p14="http://schemas.microsoft.com/office/powerpoint/2010/main" val="3424060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fr-FR"/>
              <a:t>Cliquez pour modifier le style du titre</a:t>
            </a:r>
            <a:endParaRPr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9">
            <a:extLst>
              <a:ext uri="{FF2B5EF4-FFF2-40B4-BE49-F238E27FC236}">
                <a16:creationId xmlns:a16="http://schemas.microsoft.com/office/drawing/2014/main" id="{E4C92C3B-967B-B970-1A3A-78DD3902BE89}"/>
              </a:ext>
            </a:extLst>
          </p:cNvPr>
          <p:cNvSpPr>
            <a:spLocks noGrp="1"/>
          </p:cNvSpPr>
          <p:nvPr>
            <p:ph type="dt" sz="half" idx="10"/>
          </p:nvPr>
        </p:nvSpPr>
        <p:spPr/>
        <p:txBody>
          <a:bodyPr/>
          <a:lstStyle>
            <a:lvl1pPr>
              <a:defRPr/>
            </a:lvl1pPr>
          </a:lstStyle>
          <a:p>
            <a:pPr>
              <a:defRPr/>
            </a:pPr>
            <a:endParaRPr lang="en-US"/>
          </a:p>
        </p:txBody>
      </p:sp>
      <p:sp>
        <p:nvSpPr>
          <p:cNvPr id="6" name="Espace réservé du pied de page 21">
            <a:extLst>
              <a:ext uri="{FF2B5EF4-FFF2-40B4-BE49-F238E27FC236}">
                <a16:creationId xmlns:a16="http://schemas.microsoft.com/office/drawing/2014/main" id="{E7147394-461A-F437-DE71-C0E5AADD1899}"/>
              </a:ext>
            </a:extLst>
          </p:cNvPr>
          <p:cNvSpPr>
            <a:spLocks noGrp="1"/>
          </p:cNvSpPr>
          <p:nvPr>
            <p:ph type="ftr" sz="quarter" idx="11"/>
          </p:nvPr>
        </p:nvSpPr>
        <p:spPr/>
        <p:txBody>
          <a:bodyPr/>
          <a:lstStyle>
            <a:lvl1pPr>
              <a:defRPr/>
            </a:lvl1pPr>
          </a:lstStyle>
          <a:p>
            <a:pPr>
              <a:defRPr/>
            </a:pPr>
            <a:endParaRPr lang="en-US"/>
          </a:p>
        </p:txBody>
      </p:sp>
      <p:sp>
        <p:nvSpPr>
          <p:cNvPr id="7" name="Espace réservé du numéro de diapositive 17">
            <a:extLst>
              <a:ext uri="{FF2B5EF4-FFF2-40B4-BE49-F238E27FC236}">
                <a16:creationId xmlns:a16="http://schemas.microsoft.com/office/drawing/2014/main" id="{24E018E5-8732-BB04-E6AD-3C481B307B5E}"/>
              </a:ext>
            </a:extLst>
          </p:cNvPr>
          <p:cNvSpPr>
            <a:spLocks noGrp="1"/>
          </p:cNvSpPr>
          <p:nvPr>
            <p:ph type="sldNum" sz="quarter" idx="12"/>
          </p:nvPr>
        </p:nvSpPr>
        <p:spPr/>
        <p:txBody>
          <a:bodyPr/>
          <a:lstStyle>
            <a:lvl1pPr>
              <a:defRPr/>
            </a:lvl1pPr>
          </a:lstStyle>
          <a:p>
            <a:fld id="{081B1237-0238-A242-9EFB-0E7337BF1128}" type="slidenum">
              <a:rPr lang="en-US" altLang="fr-FR"/>
              <a:pPr/>
              <a:t>‹N°›</a:t>
            </a:fld>
            <a:endParaRPr lang="en-US" altLang="fr-FR"/>
          </a:p>
        </p:txBody>
      </p:sp>
    </p:spTree>
    <p:extLst>
      <p:ext uri="{BB962C8B-B14F-4D97-AF65-F5344CB8AC3E}">
        <p14:creationId xmlns:p14="http://schemas.microsoft.com/office/powerpoint/2010/main" val="148688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Rogner et arrondir un rectangle à un seul coin 13">
            <a:extLst>
              <a:ext uri="{FF2B5EF4-FFF2-40B4-BE49-F238E27FC236}">
                <a16:creationId xmlns:a16="http://schemas.microsoft.com/office/drawing/2014/main" id="{41DEF2EA-0B13-654E-D1BD-795FD730FCFB}"/>
              </a:ext>
            </a:extLst>
          </p:cNvPr>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Triangle rectangle 5">
            <a:extLst>
              <a:ext uri="{FF2B5EF4-FFF2-40B4-BE49-F238E27FC236}">
                <a16:creationId xmlns:a16="http://schemas.microsoft.com/office/drawing/2014/main" id="{01C6EC09-04A6-6B87-5179-75804A869B46}"/>
              </a:ext>
            </a:extLst>
          </p:cNvPr>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orme libre 6">
            <a:extLst>
              <a:ext uri="{FF2B5EF4-FFF2-40B4-BE49-F238E27FC236}">
                <a16:creationId xmlns:a16="http://schemas.microsoft.com/office/drawing/2014/main" id="{3643906E-A448-7260-C8F9-41F7907E15FE}"/>
              </a:ext>
            </a:extLst>
          </p:cNvPr>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orme libre 7">
            <a:extLst>
              <a:ext uri="{FF2B5EF4-FFF2-40B4-BE49-F238E27FC236}">
                <a16:creationId xmlns:a16="http://schemas.microsoft.com/office/drawing/2014/main" id="{BD659038-DB93-8420-8A11-365994AE80EF}"/>
              </a:ext>
            </a:extLst>
          </p:cNvPr>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r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fr-FR"/>
              <a:t>Cliquez pour modifier le style du titre</a:t>
            </a:r>
            <a:endParaRPr lang="en-US"/>
          </a:p>
        </p:txBody>
      </p:sp>
      <p:sp>
        <p:nvSpPr>
          <p:cNvPr id="4" name="Espace réservé du texte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fr-FR"/>
              <a:t>Cliquez pour modifier les styles du texte du masque</a:t>
            </a: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fr-FR" noProof="0"/>
              <a:t>Cliquez sur l'icône pour ajouter une image</a:t>
            </a:r>
            <a:endParaRPr lang="en-US" noProof="0" dirty="0"/>
          </a:p>
        </p:txBody>
      </p:sp>
      <p:sp>
        <p:nvSpPr>
          <p:cNvPr id="9" name="Espace réservé de la date 4">
            <a:extLst>
              <a:ext uri="{FF2B5EF4-FFF2-40B4-BE49-F238E27FC236}">
                <a16:creationId xmlns:a16="http://schemas.microsoft.com/office/drawing/2014/main" id="{8F18066B-9640-05FF-5285-F84F7940EEFA}"/>
              </a:ext>
            </a:extLst>
          </p:cNvPr>
          <p:cNvSpPr>
            <a:spLocks noGrp="1"/>
          </p:cNvSpPr>
          <p:nvPr>
            <p:ph type="dt" sz="half" idx="10"/>
          </p:nvPr>
        </p:nvSpPr>
        <p:spPr/>
        <p:txBody>
          <a:bodyPr/>
          <a:lstStyle>
            <a:lvl1pPr>
              <a:defRPr/>
            </a:lvl1pPr>
          </a:lstStyle>
          <a:p>
            <a:pPr>
              <a:defRPr/>
            </a:pPr>
            <a:endParaRPr lang="en-US"/>
          </a:p>
        </p:txBody>
      </p:sp>
      <p:sp>
        <p:nvSpPr>
          <p:cNvPr id="10" name="Espace réservé du pied de page 5">
            <a:extLst>
              <a:ext uri="{FF2B5EF4-FFF2-40B4-BE49-F238E27FC236}">
                <a16:creationId xmlns:a16="http://schemas.microsoft.com/office/drawing/2014/main" id="{2195FF9E-383D-13C8-BACC-EF0F216C6AC5}"/>
              </a:ext>
            </a:extLst>
          </p:cNvPr>
          <p:cNvSpPr>
            <a:spLocks noGrp="1"/>
          </p:cNvSpPr>
          <p:nvPr>
            <p:ph type="ftr" sz="quarter" idx="11"/>
          </p:nvPr>
        </p:nvSpPr>
        <p:spPr/>
        <p:txBody>
          <a:bodyPr/>
          <a:lstStyle>
            <a:lvl1pPr>
              <a:defRPr/>
            </a:lvl1pPr>
          </a:lstStyle>
          <a:p>
            <a:pPr>
              <a:defRPr/>
            </a:pPr>
            <a:endParaRPr lang="en-US"/>
          </a:p>
        </p:txBody>
      </p:sp>
      <p:sp>
        <p:nvSpPr>
          <p:cNvPr id="11" name="Espace réservé du numéro de diapositive 6">
            <a:extLst>
              <a:ext uri="{FF2B5EF4-FFF2-40B4-BE49-F238E27FC236}">
                <a16:creationId xmlns:a16="http://schemas.microsoft.com/office/drawing/2014/main" id="{AA66473C-0571-21BC-80A7-E0D84DC72A0F}"/>
              </a:ext>
            </a:extLst>
          </p:cNvPr>
          <p:cNvSpPr>
            <a:spLocks noGrp="1"/>
          </p:cNvSpPr>
          <p:nvPr>
            <p:ph type="sldNum" sz="quarter" idx="12"/>
          </p:nvPr>
        </p:nvSpPr>
        <p:spPr>
          <a:xfrm>
            <a:off x="8077200" y="6356350"/>
            <a:ext cx="609600" cy="365125"/>
          </a:xfrm>
        </p:spPr>
        <p:txBody>
          <a:bodyPr/>
          <a:lstStyle>
            <a:lvl1pPr>
              <a:defRPr/>
            </a:lvl1pPr>
          </a:lstStyle>
          <a:p>
            <a:fld id="{9F9857AF-612E-0648-AB6E-CE592DE287CD}" type="slidenum">
              <a:rPr lang="en-US" altLang="fr-FR"/>
              <a:pPr/>
              <a:t>‹N°›</a:t>
            </a:fld>
            <a:endParaRPr lang="en-US" altLang="fr-FR"/>
          </a:p>
        </p:txBody>
      </p:sp>
    </p:spTree>
    <p:extLst>
      <p:ext uri="{BB962C8B-B14F-4D97-AF65-F5344CB8AC3E}">
        <p14:creationId xmlns:p14="http://schemas.microsoft.com/office/powerpoint/2010/main" val="833899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7" name="Forme libre 6">
            <a:extLst>
              <a:ext uri="{FF2B5EF4-FFF2-40B4-BE49-F238E27FC236}">
                <a16:creationId xmlns:a16="http://schemas.microsoft.com/office/drawing/2014/main" id="{45FB478E-784D-4D78-4EEA-5CFD8F91CEE2}"/>
              </a:ext>
            </a:extLst>
          </p:cNvPr>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orme libre 7">
            <a:extLst>
              <a:ext uri="{FF2B5EF4-FFF2-40B4-BE49-F238E27FC236}">
                <a16:creationId xmlns:a16="http://schemas.microsoft.com/office/drawing/2014/main" id="{5BB8A606-B265-592D-1B17-6DA222475446}"/>
              </a:ext>
            </a:extLst>
          </p:cNvPr>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052" name="Espace réservé du titre 8">
            <a:extLst>
              <a:ext uri="{FF2B5EF4-FFF2-40B4-BE49-F238E27FC236}">
                <a16:creationId xmlns:a16="http://schemas.microsoft.com/office/drawing/2014/main" id="{CA543EDB-2CB8-5982-7F95-1B21FED0AAA6}"/>
              </a:ext>
            </a:extLst>
          </p:cNvPr>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fr-FR" altLang="fr-FR"/>
              <a:t>Cliquez pour modifier le style du titre</a:t>
            </a:r>
            <a:endParaRPr lang="en-US" altLang="fr-FR"/>
          </a:p>
        </p:txBody>
      </p:sp>
      <p:sp>
        <p:nvSpPr>
          <p:cNvPr id="30" name="Espace réservé du texte 29">
            <a:extLst>
              <a:ext uri="{FF2B5EF4-FFF2-40B4-BE49-F238E27FC236}">
                <a16:creationId xmlns:a16="http://schemas.microsoft.com/office/drawing/2014/main" id="{D2A57B39-9187-0EE8-D987-A9ED2FD0D2EB}"/>
              </a:ext>
            </a:extLst>
          </p:cNvPr>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altLang="fr-FR"/>
          </a:p>
        </p:txBody>
      </p:sp>
      <p:sp>
        <p:nvSpPr>
          <p:cNvPr id="10" name="Espace réservé de la date 9">
            <a:extLst>
              <a:ext uri="{FF2B5EF4-FFF2-40B4-BE49-F238E27FC236}">
                <a16:creationId xmlns:a16="http://schemas.microsoft.com/office/drawing/2014/main" id="{AB360242-4DD3-BEB4-72D4-F5E7ED56DAC1}"/>
              </a:ext>
            </a:extLst>
          </p:cNvPr>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a:defRPr/>
            </a:pPr>
            <a:endParaRPr lang="en-US"/>
          </a:p>
        </p:txBody>
      </p:sp>
      <p:sp>
        <p:nvSpPr>
          <p:cNvPr id="22" name="Espace réservé du pied de page 21">
            <a:extLst>
              <a:ext uri="{FF2B5EF4-FFF2-40B4-BE49-F238E27FC236}">
                <a16:creationId xmlns:a16="http://schemas.microsoft.com/office/drawing/2014/main" id="{90E1C531-5E24-65A0-D6A6-A2EFCAA5C6F7}"/>
              </a:ext>
            </a:extLst>
          </p:cNvPr>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a:defRPr/>
            </a:pPr>
            <a:endParaRPr lang="en-US"/>
          </a:p>
        </p:txBody>
      </p:sp>
      <p:sp>
        <p:nvSpPr>
          <p:cNvPr id="18" name="Espace réservé du numéro de diapositive 17">
            <a:extLst>
              <a:ext uri="{FF2B5EF4-FFF2-40B4-BE49-F238E27FC236}">
                <a16:creationId xmlns:a16="http://schemas.microsoft.com/office/drawing/2014/main" id="{FD88BB2E-8041-AA9D-47F5-7639175A52D6}"/>
              </a:ext>
            </a:extLst>
          </p:cNvPr>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fld id="{0363C819-9C78-5C4D-8028-77A71A2D3CFB}" type="slidenum">
              <a:rPr lang="en-US" altLang="fr-FR"/>
              <a:pPr/>
              <a:t>‹N°›</a:t>
            </a:fld>
            <a:endParaRPr lang="en-US" altLang="fr-FR"/>
          </a:p>
        </p:txBody>
      </p:sp>
      <p:grpSp>
        <p:nvGrpSpPr>
          <p:cNvPr id="2057" name="Groupe 1">
            <a:extLst>
              <a:ext uri="{FF2B5EF4-FFF2-40B4-BE49-F238E27FC236}">
                <a16:creationId xmlns:a16="http://schemas.microsoft.com/office/drawing/2014/main" id="{43237DFD-6E2F-4B8D-B667-9948CE26AB5B}"/>
              </a:ext>
            </a:extLst>
          </p:cNvPr>
          <p:cNvGrpSpPr>
            <a:grpSpLocks/>
          </p:cNvGrpSpPr>
          <p:nvPr/>
        </p:nvGrpSpPr>
        <p:grpSpPr bwMode="auto">
          <a:xfrm>
            <a:off x="-19050" y="203200"/>
            <a:ext cx="9180513" cy="647700"/>
            <a:chOff x="-19045" y="216550"/>
            <a:chExt cx="9180548" cy="649224"/>
          </a:xfrm>
        </p:grpSpPr>
        <p:sp>
          <p:nvSpPr>
            <p:cNvPr id="12" name="Forme libre 11">
              <a:extLst>
                <a:ext uri="{FF2B5EF4-FFF2-40B4-BE49-F238E27FC236}">
                  <a16:creationId xmlns:a16="http://schemas.microsoft.com/office/drawing/2014/main" id="{F37B03D1-C4C5-A12F-D10F-90CFC281E8BF}"/>
                </a:ext>
              </a:extLst>
            </p:cNvPr>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3" name="Forme libre 12">
              <a:extLst>
                <a:ext uri="{FF2B5EF4-FFF2-40B4-BE49-F238E27FC236}">
                  <a16:creationId xmlns:a16="http://schemas.microsoft.com/office/drawing/2014/main" id="{E0F51842-1285-3272-91FE-7652DA0655FE}"/>
                </a:ext>
              </a:extLst>
            </p:cNvPr>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494" r:id="rId1"/>
    <p:sldLayoutId id="2147484485" r:id="rId2"/>
    <p:sldLayoutId id="2147484495" r:id="rId3"/>
    <p:sldLayoutId id="2147484486" r:id="rId4"/>
    <p:sldLayoutId id="2147484487" r:id="rId5"/>
    <p:sldLayoutId id="2147484488" r:id="rId6"/>
    <p:sldLayoutId id="2147484489" r:id="rId7"/>
    <p:sldLayoutId id="2147484490" r:id="rId8"/>
    <p:sldLayoutId id="2147484496" r:id="rId9"/>
    <p:sldLayoutId id="2147484491" r:id="rId10"/>
    <p:sldLayoutId id="2147484492" r:id="rId11"/>
    <p:sldLayoutId id="2147484493"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uild="p">
        <p:tmplLst>
          <p:tmpl lvl="1">
            <p:tnLst>
              <p:par>
                <p:cTn presetID="1" presetClass="entr" presetSubtype="0" fill="hold" nodeType="clickEffect">
                  <p:stCondLst>
                    <p:cond delay="0"/>
                  </p:stCondLst>
                  <p:childTnLst>
                    <p:set>
                      <p:cBhvr>
                        <p:cTn dur="1" fill="hold">
                          <p:stCondLst>
                            <p:cond delay="0"/>
                          </p:stCondLst>
                        </p:cTn>
                        <p:tgtEl>
                          <p:spTgt spid="30"/>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2"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2"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2"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2"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2"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6E9D47D-6383-707A-7AE5-77A3ECF89821}"/>
              </a:ext>
            </a:extLst>
          </p:cNvPr>
          <p:cNvSpPr>
            <a:spLocks noGrp="1" noChangeArrowheads="1"/>
          </p:cNvSpPr>
          <p:nvPr>
            <p:ph type="ctrTitle"/>
          </p:nvPr>
        </p:nvSpPr>
        <p:spPr>
          <a:ln>
            <a:miter lim="800000"/>
            <a:headEnd/>
            <a:tailEnd/>
          </a:ln>
        </p:spPr>
        <p:txBody>
          <a:bodyPr/>
          <a:lstStyle/>
          <a:p>
            <a:pPr eaLnBrk="1" fontAlgn="auto" hangingPunct="1">
              <a:spcAft>
                <a:spcPts val="0"/>
              </a:spcAft>
              <a:defRPr/>
            </a:pPr>
            <a:r>
              <a:rPr lang="fr-FR" dirty="0"/>
              <a:t>Management de la force de vente</a:t>
            </a:r>
          </a:p>
        </p:txBody>
      </p:sp>
      <p:sp>
        <p:nvSpPr>
          <p:cNvPr id="6147" name="Rectangle 3">
            <a:extLst>
              <a:ext uri="{FF2B5EF4-FFF2-40B4-BE49-F238E27FC236}">
                <a16:creationId xmlns:a16="http://schemas.microsoft.com/office/drawing/2014/main" id="{9A608144-80BD-5109-8476-32B32FB9DD53}"/>
              </a:ext>
            </a:extLst>
          </p:cNvPr>
          <p:cNvSpPr>
            <a:spLocks noGrp="1" noChangeArrowheads="1"/>
          </p:cNvSpPr>
          <p:nvPr>
            <p:ph type="subTitle" idx="1"/>
          </p:nvPr>
        </p:nvSpPr>
        <p:spPr>
          <a:xfrm>
            <a:off x="533400" y="3228975"/>
            <a:ext cx="7854950" cy="1752600"/>
          </a:xfrm>
        </p:spPr>
        <p:txBody>
          <a:bodyPr/>
          <a:lstStyle/>
          <a:p>
            <a:pPr marR="0" eaLnBrk="1" hangingPunct="1"/>
            <a:r>
              <a:rPr lang="fr-FR" altLang="fr-FR"/>
              <a:t>Abdelhamid NECHAD</a:t>
            </a:r>
          </a:p>
        </p:txBody>
      </p:sp>
      <p:sp>
        <p:nvSpPr>
          <p:cNvPr id="2" name="ZoneTexte 1">
            <a:extLst>
              <a:ext uri="{FF2B5EF4-FFF2-40B4-BE49-F238E27FC236}">
                <a16:creationId xmlns:a16="http://schemas.microsoft.com/office/drawing/2014/main" id="{B1D94975-3C4E-F878-84FF-83A04E6E6DB5}"/>
              </a:ext>
            </a:extLst>
          </p:cNvPr>
          <p:cNvSpPr txBox="1"/>
          <p:nvPr/>
        </p:nvSpPr>
        <p:spPr>
          <a:xfrm>
            <a:off x="6382139" y="2313992"/>
            <a:ext cx="184731" cy="369332"/>
          </a:xfrm>
          <a:prstGeom prst="rect">
            <a:avLst/>
          </a:prstGeom>
          <a:noFill/>
        </p:spPr>
        <p:txBody>
          <a:bodyPr wrap="none" rtlCol="0">
            <a:spAutoFit/>
          </a:bodyPr>
          <a:lstStyle/>
          <a:p>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59692275-002C-3465-4B4E-99D7C7F4E711}"/>
              </a:ext>
            </a:extLst>
          </p:cNvPr>
          <p:cNvSpPr>
            <a:spLocks noGrp="1" noChangeArrowheads="1"/>
          </p:cNvSpPr>
          <p:nvPr>
            <p:ph idx="1"/>
          </p:nvPr>
        </p:nvSpPr>
        <p:spPr>
          <a:xfrm>
            <a:off x="179388" y="981075"/>
            <a:ext cx="8507412" cy="5688013"/>
          </a:xfrm>
        </p:spPr>
        <p:txBody>
          <a:bodyPr/>
          <a:lstStyle/>
          <a:p>
            <a:pPr algn="just" eaLnBrk="1" hangingPunct="1">
              <a:buFontTx/>
              <a:buNone/>
            </a:pPr>
            <a:endParaRPr lang="fr-FR" altLang="fr-FR"/>
          </a:p>
          <a:p>
            <a:pPr algn="just" eaLnBrk="1" hangingPunct="1"/>
            <a:r>
              <a:rPr lang="fr-FR" altLang="fr-FR"/>
              <a:t>4.Le rendement du vendeur : chaque vendeur a un comportement différent et une efficacité propre qui en résulte.</a:t>
            </a:r>
            <a:r>
              <a:rPr lang="en-US" altLang="fr-FR"/>
              <a:t> </a:t>
            </a:r>
          </a:p>
        </p:txBody>
      </p:sp>
    </p:spTree>
  </p:cSld>
  <p:clrMapOvr>
    <a:masterClrMapping/>
  </p:clrMapOvr>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94665" name="Group 41">
            <a:extLst>
              <a:ext uri="{FF2B5EF4-FFF2-40B4-BE49-F238E27FC236}">
                <a16:creationId xmlns:a16="http://schemas.microsoft.com/office/drawing/2014/main" id="{DB3E53ED-F5D9-0F09-08BD-7A39B8C8F37F}"/>
              </a:ext>
            </a:extLst>
          </p:cNvPr>
          <p:cNvGraphicFramePr>
            <a:graphicFrameLocks noGrp="1"/>
          </p:cNvGraphicFramePr>
          <p:nvPr>
            <p:ph type="tbl" idx="1"/>
          </p:nvPr>
        </p:nvGraphicFramePr>
        <p:xfrm>
          <a:off x="0" y="188913"/>
          <a:ext cx="8964613" cy="6600825"/>
        </p:xfrm>
        <a:graphic>
          <a:graphicData uri="http://schemas.openxmlformats.org/drawingml/2006/table">
            <a:tbl>
              <a:tblPr/>
              <a:tblGrid>
                <a:gridCol w="3708400">
                  <a:extLst>
                    <a:ext uri="{9D8B030D-6E8A-4147-A177-3AD203B41FA5}">
                      <a16:colId xmlns:a16="http://schemas.microsoft.com/office/drawing/2014/main" val="20000"/>
                    </a:ext>
                  </a:extLst>
                </a:gridCol>
                <a:gridCol w="5256213">
                  <a:extLst>
                    <a:ext uri="{9D8B030D-6E8A-4147-A177-3AD203B41FA5}">
                      <a16:colId xmlns:a16="http://schemas.microsoft.com/office/drawing/2014/main" val="20001"/>
                    </a:ext>
                  </a:extLst>
                </a:gridCol>
              </a:tblGrid>
              <a:tr h="57627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chemeClr val="tx1"/>
                          </a:solidFill>
                          <a:effectLst/>
                          <a:latin typeface="Arial" charset="0"/>
                          <a:cs typeface="Arial" charset="0"/>
                        </a:rPr>
                        <a:t>Objectifs qualitatifs</a:t>
                      </a:r>
                      <a:endParaRPr kumimoji="0" lang="en-US" sz="2400" b="1" i="0" u="none" strike="noStrike" cap="none" normalizeH="0" baseline="0">
                        <a:ln>
                          <a:noFill/>
                        </a:ln>
                        <a:solidFill>
                          <a:schemeClr val="tx1"/>
                        </a:solidFill>
                        <a:effectLst/>
                        <a:latin typeface="Arial" charset="0"/>
                        <a:cs typeface="Arial" charset="0"/>
                      </a:endParaRP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chemeClr val="tx1"/>
                          </a:solidFill>
                          <a:effectLst/>
                          <a:latin typeface="Arial" charset="0"/>
                          <a:cs typeface="Arial" charset="0"/>
                        </a:rPr>
                        <a:t>Exemples</a:t>
                      </a:r>
                      <a:endParaRPr kumimoji="0" lang="en-US" sz="2400" b="1" i="0" u="none" strike="noStrike" cap="none" normalizeH="0" baseline="0">
                        <a:ln>
                          <a:noFill/>
                        </a:ln>
                        <a:solidFill>
                          <a:schemeClr val="tx1"/>
                        </a:solidFill>
                        <a:effectLst/>
                        <a:latin typeface="Arial" charset="0"/>
                        <a:cs typeface="Arial" charset="0"/>
                      </a:endParaRP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509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Image de l’entreprise</a:t>
                      </a:r>
                      <a:endParaRPr kumimoji="0" lang="en-US" sz="2400" b="0" i="0" u="none" strike="noStrike" cap="none" normalizeH="0" baseline="0">
                        <a:ln>
                          <a:noFill/>
                        </a:ln>
                        <a:solidFill>
                          <a:schemeClr val="tx1"/>
                        </a:solidFill>
                        <a:effectLst/>
                        <a:latin typeface="Arial" charset="0"/>
                        <a:cs typeface="Arial" charset="0"/>
                      </a:endParaRP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Amélioration de l’image de l’entreprise auprès des clients</a:t>
                      </a:r>
                      <a:endParaRPr kumimoji="0" lang="en-US" sz="2400" b="0" i="0" u="none" strike="noStrike" cap="none" normalizeH="0" baseline="0">
                        <a:ln>
                          <a:noFill/>
                        </a:ln>
                        <a:solidFill>
                          <a:schemeClr val="tx1"/>
                        </a:solidFill>
                        <a:effectLst/>
                        <a:latin typeface="Arial" charset="0"/>
                        <a:cs typeface="Arial" charset="0"/>
                      </a:endParaRP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619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Suivi des clients</a:t>
                      </a:r>
                      <a:endParaRPr kumimoji="0" lang="en-US" sz="2400" b="0" i="0" u="none" strike="noStrike" cap="none" normalizeH="0" baseline="0">
                        <a:ln>
                          <a:noFill/>
                        </a:ln>
                        <a:solidFill>
                          <a:schemeClr val="tx1"/>
                        </a:solidFill>
                        <a:effectLst/>
                        <a:latin typeface="Arial" charset="0"/>
                        <a:cs typeface="Arial" charset="0"/>
                      </a:endParaRP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 Réalisation de relance de clients, de visites de suivi de commande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 Diminution de réclamations clients</a:t>
                      </a:r>
                      <a:endParaRPr kumimoji="0" lang="en-US" sz="2400" b="0" i="0" u="none" strike="noStrike" cap="none" normalizeH="0" baseline="0">
                        <a:ln>
                          <a:noFill/>
                        </a:ln>
                        <a:solidFill>
                          <a:schemeClr val="tx1"/>
                        </a:solidFill>
                        <a:effectLst/>
                        <a:latin typeface="Arial" charset="0"/>
                        <a:cs typeface="Arial" charset="0"/>
                      </a:endParaRP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541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Sens de l’organisation</a:t>
                      </a:r>
                      <a:endParaRPr kumimoji="0" lang="en-US" sz="2400" b="0" i="0" u="none" strike="noStrike" cap="none" normalizeH="0" baseline="0">
                        <a:ln>
                          <a:noFill/>
                        </a:ln>
                        <a:solidFill>
                          <a:schemeClr val="tx1"/>
                        </a:solidFill>
                        <a:effectLst/>
                        <a:latin typeface="Arial" charset="0"/>
                        <a:cs typeface="Arial" charset="0"/>
                      </a:endParaRP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Amélioration de l’organisation de tournées</a:t>
                      </a:r>
                      <a:endParaRPr kumimoji="0" lang="en-US" sz="2400" b="0" i="0" u="none" strike="noStrike" cap="none" normalizeH="0" baseline="0">
                        <a:ln>
                          <a:noFill/>
                        </a:ln>
                        <a:solidFill>
                          <a:schemeClr val="tx1"/>
                        </a:solidFill>
                        <a:effectLst/>
                        <a:latin typeface="Arial" charset="0"/>
                        <a:cs typeface="Arial" charset="0"/>
                      </a:endParaRP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5252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Informations clients</a:t>
                      </a:r>
                      <a:endParaRPr kumimoji="0" lang="en-US" sz="2400" b="0" i="0" u="none" strike="noStrike" cap="none" normalizeH="0" baseline="0">
                        <a:ln>
                          <a:noFill/>
                        </a:ln>
                        <a:solidFill>
                          <a:schemeClr val="tx1"/>
                        </a:solidFill>
                        <a:effectLst/>
                        <a:latin typeface="Arial" charset="0"/>
                        <a:cs typeface="Arial" charset="0"/>
                      </a:endParaRP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Création d’outils d’information client</a:t>
                      </a:r>
                      <a:endParaRPr kumimoji="0" lang="en-US" sz="2400" b="0" i="0" u="none" strike="noStrike" cap="none" normalizeH="0" baseline="0">
                        <a:ln>
                          <a:noFill/>
                        </a:ln>
                        <a:solidFill>
                          <a:schemeClr val="tx1"/>
                        </a:solidFill>
                        <a:effectLst/>
                        <a:latin typeface="Arial" charset="0"/>
                        <a:cs typeface="Arial" charset="0"/>
                      </a:endParaRP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9509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Mise à jour du fichier</a:t>
                      </a:r>
                      <a:endParaRPr kumimoji="0" lang="en-US" sz="2400" b="0" i="0" u="none" strike="noStrike" cap="none" normalizeH="0" baseline="0">
                        <a:ln>
                          <a:noFill/>
                        </a:ln>
                        <a:solidFill>
                          <a:schemeClr val="tx1"/>
                        </a:solidFill>
                        <a:effectLst/>
                        <a:latin typeface="Arial" charset="0"/>
                        <a:cs typeface="Arial" charset="0"/>
                      </a:endParaRP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Diminution du nombre de fiches non qualifiées</a:t>
                      </a:r>
                      <a:endParaRPr kumimoji="0" lang="en-US" sz="2400" b="0" i="0" u="none" strike="noStrike" cap="none" normalizeH="0" baseline="0">
                        <a:ln>
                          <a:noFill/>
                        </a:ln>
                        <a:solidFill>
                          <a:schemeClr val="tx1"/>
                        </a:solidFill>
                        <a:effectLst/>
                        <a:latin typeface="Arial" charset="0"/>
                        <a:cs typeface="Arial" charset="0"/>
                      </a:endParaRP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9541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Travail collaboratif</a:t>
                      </a:r>
                      <a:endParaRPr kumimoji="0" lang="en-US" sz="2400" b="0" i="0" u="none" strike="noStrike" cap="none" normalizeH="0" baseline="0">
                        <a:ln>
                          <a:noFill/>
                        </a:ln>
                        <a:solidFill>
                          <a:schemeClr val="tx1"/>
                        </a:solidFill>
                        <a:effectLst/>
                        <a:latin typeface="Arial" charset="0"/>
                        <a:cs typeface="Arial" charset="0"/>
                      </a:endParaRP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Contribution à la diffusion d’informations</a:t>
                      </a:r>
                      <a:endParaRPr kumimoji="0" lang="en-US" sz="2400" b="0" i="0" u="none" strike="noStrike" cap="none" normalizeH="0" baseline="0">
                        <a:ln>
                          <a:noFill/>
                        </a:ln>
                        <a:solidFill>
                          <a:schemeClr val="tx1"/>
                        </a:solidFill>
                        <a:effectLst/>
                        <a:latin typeface="Arial" charset="0"/>
                        <a:cs typeface="Arial" charset="0"/>
                      </a:endParaRP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3">
            <a:extLst>
              <a:ext uri="{FF2B5EF4-FFF2-40B4-BE49-F238E27FC236}">
                <a16:creationId xmlns:a16="http://schemas.microsoft.com/office/drawing/2014/main" id="{D1312270-2AA8-DE21-BF71-B0DEA92D8DF3}"/>
              </a:ext>
            </a:extLst>
          </p:cNvPr>
          <p:cNvSpPr>
            <a:spLocks noGrp="1" noChangeArrowheads="1"/>
          </p:cNvSpPr>
          <p:nvPr>
            <p:ph idx="1"/>
          </p:nvPr>
        </p:nvSpPr>
        <p:spPr>
          <a:xfrm>
            <a:off x="179388" y="0"/>
            <a:ext cx="8734425" cy="6858000"/>
          </a:xfrm>
        </p:spPr>
        <p:txBody>
          <a:bodyPr/>
          <a:lstStyle/>
          <a:p>
            <a:pPr eaLnBrk="1" hangingPunct="1"/>
            <a:r>
              <a:rPr lang="fr-FR" altLang="fr-FR" b="1"/>
              <a:t>B) Les avantages et les inconvénients des objectifs qualitatifs</a:t>
            </a:r>
          </a:p>
          <a:p>
            <a:pPr eaLnBrk="1" hangingPunct="1">
              <a:buFontTx/>
              <a:buNone/>
            </a:pPr>
            <a:endParaRPr lang="fr-FR" altLang="fr-FR" b="1"/>
          </a:p>
          <a:p>
            <a:pPr algn="just" eaLnBrk="1" hangingPunct="1"/>
            <a:r>
              <a:rPr lang="fr-FR" altLang="fr-FR"/>
              <a:t>Les objectifs qualitatifs permettent d’évaluer la </a:t>
            </a:r>
            <a:r>
              <a:rPr lang="fr-FR" altLang="fr-FR" u="sng"/>
              <a:t>qualité de l’action des commerciaux</a:t>
            </a:r>
          </a:p>
          <a:p>
            <a:pPr algn="just" eaLnBrk="1" hangingPunct="1"/>
            <a:r>
              <a:rPr lang="fr-FR" altLang="fr-FR"/>
              <a:t>Mais ils sont </a:t>
            </a:r>
            <a:r>
              <a:rPr lang="fr-FR" altLang="fr-FR" u="sng"/>
              <a:t>difficiles à mesurer</a:t>
            </a:r>
            <a:r>
              <a:rPr lang="fr-FR" altLang="fr-FR"/>
              <a:t> et nécessitent des analyses approfondies des résultats.</a:t>
            </a:r>
          </a:p>
          <a:p>
            <a:pPr algn="just" eaLnBrk="1" hangingPunct="1"/>
            <a:r>
              <a:rPr lang="fr-FR" altLang="fr-FR"/>
              <a:t>La difficultés réside dans leur évaluation qui devient beaucoup plus </a:t>
            </a:r>
            <a:r>
              <a:rPr lang="fr-FR" altLang="fr-FR" u="sng"/>
              <a:t>complexe</a:t>
            </a:r>
            <a:r>
              <a:rPr lang="fr-FR" altLang="fr-FR"/>
              <a:t> que pour des objectifs quantitatifs. </a:t>
            </a:r>
            <a:endParaRPr lang="en-US" altLang="fr-F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3">
            <a:extLst>
              <a:ext uri="{FF2B5EF4-FFF2-40B4-BE49-F238E27FC236}">
                <a16:creationId xmlns:a16="http://schemas.microsoft.com/office/drawing/2014/main" id="{A30B42DE-8123-8923-3198-486D2CA41209}"/>
              </a:ext>
            </a:extLst>
          </p:cNvPr>
          <p:cNvSpPr>
            <a:spLocks noGrp="1" noChangeArrowheads="1"/>
          </p:cNvSpPr>
          <p:nvPr>
            <p:ph idx="1"/>
          </p:nvPr>
        </p:nvSpPr>
        <p:spPr>
          <a:xfrm>
            <a:off x="179388" y="0"/>
            <a:ext cx="8964612" cy="6858000"/>
          </a:xfrm>
        </p:spPr>
        <p:txBody>
          <a:bodyPr/>
          <a:lstStyle/>
          <a:p>
            <a:pPr eaLnBrk="1" hangingPunct="1"/>
            <a:r>
              <a:rPr lang="fr-FR" altLang="fr-FR" b="1"/>
              <a:t>Section III. La direction participative par objectif (DPPO)</a:t>
            </a:r>
          </a:p>
          <a:p>
            <a:pPr eaLnBrk="1" hangingPunct="1">
              <a:buFontTx/>
              <a:buNone/>
            </a:pPr>
            <a:endParaRPr lang="fr-FR" altLang="fr-FR" b="1"/>
          </a:p>
          <a:p>
            <a:pPr eaLnBrk="1" hangingPunct="1"/>
            <a:r>
              <a:rPr lang="fr-FR" altLang="fr-FR"/>
              <a:t>Cette méthode consiste à </a:t>
            </a:r>
            <a:r>
              <a:rPr lang="fr-FR" altLang="fr-FR" u="sng"/>
              <a:t>faire participer les commerciaux</a:t>
            </a:r>
            <a:r>
              <a:rPr lang="fr-FR" altLang="fr-FR"/>
              <a:t>, à les impliquer dans la fixation de leurs propres objectifs.</a:t>
            </a:r>
          </a:p>
          <a:p>
            <a:pPr eaLnBrk="1" hangingPunct="1">
              <a:buFontTx/>
              <a:buNone/>
            </a:pPr>
            <a:endParaRPr lang="fr-FR" altLang="fr-FR"/>
          </a:p>
          <a:p>
            <a:pPr eaLnBrk="1" hangingPunct="1"/>
            <a:r>
              <a:rPr lang="fr-FR" altLang="fr-FR"/>
              <a:t>Les discussion portent autant sur les objectifs que sur les moyens à mettre en œuvre pour les atteindre </a:t>
            </a:r>
            <a:endParaRPr lang="en-US" altLang="fr-F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3">
            <a:extLst>
              <a:ext uri="{FF2B5EF4-FFF2-40B4-BE49-F238E27FC236}">
                <a16:creationId xmlns:a16="http://schemas.microsoft.com/office/drawing/2014/main" id="{50AB4DA6-9886-3652-E36C-7B6A5E2702C9}"/>
              </a:ext>
            </a:extLst>
          </p:cNvPr>
          <p:cNvSpPr>
            <a:spLocks noGrp="1" noChangeArrowheads="1"/>
          </p:cNvSpPr>
          <p:nvPr>
            <p:ph idx="1"/>
          </p:nvPr>
        </p:nvSpPr>
        <p:spPr>
          <a:xfrm>
            <a:off x="179388" y="333375"/>
            <a:ext cx="8713787" cy="6264275"/>
          </a:xfrm>
        </p:spPr>
        <p:txBody>
          <a:bodyPr/>
          <a:lstStyle/>
          <a:p>
            <a:pPr eaLnBrk="1" hangingPunct="1"/>
            <a:r>
              <a:rPr lang="fr-FR" altLang="fr-FR" b="1"/>
              <a:t>III.1. Les avantages</a:t>
            </a:r>
          </a:p>
          <a:p>
            <a:pPr eaLnBrk="1" hangingPunct="1"/>
            <a:r>
              <a:rPr lang="fr-FR" altLang="fr-FR"/>
              <a:t>Cette participation en amont concerne plus les objectifs opérationnels que stratégiques.</a:t>
            </a:r>
          </a:p>
          <a:p>
            <a:pPr eaLnBrk="1" hangingPunct="1"/>
            <a:r>
              <a:rPr lang="fr-FR" altLang="fr-FR"/>
              <a:t>Elle implique davantage les commerciaux et permet d’obtenir:</a:t>
            </a:r>
          </a:p>
          <a:p>
            <a:pPr eaLnBrk="1" hangingPunct="1"/>
            <a:r>
              <a:rPr lang="fr-FR" altLang="fr-FR"/>
              <a:t>- une meilleure</a:t>
            </a:r>
            <a:r>
              <a:rPr lang="fr-FR" altLang="fr-FR" u="sng"/>
              <a:t> motivation </a:t>
            </a:r>
            <a:r>
              <a:rPr lang="fr-FR" altLang="fr-FR"/>
              <a:t>de leur part</a:t>
            </a:r>
          </a:p>
          <a:p>
            <a:pPr eaLnBrk="1" hangingPunct="1"/>
            <a:r>
              <a:rPr lang="fr-FR" altLang="fr-FR"/>
              <a:t>- leur </a:t>
            </a:r>
            <a:r>
              <a:rPr lang="fr-FR" altLang="fr-FR" u="sng"/>
              <a:t>implication</a:t>
            </a:r>
            <a:r>
              <a:rPr lang="fr-FR" altLang="fr-FR"/>
              <a:t> dans la réussite de l’entreprise</a:t>
            </a:r>
          </a:p>
          <a:p>
            <a:pPr eaLnBrk="1" hangingPunct="1"/>
            <a:r>
              <a:rPr lang="fr-FR" altLang="fr-FR"/>
              <a:t>- Une meilleure </a:t>
            </a:r>
            <a:r>
              <a:rPr lang="fr-FR" altLang="fr-FR" u="sng"/>
              <a:t>communication</a:t>
            </a:r>
            <a:r>
              <a:rPr lang="fr-FR" altLang="fr-FR"/>
              <a:t> au sein de l’équipe </a:t>
            </a:r>
          </a:p>
          <a:p>
            <a:pPr eaLnBrk="1" hangingPunct="1"/>
            <a:endParaRPr lang="en-US" altLang="fr-F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3">
            <a:extLst>
              <a:ext uri="{FF2B5EF4-FFF2-40B4-BE49-F238E27FC236}">
                <a16:creationId xmlns:a16="http://schemas.microsoft.com/office/drawing/2014/main" id="{A061A028-354B-7170-B2EE-1CE9BDE7B9CB}"/>
              </a:ext>
            </a:extLst>
          </p:cNvPr>
          <p:cNvSpPr>
            <a:spLocks noGrp="1" noChangeArrowheads="1"/>
          </p:cNvSpPr>
          <p:nvPr>
            <p:ph idx="1"/>
          </p:nvPr>
        </p:nvSpPr>
        <p:spPr>
          <a:xfrm>
            <a:off x="0" y="333375"/>
            <a:ext cx="9144000" cy="6524625"/>
          </a:xfrm>
        </p:spPr>
        <p:txBody>
          <a:bodyPr/>
          <a:lstStyle/>
          <a:p>
            <a:pPr eaLnBrk="1" hangingPunct="1">
              <a:lnSpc>
                <a:spcPct val="90000"/>
              </a:lnSpc>
            </a:pPr>
            <a:r>
              <a:rPr lang="fr-FR" altLang="fr-FR" b="1"/>
              <a:t>III.2. La mise en œuvre</a:t>
            </a:r>
          </a:p>
          <a:p>
            <a:pPr eaLnBrk="1" hangingPunct="1">
              <a:lnSpc>
                <a:spcPct val="90000"/>
              </a:lnSpc>
            </a:pPr>
            <a:r>
              <a:rPr lang="fr-FR" altLang="fr-FR"/>
              <a:t>La coordination des services est essentielle pour assurer la mise en œuvre de cette direction participative par objectifs</a:t>
            </a:r>
          </a:p>
          <a:p>
            <a:pPr eaLnBrk="1" hangingPunct="1">
              <a:lnSpc>
                <a:spcPct val="90000"/>
              </a:lnSpc>
            </a:pPr>
            <a:r>
              <a:rPr lang="fr-FR" altLang="fr-FR"/>
              <a:t>Elle est assurée selon différents principes:</a:t>
            </a:r>
          </a:p>
          <a:p>
            <a:pPr eaLnBrk="1" hangingPunct="1">
              <a:lnSpc>
                <a:spcPct val="90000"/>
              </a:lnSpc>
            </a:pPr>
            <a:r>
              <a:rPr lang="fr-FR" altLang="fr-FR"/>
              <a:t>- L’analyse par le commercial de son activité et son portefeuille.</a:t>
            </a:r>
          </a:p>
          <a:p>
            <a:pPr eaLnBrk="1" hangingPunct="1">
              <a:lnSpc>
                <a:spcPct val="90000"/>
              </a:lnSpc>
            </a:pPr>
            <a:r>
              <a:rPr lang="fr-FR" altLang="fr-FR"/>
              <a:t>- L’analyse par le manageur de l’activité du commercial et de son portefeuille.</a:t>
            </a:r>
          </a:p>
          <a:p>
            <a:pPr eaLnBrk="1" hangingPunct="1">
              <a:lnSpc>
                <a:spcPct val="90000"/>
              </a:lnSpc>
            </a:pPr>
            <a:r>
              <a:rPr lang="fr-FR" altLang="fr-FR"/>
              <a:t>- La confrontation des points de vue</a:t>
            </a:r>
          </a:p>
          <a:p>
            <a:pPr eaLnBrk="1" hangingPunct="1">
              <a:lnSpc>
                <a:spcPct val="90000"/>
              </a:lnSpc>
            </a:pPr>
            <a:r>
              <a:rPr lang="fr-FR" altLang="fr-FR"/>
              <a:t>- La négociation managériale: La manager va tenter de tirer les objectifs vers le haut et le commercial plutôt vers le bas.</a:t>
            </a:r>
            <a:endParaRPr lang="en-US" altLang="fr-F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Espace réservé du contenu 2">
            <a:extLst>
              <a:ext uri="{FF2B5EF4-FFF2-40B4-BE49-F238E27FC236}">
                <a16:creationId xmlns:a16="http://schemas.microsoft.com/office/drawing/2014/main" id="{7D50CAB4-B7DE-5C31-C170-891E9E35B0B2}"/>
              </a:ext>
            </a:extLst>
          </p:cNvPr>
          <p:cNvSpPr>
            <a:spLocks noGrp="1"/>
          </p:cNvSpPr>
          <p:nvPr>
            <p:ph idx="1"/>
          </p:nvPr>
        </p:nvSpPr>
        <p:spPr>
          <a:xfrm>
            <a:off x="0" y="0"/>
            <a:ext cx="9144000" cy="6858000"/>
          </a:xfrm>
        </p:spPr>
        <p:txBody>
          <a:bodyPr/>
          <a:lstStyle/>
          <a:p>
            <a:endParaRPr lang="fr-FR" alt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FFE88C69-60A8-3E8C-E712-D9EAC0B71932}"/>
              </a:ext>
            </a:extLst>
          </p:cNvPr>
          <p:cNvSpPr>
            <a:spLocks noGrp="1" noChangeArrowheads="1"/>
          </p:cNvSpPr>
          <p:nvPr>
            <p:ph idx="1"/>
          </p:nvPr>
        </p:nvSpPr>
        <p:spPr>
          <a:xfrm>
            <a:off x="457200" y="476250"/>
            <a:ext cx="8229600" cy="6121400"/>
          </a:xfrm>
        </p:spPr>
        <p:txBody>
          <a:bodyPr/>
          <a:lstStyle/>
          <a:p>
            <a:pPr marL="609600" indent="-609600" eaLnBrk="1" hangingPunct="1">
              <a:lnSpc>
                <a:spcPct val="90000"/>
              </a:lnSpc>
              <a:buFontTx/>
              <a:buNone/>
            </a:pPr>
            <a:r>
              <a:rPr lang="fr-FR" altLang="fr-FR"/>
              <a:t>.La méthode comporte cinq étapes :</a:t>
            </a:r>
            <a:endParaRPr lang="en-US" altLang="fr-FR"/>
          </a:p>
          <a:p>
            <a:pPr marL="609600" indent="-609600" algn="just" eaLnBrk="1" hangingPunct="1">
              <a:lnSpc>
                <a:spcPct val="90000"/>
              </a:lnSpc>
              <a:buFontTx/>
              <a:buNone/>
            </a:pPr>
            <a:r>
              <a:rPr lang="fr-FR" altLang="fr-FR"/>
              <a:t>Etape 1: on classe les clients par catégories de volume correspondant à leur </a:t>
            </a:r>
            <a:r>
              <a:rPr lang="fr-FR" altLang="fr-FR" u="sng"/>
              <a:t>achats annuels</a:t>
            </a:r>
            <a:r>
              <a:rPr lang="fr-FR" altLang="fr-FR"/>
              <a:t> (réels ou estimés)</a:t>
            </a:r>
          </a:p>
          <a:p>
            <a:pPr marL="609600" indent="-609600" algn="just" eaLnBrk="1" hangingPunct="1">
              <a:lnSpc>
                <a:spcPct val="90000"/>
              </a:lnSpc>
              <a:buFontTx/>
              <a:buNone/>
            </a:pPr>
            <a:endParaRPr lang="fr-FR" altLang="fr-FR"/>
          </a:p>
          <a:p>
            <a:pPr marL="609600" indent="-609600" algn="just" eaLnBrk="1" hangingPunct="1">
              <a:lnSpc>
                <a:spcPct val="90000"/>
              </a:lnSpc>
              <a:buFontTx/>
              <a:buNone/>
            </a:pPr>
            <a:r>
              <a:rPr lang="fr-FR" altLang="fr-FR"/>
              <a:t>Etape 2: on détermine la </a:t>
            </a:r>
            <a:r>
              <a:rPr lang="fr-FR" altLang="fr-FR" u="sng"/>
              <a:t>fréquence de visite</a:t>
            </a:r>
            <a:r>
              <a:rPr lang="fr-FR" altLang="fr-FR"/>
              <a:t> souhaitable pour chaque catégorie (nombre de visites par clients par an)</a:t>
            </a:r>
          </a:p>
          <a:p>
            <a:pPr marL="609600" indent="-609600" algn="just" eaLnBrk="1" hangingPunct="1">
              <a:lnSpc>
                <a:spcPct val="90000"/>
              </a:lnSpc>
              <a:buFontTx/>
              <a:buNone/>
            </a:pPr>
            <a:endParaRPr lang="fr-FR" altLang="fr-FR"/>
          </a:p>
          <a:p>
            <a:pPr marL="609600" indent="-609600" algn="just" eaLnBrk="1" hangingPunct="1">
              <a:lnSpc>
                <a:spcPct val="90000"/>
              </a:lnSpc>
              <a:buFontTx/>
              <a:buNone/>
            </a:pPr>
            <a:r>
              <a:rPr lang="fr-FR" altLang="fr-FR"/>
              <a:t>Etape 3: on calcul la </a:t>
            </a:r>
            <a:r>
              <a:rPr lang="fr-FR" altLang="fr-FR" u="sng"/>
              <a:t>charge de travail globale</a:t>
            </a:r>
            <a:r>
              <a:rPr lang="fr-FR" altLang="fr-FR"/>
              <a:t>, exprimée en nombre de visites à effectuer par an (en multipliant le nombre de clients dans chaque catégorie par la fréquence de visites correspondante)</a:t>
            </a:r>
            <a:r>
              <a:rPr lang="en-US" altLang="fr-FR"/>
              <a:t>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DF93E10A-D001-5DE2-2C84-2AD8FCE6C2FC}"/>
              </a:ext>
            </a:extLst>
          </p:cNvPr>
          <p:cNvSpPr>
            <a:spLocks noGrp="1" noChangeArrowheads="1"/>
          </p:cNvSpPr>
          <p:nvPr>
            <p:ph idx="1"/>
          </p:nvPr>
        </p:nvSpPr>
        <p:spPr>
          <a:xfrm>
            <a:off x="457200" y="692150"/>
            <a:ext cx="8229600" cy="5905500"/>
          </a:xfrm>
        </p:spPr>
        <p:txBody>
          <a:bodyPr/>
          <a:lstStyle/>
          <a:p>
            <a:pPr marL="609600" indent="-609600" algn="just" eaLnBrk="1" hangingPunct="1"/>
            <a:r>
              <a:rPr lang="fr-FR" altLang="fr-FR"/>
              <a:t>Etape 4: on fixe le nombre de visites qu’un représentant peut effectuer dans une année</a:t>
            </a:r>
          </a:p>
          <a:p>
            <a:pPr marL="609600" indent="-609600" algn="just" eaLnBrk="1" hangingPunct="1"/>
            <a:endParaRPr lang="fr-FR" altLang="fr-FR"/>
          </a:p>
          <a:p>
            <a:pPr marL="609600" indent="-609600" algn="just" eaLnBrk="1" hangingPunct="1"/>
            <a:r>
              <a:rPr lang="fr-FR" altLang="fr-FR"/>
              <a:t>Etape 5: on obtient le nombre de représentants en divisant </a:t>
            </a:r>
            <a:r>
              <a:rPr lang="fr-FR" altLang="fr-FR" u="sng"/>
              <a:t>le nombre total de visites</a:t>
            </a:r>
            <a:r>
              <a:rPr lang="fr-FR" altLang="fr-FR"/>
              <a:t> à faire dans l’année par le nombre annuel de visites pouvant être effectuées par un </a:t>
            </a:r>
            <a:r>
              <a:rPr lang="fr-FR" altLang="fr-FR" u="sng"/>
              <a:t>représentant</a:t>
            </a:r>
            <a:r>
              <a:rPr lang="fr-FR" altLang="fr-FR"/>
              <a:t>.</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918B6AD9-9C95-CBF1-FAA7-3C94061ABED5}"/>
              </a:ext>
            </a:extLst>
          </p:cNvPr>
          <p:cNvSpPr>
            <a:spLocks noGrp="1" noChangeArrowheads="1"/>
          </p:cNvSpPr>
          <p:nvPr>
            <p:ph idx="1"/>
          </p:nvPr>
        </p:nvSpPr>
        <p:spPr>
          <a:xfrm>
            <a:off x="0" y="260350"/>
            <a:ext cx="8686800" cy="6337300"/>
          </a:xfrm>
        </p:spPr>
        <p:txBody>
          <a:bodyPr/>
          <a:lstStyle/>
          <a:p>
            <a:pPr algn="just" eaLnBrk="1" hangingPunct="1">
              <a:lnSpc>
                <a:spcPct val="90000"/>
              </a:lnSpc>
            </a:pPr>
            <a:r>
              <a:rPr lang="fr-FR" altLang="fr-FR" b="1" u="sng"/>
              <a:t>Exemple</a:t>
            </a:r>
            <a:r>
              <a:rPr lang="fr-FR" altLang="fr-FR"/>
              <a:t>:</a:t>
            </a:r>
          </a:p>
          <a:p>
            <a:pPr algn="just" eaLnBrk="1" hangingPunct="1">
              <a:lnSpc>
                <a:spcPct val="90000"/>
              </a:lnSpc>
            </a:pPr>
            <a:endParaRPr lang="fr-FR" altLang="fr-FR"/>
          </a:p>
          <a:p>
            <a:pPr algn="just" eaLnBrk="1" hangingPunct="1">
              <a:lnSpc>
                <a:spcPct val="90000"/>
              </a:lnSpc>
            </a:pPr>
            <a:r>
              <a:rPr lang="fr-FR" altLang="fr-FR"/>
              <a:t>une entreprise estime qu’il y a 1000 clients de types A et 2000 clients de types B sur son marché.</a:t>
            </a:r>
          </a:p>
          <a:p>
            <a:pPr algn="just" eaLnBrk="1" hangingPunct="1">
              <a:lnSpc>
                <a:spcPct val="90000"/>
              </a:lnSpc>
            </a:pPr>
            <a:r>
              <a:rPr lang="fr-FR" altLang="fr-FR"/>
              <a:t> Un client de type A doit être visité 36 fois par an, contre douze fois pour un client de type B. (on suppose que le vendeur fait en moyenne 1000 visites par an)</a:t>
            </a:r>
          </a:p>
          <a:p>
            <a:pPr algn="just" eaLnBrk="1" hangingPunct="1">
              <a:lnSpc>
                <a:spcPct val="90000"/>
              </a:lnSpc>
            </a:pPr>
            <a:endParaRPr lang="fr-FR" altLang="fr-FR"/>
          </a:p>
          <a:p>
            <a:pPr algn="just" eaLnBrk="1" hangingPunct="1">
              <a:lnSpc>
                <a:spcPct val="90000"/>
              </a:lnSpc>
            </a:pPr>
            <a:r>
              <a:rPr lang="fr-FR" altLang="fr-FR" u="sng"/>
              <a:t>Question</a:t>
            </a:r>
            <a:r>
              <a:rPr lang="fr-FR" altLang="fr-FR"/>
              <a:t>: </a:t>
            </a:r>
          </a:p>
          <a:p>
            <a:pPr algn="just" eaLnBrk="1" hangingPunct="1">
              <a:lnSpc>
                <a:spcPct val="90000"/>
              </a:lnSpc>
            </a:pPr>
            <a:r>
              <a:rPr lang="fr-FR" altLang="fr-FR"/>
              <a:t>Si l’on suppose qu’un vendeur fait en moyenne 1000 visites par an, de combien de vendeurs l’entreprise aura besoin?</a:t>
            </a:r>
            <a:endParaRPr lang="en-US" altLang="fr-F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EA010D0-3DC2-5584-1DA9-0BB38F067EFF}"/>
              </a:ext>
            </a:extLst>
          </p:cNvPr>
          <p:cNvSpPr>
            <a:spLocks noGrp="1" noChangeArrowheads="1"/>
          </p:cNvSpPr>
          <p:nvPr>
            <p:ph idx="1"/>
          </p:nvPr>
        </p:nvSpPr>
        <p:spPr>
          <a:xfrm>
            <a:off x="457200" y="260350"/>
            <a:ext cx="8229600" cy="6337300"/>
          </a:xfrm>
        </p:spPr>
        <p:txBody>
          <a:bodyPr/>
          <a:lstStyle/>
          <a:p>
            <a:pPr eaLnBrk="1" hangingPunct="1">
              <a:buFontTx/>
              <a:buNone/>
            </a:pPr>
            <a:r>
              <a:rPr lang="fr-FR" altLang="fr-FR" b="1"/>
              <a:t>Section II. la segmentation</a:t>
            </a:r>
          </a:p>
          <a:p>
            <a:pPr eaLnBrk="1" hangingPunct="1">
              <a:buFontTx/>
              <a:buNone/>
            </a:pPr>
            <a:endParaRPr lang="fr-FR" altLang="fr-FR" b="1"/>
          </a:p>
          <a:p>
            <a:pPr algn="just" eaLnBrk="1" hangingPunct="1">
              <a:buFontTx/>
              <a:buNone/>
            </a:pPr>
            <a:r>
              <a:rPr lang="fr-FR" altLang="fr-FR"/>
              <a:t>L'organisation du réseau de vente doit être en cohérence avec l'organisation générale de l'entreprise</a:t>
            </a:r>
          </a:p>
          <a:p>
            <a:pPr algn="just" eaLnBrk="1" hangingPunct="1">
              <a:buFontTx/>
              <a:buNone/>
            </a:pPr>
            <a:endParaRPr lang="fr-FR" altLang="fr-FR"/>
          </a:p>
          <a:p>
            <a:pPr algn="just" eaLnBrk="1" hangingPunct="1">
              <a:buFontTx/>
              <a:buNone/>
            </a:pPr>
            <a:r>
              <a:rPr lang="fr-FR" altLang="fr-FR"/>
              <a:t>Il faut donc retenir un mode d'organisation parmi les suivants :</a:t>
            </a:r>
          </a:p>
          <a:p>
            <a:pPr algn="just" eaLnBrk="1" hangingPunct="1">
              <a:buFontTx/>
              <a:buChar char="-"/>
            </a:pPr>
            <a:r>
              <a:rPr lang="fr-FR" altLang="fr-FR"/>
              <a:t>Segmentation par zones géographiques</a:t>
            </a:r>
          </a:p>
          <a:p>
            <a:pPr algn="just" eaLnBrk="1" hangingPunct="1">
              <a:buFontTx/>
              <a:buChar char="-"/>
            </a:pPr>
            <a:r>
              <a:rPr lang="fr-FR" altLang="fr-FR"/>
              <a:t>Segmentation par produits</a:t>
            </a:r>
          </a:p>
          <a:p>
            <a:pPr algn="just" eaLnBrk="1" hangingPunct="1">
              <a:buFontTx/>
              <a:buChar char="-"/>
            </a:pPr>
            <a:r>
              <a:rPr lang="fr-FR" altLang="fr-FR"/>
              <a:t>Segmentation par marques</a:t>
            </a:r>
          </a:p>
          <a:p>
            <a:pPr algn="just" eaLnBrk="1" hangingPunct="1">
              <a:buFontTx/>
              <a:buChar char="-"/>
            </a:pPr>
            <a:r>
              <a:rPr lang="fr-FR" altLang="fr-FR"/>
              <a:t>Segmentation par types de client</a:t>
            </a:r>
            <a:r>
              <a:rPr lang="en-US" altLang="fr-FR"/>
              <a:t>  </a:t>
            </a:r>
            <a:endParaRPr lang="fr-FR" altLang="fr-FR" b="1" i="1"/>
          </a:p>
          <a:p>
            <a:pPr algn="just" eaLnBrk="1" hangingPunct="1">
              <a:buFontTx/>
              <a:buNone/>
            </a:pPr>
            <a:endParaRPr lang="en-US" altLang="fr-F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5AFA3131-3684-80C9-66F2-2FEBE459D2B2}"/>
              </a:ext>
            </a:extLst>
          </p:cNvPr>
          <p:cNvSpPr>
            <a:spLocks noGrp="1" noChangeArrowheads="1"/>
          </p:cNvSpPr>
          <p:nvPr>
            <p:ph idx="1"/>
          </p:nvPr>
        </p:nvSpPr>
        <p:spPr>
          <a:xfrm>
            <a:off x="250825" y="0"/>
            <a:ext cx="8713788" cy="6858000"/>
          </a:xfrm>
        </p:spPr>
        <p:txBody>
          <a:bodyPr/>
          <a:lstStyle/>
          <a:p>
            <a:pPr eaLnBrk="1" hangingPunct="1">
              <a:lnSpc>
                <a:spcPct val="80000"/>
              </a:lnSpc>
            </a:pPr>
            <a:r>
              <a:rPr lang="fr-FR" altLang="fr-FR" b="1" u="sng"/>
              <a:t>II.1. Segmentation géographique</a:t>
            </a:r>
          </a:p>
          <a:p>
            <a:pPr eaLnBrk="1" hangingPunct="1">
              <a:lnSpc>
                <a:spcPct val="80000"/>
              </a:lnSpc>
              <a:buFontTx/>
              <a:buNone/>
            </a:pPr>
            <a:r>
              <a:rPr lang="fr-FR" altLang="fr-FR"/>
              <a:t> </a:t>
            </a:r>
          </a:p>
          <a:p>
            <a:pPr algn="just" eaLnBrk="1" hangingPunct="1">
              <a:lnSpc>
                <a:spcPct val="80000"/>
              </a:lnSpc>
            </a:pPr>
            <a:r>
              <a:rPr lang="fr-FR" altLang="fr-FR"/>
              <a:t>Selon ce mode d’organisation, chaque représentant travaille dans un secteur géographique à l’intérieur duquel il vend la gamme complète de produits de l’entreprise</a:t>
            </a:r>
          </a:p>
          <a:p>
            <a:pPr algn="just" eaLnBrk="1" hangingPunct="1">
              <a:lnSpc>
                <a:spcPct val="80000"/>
              </a:lnSpc>
              <a:buFontTx/>
              <a:buNone/>
            </a:pPr>
            <a:endParaRPr lang="en-US" altLang="fr-FR"/>
          </a:p>
          <a:p>
            <a:pPr algn="just" eaLnBrk="1" hangingPunct="1">
              <a:lnSpc>
                <a:spcPct val="80000"/>
              </a:lnSpc>
            </a:pPr>
            <a:r>
              <a:rPr lang="fr-FR" altLang="fr-FR"/>
              <a:t>Cette méthode permet une </a:t>
            </a:r>
            <a:r>
              <a:rPr lang="fr-FR" altLang="fr-FR" u="sng"/>
              <a:t>définition précise des responsabilités</a:t>
            </a:r>
            <a:r>
              <a:rPr lang="fr-FR" altLang="fr-FR"/>
              <a:t>.</a:t>
            </a:r>
          </a:p>
          <a:p>
            <a:pPr algn="just" eaLnBrk="1" hangingPunct="1">
              <a:lnSpc>
                <a:spcPct val="80000"/>
              </a:lnSpc>
              <a:buFontTx/>
              <a:buNone/>
            </a:pPr>
            <a:endParaRPr lang="en-US" altLang="fr-FR"/>
          </a:p>
          <a:p>
            <a:pPr algn="just" eaLnBrk="1" hangingPunct="1">
              <a:lnSpc>
                <a:spcPct val="80000"/>
              </a:lnSpc>
            </a:pPr>
            <a:r>
              <a:rPr lang="fr-FR" altLang="fr-FR"/>
              <a:t>En second lieu, elle entraîne une </a:t>
            </a:r>
            <a:r>
              <a:rPr lang="fr-FR" altLang="fr-FR" u="sng"/>
              <a:t>personnalisation de la société au yeux des clients</a:t>
            </a:r>
            <a:r>
              <a:rPr lang="fr-FR" altLang="fr-FR"/>
              <a:t> et de son entourage</a:t>
            </a:r>
          </a:p>
          <a:p>
            <a:pPr algn="just" eaLnBrk="1" hangingPunct="1">
              <a:lnSpc>
                <a:spcPct val="80000"/>
              </a:lnSpc>
            </a:pPr>
            <a:endParaRPr lang="en-US" altLang="fr-FR"/>
          </a:p>
          <a:p>
            <a:pPr algn="just" eaLnBrk="1" hangingPunct="1">
              <a:lnSpc>
                <a:spcPct val="80000"/>
              </a:lnSpc>
            </a:pPr>
            <a:r>
              <a:rPr lang="fr-FR" altLang="fr-FR"/>
              <a:t>Enfin </a:t>
            </a:r>
            <a:r>
              <a:rPr lang="fr-FR" altLang="fr-FR" u="sng"/>
              <a:t>les frais de déplacement sont limité</a:t>
            </a:r>
            <a:r>
              <a:rPr lang="fr-FR" altLang="fr-FR"/>
              <a:t>s car chaque vendeur ne se déplaçant que dans un secteur restreint</a:t>
            </a:r>
            <a:r>
              <a:rPr lang="en-US" altLang="fr-FR"/>
              <a:t> </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0F5B4B8-750C-E26E-3862-C0CC7EB2C8F0}"/>
              </a:ext>
            </a:extLst>
          </p:cNvPr>
          <p:cNvSpPr>
            <a:spLocks noGrp="1" noChangeArrowheads="1"/>
          </p:cNvSpPr>
          <p:nvPr>
            <p:ph idx="1"/>
          </p:nvPr>
        </p:nvSpPr>
        <p:spPr>
          <a:xfrm>
            <a:off x="250825" y="620713"/>
            <a:ext cx="8642350" cy="6048375"/>
          </a:xfrm>
        </p:spPr>
        <p:txBody>
          <a:bodyPr/>
          <a:lstStyle/>
          <a:p>
            <a:pPr algn="just" eaLnBrk="1" hangingPunct="1"/>
            <a:r>
              <a:rPr lang="fr-FR" altLang="fr-FR"/>
              <a:t>En concevant un découpage territorial, l’entreprise cherche à </a:t>
            </a:r>
            <a:r>
              <a:rPr lang="fr-FR" altLang="fr-FR" u="sng"/>
              <a:t>concilier plusieurs impératifs</a:t>
            </a:r>
            <a:r>
              <a:rPr lang="fr-FR" altLang="fr-FR"/>
              <a:t> :</a:t>
            </a:r>
          </a:p>
          <a:p>
            <a:pPr algn="just" eaLnBrk="1" hangingPunct="1">
              <a:buFontTx/>
              <a:buNone/>
            </a:pPr>
            <a:endParaRPr lang="fr-FR" altLang="fr-FR"/>
          </a:p>
          <a:p>
            <a:pPr algn="just" eaLnBrk="1" hangingPunct="1">
              <a:buFontTx/>
              <a:buNone/>
            </a:pPr>
            <a:r>
              <a:rPr lang="fr-FR" altLang="fr-FR"/>
              <a:t>- les secteurs doivent être simple à gérer </a:t>
            </a:r>
          </a:p>
          <a:p>
            <a:pPr algn="just" eaLnBrk="1" hangingPunct="1"/>
            <a:endParaRPr lang="fr-FR" altLang="fr-FR"/>
          </a:p>
          <a:p>
            <a:pPr algn="just" eaLnBrk="1" hangingPunct="1">
              <a:buFontTx/>
              <a:buNone/>
            </a:pPr>
            <a:r>
              <a:rPr lang="fr-FR" altLang="fr-FR"/>
              <a:t>- leur potentiel facile à calculer et les frais de déplacement limité au maximum ;</a:t>
            </a:r>
          </a:p>
          <a:p>
            <a:pPr algn="just" eaLnBrk="1" hangingPunct="1">
              <a:buFontTx/>
              <a:buNone/>
            </a:pPr>
            <a:r>
              <a:rPr lang="fr-FR" altLang="fr-FR"/>
              <a:t> </a:t>
            </a:r>
          </a:p>
          <a:p>
            <a:pPr algn="just" eaLnBrk="1" hangingPunct="1">
              <a:buFontTx/>
              <a:buNone/>
            </a:pPr>
            <a:r>
              <a:rPr lang="fr-FR" altLang="fr-FR"/>
              <a:t>- chaque secteur doit assurer à chaque vendeur une charge de travail et un potentiel de vente suffisant et </a:t>
            </a:r>
            <a:r>
              <a:rPr lang="fr-FR" altLang="fr-FR" u="sng"/>
              <a:t>équitablement repartis</a:t>
            </a:r>
            <a:r>
              <a:rPr lang="fr-FR" altLang="fr-FR"/>
              <a:t>.</a:t>
            </a:r>
            <a:r>
              <a:rPr lang="en-US" altLang="fr-FR"/>
              <a:t> </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74DE9334-2F55-CB4F-9F2B-840ED477C6AA}"/>
              </a:ext>
            </a:extLst>
          </p:cNvPr>
          <p:cNvSpPr>
            <a:spLocks noGrp="1" noChangeArrowheads="1"/>
          </p:cNvSpPr>
          <p:nvPr>
            <p:ph idx="1"/>
          </p:nvPr>
        </p:nvSpPr>
        <p:spPr>
          <a:xfrm>
            <a:off x="457200" y="333375"/>
            <a:ext cx="8229600" cy="6191250"/>
          </a:xfrm>
        </p:spPr>
        <p:txBody>
          <a:bodyPr/>
          <a:lstStyle/>
          <a:p>
            <a:pPr eaLnBrk="1" hangingPunct="1">
              <a:lnSpc>
                <a:spcPct val="90000"/>
              </a:lnSpc>
              <a:buFontTx/>
              <a:buNone/>
            </a:pPr>
            <a:r>
              <a:rPr lang="fr-FR" altLang="fr-FR"/>
              <a:t>  Ainsi:</a:t>
            </a:r>
          </a:p>
          <a:p>
            <a:pPr eaLnBrk="1" hangingPunct="1">
              <a:lnSpc>
                <a:spcPct val="90000"/>
              </a:lnSpc>
              <a:buFontTx/>
              <a:buNone/>
            </a:pPr>
            <a:endParaRPr lang="fr-FR" altLang="fr-FR"/>
          </a:p>
          <a:p>
            <a:pPr algn="just" eaLnBrk="1" hangingPunct="1">
              <a:lnSpc>
                <a:spcPct val="90000"/>
              </a:lnSpc>
              <a:buFontTx/>
              <a:buNone/>
            </a:pPr>
            <a:r>
              <a:rPr lang="fr-FR" altLang="fr-FR"/>
              <a:t>  - Il faut </a:t>
            </a:r>
            <a:r>
              <a:rPr lang="fr-FR" altLang="fr-FR" u="sng"/>
              <a:t>éviter le chevauchement </a:t>
            </a:r>
            <a:r>
              <a:rPr lang="fr-FR" altLang="fr-FR"/>
              <a:t>de deux vendeurs sur le même secteur</a:t>
            </a:r>
          </a:p>
          <a:p>
            <a:pPr algn="just" eaLnBrk="1" hangingPunct="1">
              <a:lnSpc>
                <a:spcPct val="90000"/>
              </a:lnSpc>
              <a:buFontTx/>
              <a:buNone/>
            </a:pPr>
            <a:br>
              <a:rPr lang="fr-FR" altLang="fr-FR"/>
            </a:br>
            <a:r>
              <a:rPr lang="fr-FR" altLang="fr-FR"/>
              <a:t>- Il faut éviter de </a:t>
            </a:r>
            <a:r>
              <a:rPr lang="fr-FR" altLang="fr-FR" u="sng"/>
              <a:t>modifier les secteurs à tout moment</a:t>
            </a:r>
          </a:p>
          <a:p>
            <a:pPr algn="just" eaLnBrk="1" hangingPunct="1">
              <a:lnSpc>
                <a:spcPct val="90000"/>
              </a:lnSpc>
              <a:buFontTx/>
              <a:buNone/>
            </a:pPr>
            <a:br>
              <a:rPr lang="fr-FR" altLang="fr-FR"/>
            </a:br>
            <a:endParaRPr lang="fr-FR" altLang="fr-FR"/>
          </a:p>
          <a:p>
            <a:pPr algn="just" eaLnBrk="1" hangingPunct="1">
              <a:lnSpc>
                <a:spcPct val="90000"/>
              </a:lnSpc>
              <a:buFontTx/>
              <a:buNone/>
            </a:pPr>
            <a:r>
              <a:rPr lang="fr-FR" altLang="fr-FR"/>
              <a:t>  - Le facteur concurrence doit être apprécié.</a:t>
            </a:r>
            <a:endParaRPr lang="en-US" altLang="fr-F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C40D788B-8E8F-E0AE-9EF7-C33B6813C922}"/>
              </a:ext>
            </a:extLst>
          </p:cNvPr>
          <p:cNvSpPr>
            <a:spLocks noGrp="1" noChangeArrowheads="1"/>
          </p:cNvSpPr>
          <p:nvPr>
            <p:ph idx="1"/>
          </p:nvPr>
        </p:nvSpPr>
        <p:spPr>
          <a:xfrm>
            <a:off x="0" y="188913"/>
            <a:ext cx="9144000" cy="6669087"/>
          </a:xfrm>
        </p:spPr>
        <p:txBody>
          <a:bodyPr/>
          <a:lstStyle/>
          <a:p>
            <a:pPr eaLnBrk="1" hangingPunct="1">
              <a:lnSpc>
                <a:spcPct val="90000"/>
              </a:lnSpc>
            </a:pPr>
            <a:r>
              <a:rPr lang="fr-FR" altLang="fr-FR" b="1" u="sng"/>
              <a:t>II.2. La segmentation par produit</a:t>
            </a:r>
          </a:p>
          <a:p>
            <a:pPr eaLnBrk="1" hangingPunct="1">
              <a:lnSpc>
                <a:spcPct val="90000"/>
              </a:lnSpc>
              <a:buFontTx/>
              <a:buNone/>
            </a:pPr>
            <a:endParaRPr lang="fr-FR" altLang="fr-FR" b="1" u="sng"/>
          </a:p>
          <a:p>
            <a:pPr algn="just" eaLnBrk="1" hangingPunct="1">
              <a:lnSpc>
                <a:spcPct val="90000"/>
              </a:lnSpc>
            </a:pPr>
            <a:r>
              <a:rPr lang="fr-FR" altLang="fr-FR"/>
              <a:t>L’exigence d’une bonne connaissance des produits par les représentants et le développement de la gestion par chefs de produits ont conduits de nombreuse entreprises à organiser leur force de vente en fonction de la gamme.</a:t>
            </a:r>
          </a:p>
          <a:p>
            <a:pPr algn="just" eaLnBrk="1" hangingPunct="1">
              <a:lnSpc>
                <a:spcPct val="90000"/>
              </a:lnSpc>
              <a:buFontTx/>
              <a:buNone/>
            </a:pPr>
            <a:endParaRPr lang="en-US" altLang="fr-FR"/>
          </a:p>
          <a:p>
            <a:pPr algn="just" eaLnBrk="1" hangingPunct="1">
              <a:lnSpc>
                <a:spcPct val="90000"/>
              </a:lnSpc>
            </a:pPr>
            <a:r>
              <a:rPr lang="fr-FR" altLang="fr-FR"/>
              <a:t>La spécialisation de la force de vente par produit est parfaitement judicieuse lorsque les produits sont techniquement </a:t>
            </a:r>
            <a:r>
              <a:rPr lang="fr-FR" altLang="fr-FR" u="sng"/>
              <a:t>complexes</a:t>
            </a:r>
            <a:r>
              <a:rPr lang="fr-FR" altLang="fr-FR"/>
              <a:t>, hétérogènes ou </a:t>
            </a:r>
            <a:r>
              <a:rPr lang="fr-FR" altLang="fr-FR" u="sng"/>
              <a:t>très nombreux</a:t>
            </a:r>
            <a:r>
              <a:rPr lang="fr-FR" altLang="fr-FR"/>
              <a:t>.</a:t>
            </a:r>
            <a:r>
              <a:rPr lang="en-US" altLang="fr-FR"/>
              <a:t> </a:t>
            </a:r>
          </a:p>
          <a:p>
            <a:pPr algn="just" eaLnBrk="1" hangingPunct="1">
              <a:lnSpc>
                <a:spcPct val="90000"/>
              </a:lnSpc>
              <a:buFontTx/>
              <a:buNone/>
            </a:pPr>
            <a:endParaRPr lang="en-US" altLang="fr-FR"/>
          </a:p>
          <a:p>
            <a:pPr algn="just" eaLnBrk="1" hangingPunct="1">
              <a:lnSpc>
                <a:spcPct val="90000"/>
              </a:lnSpc>
            </a:pPr>
            <a:r>
              <a:rPr lang="fr-FR" altLang="fr-FR"/>
              <a:t>une difficulté majeur lorsque les différents produits sont achetés par les mêmes clients.</a:t>
            </a:r>
            <a:endParaRPr lang="en-US" altLang="fr-F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19A68891-4FE7-09D5-CCE7-17B0CEA4EDEC}"/>
              </a:ext>
            </a:extLst>
          </p:cNvPr>
          <p:cNvSpPr>
            <a:spLocks noGrp="1" noChangeArrowheads="1"/>
          </p:cNvSpPr>
          <p:nvPr>
            <p:ph idx="1"/>
          </p:nvPr>
        </p:nvSpPr>
        <p:spPr>
          <a:xfrm>
            <a:off x="0" y="692150"/>
            <a:ext cx="8964613" cy="5976938"/>
          </a:xfrm>
        </p:spPr>
        <p:txBody>
          <a:bodyPr/>
          <a:lstStyle/>
          <a:p>
            <a:pPr eaLnBrk="1" hangingPunct="1"/>
            <a:r>
              <a:rPr lang="fr-FR" altLang="fr-FR" b="1" u="sng"/>
              <a:t>II.3. La segmentation par marque</a:t>
            </a:r>
            <a:r>
              <a:rPr lang="fr-FR" altLang="fr-FR" b="1"/>
              <a:t>:</a:t>
            </a:r>
          </a:p>
          <a:p>
            <a:pPr eaLnBrk="1" hangingPunct="1">
              <a:buFontTx/>
              <a:buNone/>
            </a:pPr>
            <a:endParaRPr lang="fr-FR" altLang="fr-FR" b="1"/>
          </a:p>
          <a:p>
            <a:pPr algn="just" eaLnBrk="1" hangingPunct="1"/>
            <a:r>
              <a:rPr lang="fr-FR" altLang="fr-FR"/>
              <a:t>Ce type de segmentation est idéal lorsque l’entreprise dispose de plusieurs marques de produits</a:t>
            </a:r>
            <a:endParaRPr lang="en-US" altLang="fr-FR"/>
          </a:p>
          <a:p>
            <a:pPr algn="just" eaLnBrk="1" hangingPunct="1">
              <a:buFontTx/>
              <a:buNone/>
            </a:pPr>
            <a:endParaRPr lang="en-US" altLang="fr-FR"/>
          </a:p>
          <a:p>
            <a:pPr algn="just" eaLnBrk="1" hangingPunct="1"/>
            <a:r>
              <a:rPr lang="fr-FR" altLang="fr-FR"/>
              <a:t>Surtout lorsque ces marques ont une forte image, cela facilite la tâche à la force de vente.</a:t>
            </a:r>
            <a:r>
              <a:rPr lang="en-US" altLang="fr-FR"/>
              <a:t> </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D3DD8F75-555E-7C01-5FC3-A4632D610800}"/>
              </a:ext>
            </a:extLst>
          </p:cNvPr>
          <p:cNvSpPr>
            <a:spLocks noGrp="1" noChangeArrowheads="1"/>
          </p:cNvSpPr>
          <p:nvPr>
            <p:ph idx="1"/>
          </p:nvPr>
        </p:nvSpPr>
        <p:spPr>
          <a:xfrm>
            <a:off x="457200" y="188913"/>
            <a:ext cx="8229600" cy="6264275"/>
          </a:xfrm>
        </p:spPr>
        <p:txBody>
          <a:bodyPr/>
          <a:lstStyle/>
          <a:p>
            <a:pPr eaLnBrk="1" hangingPunct="1">
              <a:lnSpc>
                <a:spcPct val="80000"/>
              </a:lnSpc>
            </a:pPr>
            <a:r>
              <a:rPr lang="fr-FR" altLang="fr-FR" b="1"/>
              <a:t>Introduction</a:t>
            </a:r>
          </a:p>
          <a:p>
            <a:pPr algn="just" eaLnBrk="1" hangingPunct="1">
              <a:lnSpc>
                <a:spcPct val="80000"/>
              </a:lnSpc>
            </a:pPr>
            <a:r>
              <a:rPr lang="fr-FR" altLang="fr-FR"/>
              <a:t>Robert Louis Stevenson a dit que «  tout le monde vit de la vente de quelque chose »</a:t>
            </a:r>
          </a:p>
          <a:p>
            <a:pPr algn="just" eaLnBrk="1" hangingPunct="1">
              <a:lnSpc>
                <a:spcPct val="80000"/>
              </a:lnSpc>
              <a:buFontTx/>
              <a:buNone/>
            </a:pPr>
            <a:endParaRPr lang="en-US" altLang="fr-FR"/>
          </a:p>
          <a:p>
            <a:pPr algn="just" eaLnBrk="1" hangingPunct="1">
              <a:lnSpc>
                <a:spcPct val="80000"/>
              </a:lnSpc>
            </a:pPr>
            <a:r>
              <a:rPr lang="fr-FR" altLang="fr-FR"/>
              <a:t>De même, toute entreprise emploie une force de vente composée d’une ou de plusieurs personnes chargées des contacts avec la clientèle, actuelle ou potentielle.</a:t>
            </a:r>
          </a:p>
          <a:p>
            <a:pPr algn="just" eaLnBrk="1" hangingPunct="1">
              <a:lnSpc>
                <a:spcPct val="80000"/>
              </a:lnSpc>
            </a:pPr>
            <a:endParaRPr lang="fr-FR" altLang="fr-FR"/>
          </a:p>
          <a:p>
            <a:pPr algn="just" eaLnBrk="1" hangingPunct="1">
              <a:lnSpc>
                <a:spcPct val="80000"/>
              </a:lnSpc>
            </a:pPr>
            <a:r>
              <a:rPr lang="fr-FR" altLang="fr-FR"/>
              <a:t>Une force de vente ne se trouve seulement dans des entreprises ! Les responsables des relations extérieures d’une grande école, l’attachée de presse d’un musée et le service information d’un ministère, contribuent tous à vendre leur organisation.</a:t>
            </a:r>
            <a:r>
              <a:rPr lang="en-US" altLang="fr-FR"/>
              <a:t> </a:t>
            </a:r>
          </a:p>
          <a:p>
            <a:pPr eaLnBrk="1" hangingPunct="1">
              <a:lnSpc>
                <a:spcPct val="80000"/>
              </a:lnSpc>
            </a:pPr>
            <a:endParaRPr lang="en-US" altLang="fr-F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35059D95-6D34-F01F-386C-EB2CF2CA599D}"/>
              </a:ext>
            </a:extLst>
          </p:cNvPr>
          <p:cNvSpPr>
            <a:spLocks noGrp="1" noChangeArrowheads="1"/>
          </p:cNvSpPr>
          <p:nvPr>
            <p:ph idx="1"/>
          </p:nvPr>
        </p:nvSpPr>
        <p:spPr>
          <a:xfrm>
            <a:off x="457200" y="188913"/>
            <a:ext cx="8229600" cy="6480175"/>
          </a:xfrm>
        </p:spPr>
        <p:txBody>
          <a:bodyPr/>
          <a:lstStyle/>
          <a:p>
            <a:pPr eaLnBrk="1" hangingPunct="1">
              <a:buFontTx/>
              <a:buNone/>
            </a:pPr>
            <a:endParaRPr lang="fr-FR" altLang="fr-FR" b="1" u="sng"/>
          </a:p>
          <a:p>
            <a:pPr eaLnBrk="1" hangingPunct="1">
              <a:buFontTx/>
              <a:buNone/>
            </a:pPr>
            <a:endParaRPr lang="fr-FR" altLang="fr-FR" b="1" u="sng"/>
          </a:p>
          <a:p>
            <a:pPr eaLnBrk="1" hangingPunct="1">
              <a:buFontTx/>
              <a:buNone/>
            </a:pPr>
            <a:r>
              <a:rPr lang="fr-FR" altLang="fr-FR" b="1" u="sng"/>
              <a:t>II.4. La segmentation par marché</a:t>
            </a:r>
            <a:r>
              <a:rPr lang="fr-FR" altLang="fr-FR" b="1"/>
              <a:t> :</a:t>
            </a:r>
          </a:p>
          <a:p>
            <a:pPr eaLnBrk="1" hangingPunct="1">
              <a:buFontTx/>
              <a:buNone/>
            </a:pPr>
            <a:endParaRPr lang="en-US" altLang="fr-FR"/>
          </a:p>
          <a:p>
            <a:pPr algn="just" eaLnBrk="1" hangingPunct="1">
              <a:buFontTx/>
              <a:buNone/>
            </a:pPr>
            <a:r>
              <a:rPr lang="fr-FR" altLang="fr-FR"/>
              <a:t>L’entreprise peut également organiser sa force de vente par types de clientèles. Les clients sont alors classés par secteurs d’activité, la taille de marché, le volume d’achat ou l’ancienneté des contacts commerciaux, etc.</a:t>
            </a:r>
            <a:r>
              <a:rPr lang="en-US" altLang="fr-FR"/>
              <a:t> </a:t>
            </a:r>
          </a:p>
          <a:p>
            <a:pPr algn="just" eaLnBrk="1" hangingPunct="1">
              <a:buFontTx/>
              <a:buNone/>
            </a:pPr>
            <a:endParaRPr lang="en-US" altLang="fr-F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C918B60-CB22-E7B7-B8B5-CEC6DA29A0A6}"/>
              </a:ext>
            </a:extLst>
          </p:cNvPr>
          <p:cNvSpPr>
            <a:spLocks noGrp="1" noChangeArrowheads="1"/>
          </p:cNvSpPr>
          <p:nvPr>
            <p:ph idx="1"/>
          </p:nvPr>
        </p:nvSpPr>
        <p:spPr>
          <a:xfrm>
            <a:off x="457200" y="333375"/>
            <a:ext cx="8229600" cy="6264275"/>
          </a:xfrm>
        </p:spPr>
        <p:txBody>
          <a:bodyPr/>
          <a:lstStyle/>
          <a:p>
            <a:pPr algn="just" eaLnBrk="1" hangingPunct="1"/>
            <a:r>
              <a:rPr lang="fr-FR" altLang="fr-FR" b="1"/>
              <a:t>Avantage</a:t>
            </a:r>
            <a:r>
              <a:rPr lang="fr-FR" altLang="fr-FR"/>
              <a:t>:</a:t>
            </a:r>
          </a:p>
          <a:p>
            <a:pPr algn="just" eaLnBrk="1" hangingPunct="1"/>
            <a:r>
              <a:rPr lang="fr-FR" altLang="fr-FR"/>
              <a:t>une force de vente organisée par clients est souvent à l’origine d’une réduction du coût global de la force de vente.</a:t>
            </a:r>
            <a:r>
              <a:rPr lang="en-US" altLang="fr-FR"/>
              <a:t> </a:t>
            </a:r>
          </a:p>
          <a:p>
            <a:pPr algn="just" eaLnBrk="1" hangingPunct="1"/>
            <a:endParaRPr lang="en-US" altLang="fr-FR"/>
          </a:p>
          <a:p>
            <a:pPr algn="just" eaLnBrk="1" hangingPunct="1"/>
            <a:r>
              <a:rPr lang="fr-FR" altLang="fr-FR" b="1"/>
              <a:t>Inconvénient</a:t>
            </a:r>
            <a:r>
              <a:rPr lang="fr-FR" altLang="fr-FR"/>
              <a:t>:</a:t>
            </a:r>
          </a:p>
          <a:p>
            <a:pPr algn="just" eaLnBrk="1" hangingPunct="1"/>
            <a:r>
              <a:rPr lang="fr-FR" altLang="fr-FR"/>
              <a:t>L’inconvénient essentiel d’une telle structure par client apparaît lorsque les différents types de clientèles se trouvent dispersés à travers tout le pays.</a:t>
            </a:r>
            <a:endParaRPr lang="en-US" altLang="fr-F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a:extLst>
              <a:ext uri="{FF2B5EF4-FFF2-40B4-BE49-F238E27FC236}">
                <a16:creationId xmlns:a16="http://schemas.microsoft.com/office/drawing/2014/main" id="{35ABF975-F609-EED6-CDC5-478326E4D5EF}"/>
              </a:ext>
            </a:extLst>
          </p:cNvPr>
          <p:cNvSpPr>
            <a:spLocks noGrp="1" noChangeArrowheads="1"/>
          </p:cNvSpPr>
          <p:nvPr>
            <p:ph type="title"/>
          </p:nvPr>
        </p:nvSpPr>
        <p:spPr/>
        <p:txBody>
          <a:bodyPr>
            <a:normAutofit fontScale="90000"/>
          </a:bodyPr>
          <a:lstStyle/>
          <a:p>
            <a:pPr eaLnBrk="1" fontAlgn="auto" hangingPunct="1">
              <a:spcAft>
                <a:spcPts val="0"/>
              </a:spcAft>
              <a:defRPr/>
            </a:pPr>
            <a:r>
              <a:rPr lang="fr-FR" sz="4000" dirty="0"/>
              <a:t>Dossier II. Le recrutement de la force de vente</a:t>
            </a:r>
            <a:r>
              <a:rPr lang="en-US" sz="4000" dirty="0"/>
              <a:t> </a:t>
            </a:r>
          </a:p>
        </p:txBody>
      </p:sp>
      <p:sp>
        <p:nvSpPr>
          <p:cNvPr id="27651" name="Rectangle 3">
            <a:extLst>
              <a:ext uri="{FF2B5EF4-FFF2-40B4-BE49-F238E27FC236}">
                <a16:creationId xmlns:a16="http://schemas.microsoft.com/office/drawing/2014/main" id="{4904658F-4E8E-55DC-6EF3-75DC8B9DD9CB}"/>
              </a:ext>
            </a:extLst>
          </p:cNvPr>
          <p:cNvSpPr>
            <a:spLocks noGrp="1" noChangeArrowheads="1"/>
          </p:cNvSpPr>
          <p:nvPr>
            <p:ph idx="1"/>
          </p:nvPr>
        </p:nvSpPr>
        <p:spPr>
          <a:xfrm>
            <a:off x="457200" y="1700213"/>
            <a:ext cx="8229600" cy="4897437"/>
          </a:xfrm>
        </p:spPr>
        <p:txBody>
          <a:bodyPr/>
          <a:lstStyle/>
          <a:p>
            <a:pPr algn="just" eaLnBrk="1" hangingPunct="1"/>
            <a:r>
              <a:rPr lang="fr-FR" altLang="fr-FR" b="1"/>
              <a:t>Le métier de vendeur es</a:t>
            </a:r>
            <a:r>
              <a:rPr lang="fr-FR" altLang="fr-FR" b="1" i="1"/>
              <a:t>t</a:t>
            </a:r>
            <a:r>
              <a:rPr lang="fr-FR" altLang="fr-FR" b="1"/>
              <a:t> assez exigeant.</a:t>
            </a:r>
          </a:p>
          <a:p>
            <a:pPr algn="just" eaLnBrk="1" hangingPunct="1">
              <a:buFont typeface="Wingdings 2" pitchFamily="2" charset="2"/>
              <a:buNone/>
            </a:pPr>
            <a:endParaRPr lang="fr-FR" altLang="fr-FR" b="1"/>
          </a:p>
          <a:p>
            <a:pPr algn="just" eaLnBrk="1" hangingPunct="1"/>
            <a:r>
              <a:rPr lang="fr-FR" altLang="fr-FR" b="1"/>
              <a:t> Tout le monde n'a pas, en effet, la vocation de vendre des produits ou services.</a:t>
            </a:r>
          </a:p>
          <a:p>
            <a:pPr algn="just" eaLnBrk="1" hangingPunct="1">
              <a:buFont typeface="Wingdings 2" pitchFamily="2" charset="2"/>
              <a:buNone/>
            </a:pPr>
            <a:r>
              <a:rPr lang="fr-FR" altLang="fr-FR" b="1"/>
              <a:t> </a:t>
            </a:r>
          </a:p>
          <a:p>
            <a:pPr algn="just" eaLnBrk="1" hangingPunct="1"/>
            <a:r>
              <a:rPr lang="fr-FR" altLang="fr-FR" b="1"/>
              <a:t>Cela demande un état </a:t>
            </a:r>
            <a:r>
              <a:rPr lang="fr-FR" altLang="fr-FR" b="1" u="sng"/>
              <a:t>d'esprit bien particulier</a:t>
            </a:r>
            <a:r>
              <a:rPr lang="fr-FR" altLang="fr-FR" b="1"/>
              <a:t>.</a:t>
            </a:r>
          </a:p>
          <a:p>
            <a:pPr algn="just" eaLnBrk="1" hangingPunct="1">
              <a:buFont typeface="Wingdings 2" pitchFamily="2" charset="2"/>
              <a:buNone/>
            </a:pPr>
            <a:r>
              <a:rPr lang="fr-FR" altLang="fr-FR" b="1"/>
              <a:t> </a:t>
            </a:r>
          </a:p>
          <a:p>
            <a:pPr algn="just" eaLnBrk="1" hangingPunct="1"/>
            <a:r>
              <a:rPr lang="fr-FR" altLang="fr-FR" b="1"/>
              <a:t>Dans ce cas, il est donc nécessaire de mettre en place une politique de recrutement qui tient compte de ces caractéristiques.</a:t>
            </a:r>
            <a:r>
              <a:rPr lang="en-US" altLang="fr-FR"/>
              <a:t> </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8193D851-FEBB-A6F1-EFBF-E5975C0DD9FF}"/>
              </a:ext>
            </a:extLst>
          </p:cNvPr>
          <p:cNvSpPr>
            <a:spLocks noGrp="1" noChangeArrowheads="1"/>
          </p:cNvSpPr>
          <p:nvPr>
            <p:ph idx="1"/>
          </p:nvPr>
        </p:nvSpPr>
        <p:spPr>
          <a:xfrm>
            <a:off x="457200" y="476250"/>
            <a:ext cx="8229600" cy="5543550"/>
          </a:xfrm>
        </p:spPr>
        <p:txBody>
          <a:bodyPr/>
          <a:lstStyle/>
          <a:p>
            <a:pPr algn="just" eaLnBrk="1" hangingPunct="1">
              <a:lnSpc>
                <a:spcPct val="90000"/>
              </a:lnSpc>
            </a:pPr>
            <a:r>
              <a:rPr lang="fr-FR" altLang="fr-FR"/>
              <a:t>Dès le début, il faut énoncer trois idées qui régissent complètement le recrutement de vendeurs :</a:t>
            </a:r>
          </a:p>
          <a:p>
            <a:pPr algn="just" eaLnBrk="1" hangingPunct="1">
              <a:lnSpc>
                <a:spcPct val="90000"/>
              </a:lnSpc>
              <a:buFontTx/>
              <a:buNone/>
            </a:pPr>
            <a:r>
              <a:rPr lang="fr-FR" altLang="fr-FR"/>
              <a:t> </a:t>
            </a:r>
            <a:endParaRPr lang="en-US" altLang="fr-FR"/>
          </a:p>
          <a:p>
            <a:pPr algn="just" eaLnBrk="1" hangingPunct="1">
              <a:lnSpc>
                <a:spcPct val="90000"/>
              </a:lnSpc>
            </a:pPr>
            <a:r>
              <a:rPr lang="fr-FR" altLang="fr-FR"/>
              <a:t>Faute de mieux on n'embauche pas </a:t>
            </a:r>
          </a:p>
          <a:p>
            <a:pPr algn="just" eaLnBrk="1" hangingPunct="1">
              <a:lnSpc>
                <a:spcPct val="90000"/>
              </a:lnSpc>
            </a:pPr>
            <a:r>
              <a:rPr lang="fr-FR" altLang="fr-FR"/>
              <a:t>Si la personne n'est pas évolutive mais convient au poste, on n'embauche pas </a:t>
            </a:r>
          </a:p>
          <a:p>
            <a:pPr algn="just" eaLnBrk="1" hangingPunct="1">
              <a:lnSpc>
                <a:spcPct val="90000"/>
              </a:lnSpc>
            </a:pPr>
            <a:r>
              <a:rPr lang="fr-FR" altLang="fr-FR"/>
              <a:t>Si le recruteur n'a pas l'intime conviction, alors il n'embauche pas. </a:t>
            </a:r>
            <a:endParaRPr lang="en-US" altLang="fr-FR"/>
          </a:p>
          <a:p>
            <a:pPr algn="just" eaLnBrk="1" hangingPunct="1">
              <a:lnSpc>
                <a:spcPct val="90000"/>
              </a:lnSpc>
            </a:pPr>
            <a:r>
              <a:rPr lang="fr-FR" altLang="fr-FR"/>
              <a:t>Pour obtenir l'intime conviction, il suffit que l'ensemble des moyens employés pour recruter aillent dans le même sens.</a:t>
            </a:r>
            <a:r>
              <a:rPr lang="en-US" altLang="fr-FR"/>
              <a:t> </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581C1EA8-50C9-5D9E-6E42-636E10A1BB5D}"/>
              </a:ext>
            </a:extLst>
          </p:cNvPr>
          <p:cNvSpPr>
            <a:spLocks noGrp="1" noChangeArrowheads="1"/>
          </p:cNvSpPr>
          <p:nvPr>
            <p:ph idx="1"/>
          </p:nvPr>
        </p:nvSpPr>
        <p:spPr>
          <a:xfrm>
            <a:off x="0" y="1052513"/>
            <a:ext cx="8964613" cy="5472112"/>
          </a:xfrm>
        </p:spPr>
        <p:txBody>
          <a:bodyPr/>
          <a:lstStyle/>
          <a:p>
            <a:pPr eaLnBrk="1" hangingPunct="1"/>
            <a:r>
              <a:rPr lang="fr-FR" altLang="fr-FR" b="1" u="sng"/>
              <a:t>Section I. La préparation du recrutement</a:t>
            </a:r>
          </a:p>
          <a:p>
            <a:pPr eaLnBrk="1" hangingPunct="1">
              <a:buFontTx/>
              <a:buNone/>
            </a:pPr>
            <a:r>
              <a:rPr lang="fr-FR" altLang="fr-FR" b="1"/>
              <a:t> </a:t>
            </a:r>
            <a:endParaRPr lang="fr-FR" altLang="fr-FR" b="1" i="1"/>
          </a:p>
          <a:p>
            <a:pPr algn="just" eaLnBrk="1" hangingPunct="1"/>
            <a:r>
              <a:rPr lang="fr-FR" altLang="fr-FR"/>
              <a:t>Cette phase demande un certain investissement personnel pour le recruteur.</a:t>
            </a:r>
          </a:p>
          <a:p>
            <a:pPr algn="just" eaLnBrk="1" hangingPunct="1">
              <a:buFontTx/>
              <a:buNone/>
            </a:pPr>
            <a:endParaRPr lang="fr-FR" altLang="fr-FR"/>
          </a:p>
          <a:p>
            <a:pPr algn="just" eaLnBrk="1" hangingPunct="1"/>
            <a:r>
              <a:rPr lang="fr-FR" altLang="fr-FR"/>
              <a:t>En effet, celui-ci doit opérer un certain nombre de choix, choix qui doivent rester dans le </a:t>
            </a:r>
            <a:r>
              <a:rPr lang="fr-FR" altLang="fr-FR" u="sng"/>
              <a:t>respect de la politique générale de l'entreprise</a:t>
            </a:r>
            <a:r>
              <a:rPr lang="fr-FR" altLang="fr-FR"/>
              <a:t>. </a:t>
            </a:r>
            <a:endParaRPr lang="en-US" altLang="fr-F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B37ADEBB-C095-C47B-6229-0E10542EC0E9}"/>
              </a:ext>
            </a:extLst>
          </p:cNvPr>
          <p:cNvSpPr>
            <a:spLocks noGrp="1" noChangeArrowheads="1"/>
          </p:cNvSpPr>
          <p:nvPr>
            <p:ph idx="1"/>
          </p:nvPr>
        </p:nvSpPr>
        <p:spPr>
          <a:xfrm>
            <a:off x="250825" y="188913"/>
            <a:ext cx="8713788" cy="6669087"/>
          </a:xfrm>
        </p:spPr>
        <p:txBody>
          <a:bodyPr/>
          <a:lstStyle/>
          <a:p>
            <a:pPr algn="just" eaLnBrk="1" hangingPunct="1">
              <a:lnSpc>
                <a:spcPct val="90000"/>
              </a:lnSpc>
            </a:pPr>
            <a:r>
              <a:rPr lang="fr-FR" altLang="fr-FR"/>
              <a:t>L'embauche doit  correspondre à des besoins à satisfaire. Il est donc nécessaire de réaliser un </a:t>
            </a:r>
            <a:r>
              <a:rPr lang="fr-FR" altLang="fr-FR" u="sng"/>
              <a:t>descriptif du poste</a:t>
            </a:r>
            <a:r>
              <a:rPr lang="fr-FR" altLang="fr-FR"/>
              <a:t> ou de la fonction, dans lequel figureront :</a:t>
            </a:r>
          </a:p>
          <a:p>
            <a:pPr algn="just" eaLnBrk="1" hangingPunct="1">
              <a:lnSpc>
                <a:spcPct val="90000"/>
              </a:lnSpc>
              <a:buFontTx/>
              <a:buNone/>
            </a:pPr>
            <a:endParaRPr lang="en-US" altLang="fr-FR"/>
          </a:p>
          <a:p>
            <a:pPr algn="just" eaLnBrk="1" hangingPunct="1">
              <a:lnSpc>
                <a:spcPct val="90000"/>
              </a:lnSpc>
            </a:pPr>
            <a:r>
              <a:rPr lang="fr-FR" altLang="fr-FR"/>
              <a:t>La mission du poste (les tâches, les aptitudes requises, le statut du salarié...)</a:t>
            </a:r>
          </a:p>
          <a:p>
            <a:pPr algn="just" eaLnBrk="1" hangingPunct="1">
              <a:lnSpc>
                <a:spcPct val="90000"/>
              </a:lnSpc>
              <a:buFontTx/>
              <a:buNone/>
            </a:pPr>
            <a:endParaRPr lang="fr-FR" altLang="fr-FR"/>
          </a:p>
          <a:p>
            <a:pPr algn="just" eaLnBrk="1" hangingPunct="1">
              <a:lnSpc>
                <a:spcPct val="90000"/>
              </a:lnSpc>
            </a:pPr>
            <a:r>
              <a:rPr lang="fr-FR" altLang="fr-FR"/>
              <a:t>La formation souhaitée </a:t>
            </a:r>
          </a:p>
          <a:p>
            <a:pPr algn="just" eaLnBrk="1" hangingPunct="1">
              <a:lnSpc>
                <a:spcPct val="90000"/>
              </a:lnSpc>
              <a:buFontTx/>
              <a:buNone/>
            </a:pPr>
            <a:endParaRPr lang="fr-FR" altLang="fr-FR"/>
          </a:p>
          <a:p>
            <a:pPr algn="just" eaLnBrk="1" hangingPunct="1">
              <a:lnSpc>
                <a:spcPct val="90000"/>
              </a:lnSpc>
            </a:pPr>
            <a:r>
              <a:rPr lang="fr-FR" altLang="fr-FR"/>
              <a:t>Les clauses de mobilité</a:t>
            </a:r>
          </a:p>
          <a:p>
            <a:pPr algn="just" eaLnBrk="1" hangingPunct="1">
              <a:lnSpc>
                <a:spcPct val="90000"/>
              </a:lnSpc>
              <a:buFontTx/>
              <a:buNone/>
            </a:pPr>
            <a:endParaRPr lang="en-US" altLang="fr-FR"/>
          </a:p>
          <a:p>
            <a:pPr algn="just" eaLnBrk="1" hangingPunct="1">
              <a:lnSpc>
                <a:spcPct val="90000"/>
              </a:lnSpc>
            </a:pPr>
            <a:r>
              <a:rPr lang="fr-FR" altLang="fr-FR"/>
              <a:t>Les compétences, l'expérience et les autres critères requis pour exercer le poste.</a:t>
            </a:r>
            <a:r>
              <a:rPr lang="en-US" altLang="fr-FR"/>
              <a:t> </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3CBB074B-0BCC-0789-2832-14D036485FDE}"/>
              </a:ext>
            </a:extLst>
          </p:cNvPr>
          <p:cNvSpPr>
            <a:spLocks noGrp="1" noChangeArrowheads="1"/>
          </p:cNvSpPr>
          <p:nvPr>
            <p:ph idx="1"/>
          </p:nvPr>
        </p:nvSpPr>
        <p:spPr>
          <a:xfrm>
            <a:off x="179388" y="260350"/>
            <a:ext cx="8785225" cy="6408738"/>
          </a:xfrm>
        </p:spPr>
        <p:txBody>
          <a:bodyPr/>
          <a:lstStyle/>
          <a:p>
            <a:pPr algn="just" eaLnBrk="1" hangingPunct="1"/>
            <a:r>
              <a:rPr lang="fr-FR" altLang="fr-FR"/>
              <a:t>Cela permet de dresser le profil du candidat et donc d'effectuer une sélection où l'on recherche la meilleure </a:t>
            </a:r>
            <a:r>
              <a:rPr lang="fr-FR" altLang="fr-FR" u="sng"/>
              <a:t>adéquation</a:t>
            </a:r>
            <a:r>
              <a:rPr lang="fr-FR" altLang="fr-FR"/>
              <a:t> possible entre candidat et poste à pourvoir.</a:t>
            </a:r>
          </a:p>
          <a:p>
            <a:pPr algn="just" eaLnBrk="1" hangingPunct="1">
              <a:buFontTx/>
              <a:buNone/>
            </a:pPr>
            <a:r>
              <a:rPr lang="fr-FR" altLang="fr-FR"/>
              <a:t> Les choix du recruteur ne s'arrêtent pas là car d'autres éléments restent à définir : </a:t>
            </a:r>
            <a:endParaRPr lang="en-US" altLang="fr-FR"/>
          </a:p>
          <a:p>
            <a:pPr algn="just" eaLnBrk="1" hangingPunct="1">
              <a:buFontTx/>
              <a:buNone/>
            </a:pPr>
            <a:r>
              <a:rPr lang="fr-FR" altLang="fr-FR"/>
              <a:t>- La dominante du poste (technico-commercial, commercial,...)</a:t>
            </a:r>
          </a:p>
          <a:p>
            <a:pPr algn="just" eaLnBrk="1" hangingPunct="1">
              <a:buFontTx/>
              <a:buNone/>
            </a:pPr>
            <a:r>
              <a:rPr lang="fr-FR" altLang="fr-FR"/>
              <a:t>- La situation du poste dans la structure de l'entreprise </a:t>
            </a:r>
          </a:p>
          <a:p>
            <a:pPr algn="just" eaLnBrk="1" hangingPunct="1">
              <a:buFontTx/>
              <a:buNone/>
            </a:pPr>
            <a:r>
              <a:rPr lang="fr-FR" altLang="fr-FR"/>
              <a:t>- Le niveau d'études souhaité </a:t>
            </a:r>
          </a:p>
          <a:p>
            <a:pPr algn="just" eaLnBrk="1" hangingPunct="1">
              <a:buFontTx/>
              <a:buNone/>
            </a:pPr>
            <a:r>
              <a:rPr lang="fr-FR" altLang="fr-FR"/>
              <a:t>- L'expérience souhaitée</a:t>
            </a:r>
          </a:p>
          <a:p>
            <a:pPr algn="just" eaLnBrk="1" hangingPunct="1">
              <a:buFontTx/>
              <a:buNone/>
            </a:pPr>
            <a:r>
              <a:rPr lang="fr-FR" altLang="fr-FR"/>
              <a:t>- La rémunération du poste.</a:t>
            </a:r>
            <a:endParaRPr lang="en-US" altLang="fr-FR"/>
          </a:p>
          <a:p>
            <a:pPr eaLnBrk="1" hangingPunct="1"/>
            <a:endParaRPr lang="en-US" altLang="fr-F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DFBF6E59-ED39-227B-50A1-D4348F39E2B0}"/>
              </a:ext>
            </a:extLst>
          </p:cNvPr>
          <p:cNvSpPr>
            <a:spLocks noGrp="1" noChangeArrowheads="1"/>
          </p:cNvSpPr>
          <p:nvPr>
            <p:ph idx="1"/>
          </p:nvPr>
        </p:nvSpPr>
        <p:spPr>
          <a:xfrm>
            <a:off x="457200" y="549275"/>
            <a:ext cx="8229600" cy="6119813"/>
          </a:xfrm>
        </p:spPr>
        <p:txBody>
          <a:bodyPr/>
          <a:lstStyle/>
          <a:p>
            <a:pPr algn="just" eaLnBrk="1" hangingPunct="1"/>
            <a:r>
              <a:rPr lang="fr-FR" altLang="fr-FR" b="1" u="sng"/>
              <a:t>Section II. Le recrutement</a:t>
            </a:r>
          </a:p>
          <a:p>
            <a:pPr algn="just" eaLnBrk="1" hangingPunct="1">
              <a:buFontTx/>
              <a:buNone/>
            </a:pPr>
            <a:endParaRPr lang="fr-FR" altLang="fr-FR" b="1" u="sng"/>
          </a:p>
          <a:p>
            <a:pPr algn="just" eaLnBrk="1" hangingPunct="1"/>
            <a:r>
              <a:rPr lang="fr-FR" altLang="fr-FR"/>
              <a:t>Le recrutement peut-être effectué par le service Ressources Humaines ou par l'intermédiaire de cabinet de recrutement.</a:t>
            </a:r>
          </a:p>
          <a:p>
            <a:pPr algn="just" eaLnBrk="1" hangingPunct="1">
              <a:buFontTx/>
              <a:buNone/>
            </a:pPr>
            <a:r>
              <a:rPr lang="en-US" altLang="fr-FR"/>
              <a:t> </a:t>
            </a:r>
          </a:p>
          <a:p>
            <a:pPr algn="just" eaLnBrk="1" hangingPunct="1"/>
            <a:r>
              <a:rPr lang="fr-FR" altLang="fr-FR"/>
              <a:t>Il est également possible d'utiliser les écoles ou universités pour effectuer des campagnes de recrutement.</a:t>
            </a:r>
            <a:r>
              <a:rPr lang="en-US" altLang="fr-FR"/>
              <a:t> </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ED373883-F1B0-A1BA-EE6B-E7957BE10215}"/>
              </a:ext>
            </a:extLst>
          </p:cNvPr>
          <p:cNvSpPr>
            <a:spLocks noGrp="1" noChangeArrowheads="1"/>
          </p:cNvSpPr>
          <p:nvPr>
            <p:ph idx="1"/>
          </p:nvPr>
        </p:nvSpPr>
        <p:spPr>
          <a:xfrm>
            <a:off x="457200" y="1557338"/>
            <a:ext cx="8229600" cy="4462462"/>
          </a:xfrm>
        </p:spPr>
        <p:txBody>
          <a:bodyPr/>
          <a:lstStyle/>
          <a:p>
            <a:pPr algn="just" eaLnBrk="1" hangingPunct="1"/>
            <a:r>
              <a:rPr lang="fr-FR" altLang="fr-FR"/>
              <a:t>L'entreprise, pour recruter, dispose de deux possibilités : </a:t>
            </a:r>
            <a:endParaRPr lang="en-US" altLang="fr-FR"/>
          </a:p>
          <a:p>
            <a:pPr algn="just" eaLnBrk="1" hangingPunct="1"/>
            <a:r>
              <a:rPr lang="fr-FR" altLang="fr-FR"/>
              <a:t>Soit elle effectue un tri dans les CV qu'elle reçoit de manière spontanée</a:t>
            </a:r>
          </a:p>
          <a:p>
            <a:pPr algn="just" eaLnBrk="1" hangingPunct="1">
              <a:buFontTx/>
              <a:buNone/>
            </a:pPr>
            <a:r>
              <a:rPr lang="fr-FR" altLang="fr-FR"/>
              <a:t> </a:t>
            </a:r>
            <a:endParaRPr lang="en-US" altLang="fr-FR"/>
          </a:p>
          <a:p>
            <a:pPr algn="just" eaLnBrk="1" hangingPunct="1"/>
            <a:r>
              <a:rPr lang="fr-FR" altLang="fr-FR"/>
              <a:t>Soit elle lance une campagne de recrutement sur plusieurs médias.</a:t>
            </a:r>
            <a:r>
              <a:rPr lang="en-US" altLang="fr-FR"/>
              <a:t> </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1D7293AD-03A2-8604-BE25-B538F8D25EA5}"/>
              </a:ext>
            </a:extLst>
          </p:cNvPr>
          <p:cNvSpPr>
            <a:spLocks noGrp="1" noChangeArrowheads="1"/>
          </p:cNvSpPr>
          <p:nvPr>
            <p:ph idx="1"/>
          </p:nvPr>
        </p:nvSpPr>
        <p:spPr>
          <a:xfrm>
            <a:off x="457200" y="404813"/>
            <a:ext cx="8229600" cy="6048375"/>
          </a:xfrm>
        </p:spPr>
        <p:txBody>
          <a:bodyPr/>
          <a:lstStyle/>
          <a:p>
            <a:pPr algn="just" eaLnBrk="1" hangingPunct="1"/>
            <a:r>
              <a:rPr lang="fr-FR" altLang="fr-FR"/>
              <a:t>Une fois les CV dans les mains du recruteur, il est nécessaire d'effectuer une sélection. Ceux-ci doivent en effet être regroupés en trois catégories :</a:t>
            </a:r>
          </a:p>
          <a:p>
            <a:pPr algn="just" eaLnBrk="1" hangingPunct="1">
              <a:buFontTx/>
              <a:buNone/>
            </a:pPr>
            <a:r>
              <a:rPr lang="fr-FR" altLang="fr-FR"/>
              <a:t> </a:t>
            </a:r>
            <a:endParaRPr lang="en-US" altLang="fr-FR"/>
          </a:p>
          <a:p>
            <a:pPr algn="just" eaLnBrk="1" hangingPunct="1"/>
            <a:r>
              <a:rPr lang="fr-FR" altLang="fr-FR"/>
              <a:t>Les profilés</a:t>
            </a:r>
          </a:p>
          <a:p>
            <a:pPr algn="just" eaLnBrk="1" hangingPunct="1">
              <a:buFontTx/>
              <a:buNone/>
            </a:pPr>
            <a:endParaRPr lang="fr-FR" altLang="fr-FR"/>
          </a:p>
          <a:p>
            <a:pPr algn="just" eaLnBrk="1" hangingPunct="1"/>
            <a:r>
              <a:rPr lang="fr-FR" altLang="fr-FR"/>
              <a:t>Les profilés moins</a:t>
            </a:r>
          </a:p>
          <a:p>
            <a:pPr algn="just" eaLnBrk="1" hangingPunct="1">
              <a:buFontTx/>
              <a:buNone/>
            </a:pPr>
            <a:r>
              <a:rPr lang="fr-FR" altLang="fr-FR"/>
              <a:t> </a:t>
            </a:r>
          </a:p>
          <a:p>
            <a:pPr algn="just" eaLnBrk="1" hangingPunct="1"/>
            <a:r>
              <a:rPr lang="fr-FR" altLang="fr-FR"/>
              <a:t>Ceux qui ne conviennent pas </a:t>
            </a:r>
            <a:endParaRPr lang="en-US" altLang="fr-FR"/>
          </a:p>
          <a:p>
            <a:pPr algn="just" eaLnBrk="1" hangingPunct="1"/>
            <a:endParaRPr lang="en-US" altLang="fr-F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132173F2-F31F-7FB0-6D4C-6BA2A6E906D5}"/>
              </a:ext>
            </a:extLst>
          </p:cNvPr>
          <p:cNvSpPr>
            <a:spLocks noGrp="1" noChangeArrowheads="1"/>
          </p:cNvSpPr>
          <p:nvPr>
            <p:ph idx="1"/>
          </p:nvPr>
        </p:nvSpPr>
        <p:spPr>
          <a:xfrm>
            <a:off x="457200" y="0"/>
            <a:ext cx="8229600" cy="6858000"/>
          </a:xfrm>
        </p:spPr>
        <p:txBody>
          <a:bodyPr/>
          <a:lstStyle/>
          <a:p>
            <a:pPr eaLnBrk="1" hangingPunct="1"/>
            <a:endParaRPr lang="fr-FR" altLang="fr-FR"/>
          </a:p>
          <a:p>
            <a:pPr algn="just" eaLnBrk="1" hangingPunct="1"/>
            <a:r>
              <a:rPr lang="fr-FR" altLang="fr-FR"/>
              <a:t>Vendeur est le terme traditionnellement utilisé pour identifier une personne chargée de vendre. Pourtant, de nombreux mots décrives les même responsabilités : représentant, ingénieur commercial, animateur, agent ou visiteur médical.</a:t>
            </a:r>
          </a:p>
          <a:p>
            <a:pPr algn="just" eaLnBrk="1" hangingPunct="1">
              <a:buFontTx/>
              <a:buNone/>
            </a:pPr>
            <a:endParaRPr lang="en-US" altLang="fr-FR"/>
          </a:p>
          <a:p>
            <a:pPr algn="just" eaLnBrk="1" hangingPunct="1"/>
            <a:r>
              <a:rPr lang="fr-FR" altLang="fr-FR"/>
              <a:t>vendre est un art reconnu depuis longtemps, qui a donné lieu   à de nombreux traités et analyse, un vendeur efficace n’est pas seulement doués ; il a acquis une méthode dans la gestion de l’interaction avec le client</a:t>
            </a:r>
            <a:r>
              <a:rPr lang="en-US" altLang="fr-FR"/>
              <a:t> </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992B7C2A-E60F-1604-477B-C13C86A764EA}"/>
              </a:ext>
            </a:extLst>
          </p:cNvPr>
          <p:cNvSpPr>
            <a:spLocks noGrp="1" noChangeArrowheads="1"/>
          </p:cNvSpPr>
          <p:nvPr>
            <p:ph idx="1"/>
          </p:nvPr>
        </p:nvSpPr>
        <p:spPr>
          <a:xfrm>
            <a:off x="250825" y="0"/>
            <a:ext cx="8713788" cy="6524625"/>
          </a:xfrm>
        </p:spPr>
        <p:txBody>
          <a:bodyPr/>
          <a:lstStyle/>
          <a:p>
            <a:pPr algn="just" eaLnBrk="1" hangingPunct="1">
              <a:lnSpc>
                <a:spcPct val="90000"/>
              </a:lnSpc>
            </a:pPr>
            <a:endParaRPr lang="fr-FR" altLang="fr-FR"/>
          </a:p>
          <a:p>
            <a:pPr algn="just" eaLnBrk="1" hangingPunct="1">
              <a:lnSpc>
                <a:spcPct val="90000"/>
              </a:lnSpc>
            </a:pPr>
            <a:endParaRPr lang="fr-FR" altLang="fr-FR"/>
          </a:p>
          <a:p>
            <a:pPr algn="just" eaLnBrk="1" hangingPunct="1">
              <a:lnSpc>
                <a:spcPct val="90000"/>
              </a:lnSpc>
            </a:pPr>
            <a:r>
              <a:rPr lang="fr-FR" altLang="fr-FR"/>
              <a:t>Ce tri doit s'effectuer aussi bien sur le fond que sur la forme.</a:t>
            </a:r>
          </a:p>
          <a:p>
            <a:pPr algn="just" eaLnBrk="1" hangingPunct="1">
              <a:lnSpc>
                <a:spcPct val="90000"/>
              </a:lnSpc>
            </a:pPr>
            <a:endParaRPr lang="fr-FR" altLang="fr-FR"/>
          </a:p>
          <a:p>
            <a:pPr algn="just" eaLnBrk="1" hangingPunct="1">
              <a:lnSpc>
                <a:spcPct val="90000"/>
              </a:lnSpc>
            </a:pPr>
            <a:r>
              <a:rPr lang="fr-FR" altLang="fr-FR"/>
              <a:t>Celui-ci est d'ailleurs important puisque le CV est le déclencheur du premier entretien.</a:t>
            </a:r>
          </a:p>
          <a:p>
            <a:pPr algn="just" eaLnBrk="1" hangingPunct="1">
              <a:lnSpc>
                <a:spcPct val="90000"/>
              </a:lnSpc>
              <a:buFontTx/>
              <a:buNone/>
            </a:pPr>
            <a:r>
              <a:rPr lang="fr-FR" altLang="fr-FR"/>
              <a:t> </a:t>
            </a:r>
          </a:p>
          <a:p>
            <a:pPr algn="just" eaLnBrk="1" hangingPunct="1">
              <a:lnSpc>
                <a:spcPct val="90000"/>
              </a:lnSpc>
            </a:pPr>
            <a:r>
              <a:rPr lang="fr-FR" altLang="fr-FR"/>
              <a:t>Pour être complet, celui-ci doit comporter une rubrique état civil, parcours et présentation.</a:t>
            </a:r>
          </a:p>
          <a:p>
            <a:pPr algn="just" eaLnBrk="1" hangingPunct="1">
              <a:lnSpc>
                <a:spcPct val="90000"/>
              </a:lnSpc>
            </a:pPr>
            <a:endParaRPr lang="fr-FR" altLang="fr-FR"/>
          </a:p>
          <a:p>
            <a:pPr algn="just" eaLnBrk="1" hangingPunct="1">
              <a:lnSpc>
                <a:spcPct val="90000"/>
              </a:lnSpc>
            </a:pPr>
            <a:r>
              <a:rPr lang="fr-FR" altLang="fr-FR"/>
              <a:t>Ce CV doit également comporter une photo (indispensable dans les métiers commerciaux). </a:t>
            </a:r>
            <a:endParaRPr lang="en-US" altLang="fr-F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17E71E3D-3AA6-1CBB-74E4-00FDAE1A9272}"/>
              </a:ext>
            </a:extLst>
          </p:cNvPr>
          <p:cNvSpPr>
            <a:spLocks noGrp="1" noChangeArrowheads="1"/>
          </p:cNvSpPr>
          <p:nvPr>
            <p:ph idx="1"/>
          </p:nvPr>
        </p:nvSpPr>
        <p:spPr>
          <a:xfrm>
            <a:off x="250825" y="0"/>
            <a:ext cx="8642350" cy="6453188"/>
          </a:xfrm>
        </p:spPr>
        <p:txBody>
          <a:bodyPr/>
          <a:lstStyle/>
          <a:p>
            <a:pPr algn="just" eaLnBrk="1" hangingPunct="1"/>
            <a:endParaRPr lang="fr-FR" altLang="fr-FR"/>
          </a:p>
          <a:p>
            <a:pPr algn="just" eaLnBrk="1" hangingPunct="1"/>
            <a:endParaRPr lang="fr-FR" altLang="fr-FR"/>
          </a:p>
          <a:p>
            <a:pPr algn="just" eaLnBrk="1" hangingPunct="1"/>
            <a:r>
              <a:rPr lang="fr-FR" altLang="fr-FR"/>
              <a:t>L'écriture est également un élément pris en compte lors de la lecture de la lettre de motivation.</a:t>
            </a:r>
          </a:p>
          <a:p>
            <a:pPr algn="just" eaLnBrk="1" hangingPunct="1">
              <a:buFontTx/>
              <a:buNone/>
            </a:pPr>
            <a:r>
              <a:rPr lang="fr-FR" altLang="fr-FR"/>
              <a:t> </a:t>
            </a:r>
          </a:p>
          <a:p>
            <a:pPr algn="just" eaLnBrk="1" hangingPunct="1"/>
            <a:r>
              <a:rPr lang="fr-FR" altLang="fr-FR"/>
              <a:t>Par celle-ci, on peut déterminer de nombreux traits de caractères du candidat.</a:t>
            </a:r>
          </a:p>
          <a:p>
            <a:pPr algn="just" eaLnBrk="1" hangingPunct="1">
              <a:buFontTx/>
              <a:buNone/>
            </a:pPr>
            <a:r>
              <a:rPr lang="fr-FR" altLang="fr-FR"/>
              <a:t> </a:t>
            </a:r>
          </a:p>
          <a:p>
            <a:pPr algn="just" eaLnBrk="1" hangingPunct="1"/>
            <a:r>
              <a:rPr lang="fr-FR" altLang="fr-FR"/>
              <a:t>Cependant, cette tendance n'est pas toujours utilisée car la </a:t>
            </a:r>
            <a:r>
              <a:rPr lang="fr-FR" altLang="fr-FR" u="sng"/>
              <a:t>graphologie</a:t>
            </a:r>
            <a:r>
              <a:rPr lang="fr-FR" altLang="fr-FR"/>
              <a:t> n'est pas considérée par tous les recruteurs comme une science exacte et que de plus en plus de lettres sont dactylographiées.</a:t>
            </a:r>
            <a:endParaRPr lang="en-US" altLang="fr-F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56F2E306-2BC6-B4CC-81D1-C5F03AC40F43}"/>
              </a:ext>
            </a:extLst>
          </p:cNvPr>
          <p:cNvSpPr>
            <a:spLocks noGrp="1" noChangeArrowheads="1"/>
          </p:cNvSpPr>
          <p:nvPr>
            <p:ph idx="1"/>
          </p:nvPr>
        </p:nvSpPr>
        <p:spPr>
          <a:xfrm>
            <a:off x="457200" y="476250"/>
            <a:ext cx="8229600" cy="6048375"/>
          </a:xfrm>
        </p:spPr>
        <p:txBody>
          <a:bodyPr/>
          <a:lstStyle/>
          <a:p>
            <a:pPr algn="just" eaLnBrk="1" hangingPunct="1"/>
            <a:r>
              <a:rPr lang="fr-FR" altLang="fr-FR"/>
              <a:t>L'entretien : il est rare de recruter un vendeur uniquement sur la base d'un entretien. </a:t>
            </a:r>
          </a:p>
          <a:p>
            <a:pPr algn="just" eaLnBrk="1" hangingPunct="1">
              <a:buFontTx/>
              <a:buNone/>
            </a:pPr>
            <a:endParaRPr lang="fr-FR" altLang="fr-FR"/>
          </a:p>
          <a:p>
            <a:pPr algn="just" eaLnBrk="1" hangingPunct="1"/>
            <a:r>
              <a:rPr lang="fr-FR" altLang="fr-FR"/>
              <a:t>En règle générale, ils sont au nombre de deux, voire plus selon le type de poste à pourvoir. </a:t>
            </a:r>
          </a:p>
          <a:p>
            <a:pPr algn="just" eaLnBrk="1" hangingPunct="1">
              <a:buFontTx/>
              <a:buNone/>
            </a:pPr>
            <a:endParaRPr lang="fr-FR" altLang="fr-FR"/>
          </a:p>
          <a:p>
            <a:pPr algn="just" eaLnBrk="1" hangingPunct="1"/>
            <a:r>
              <a:rPr lang="fr-FR" altLang="fr-FR"/>
              <a:t>Ces entretiens doivent permettre de </a:t>
            </a:r>
            <a:r>
              <a:rPr lang="fr-FR" altLang="fr-FR" u="sng"/>
              <a:t>valider le CV</a:t>
            </a:r>
            <a:r>
              <a:rPr lang="fr-FR" altLang="fr-FR"/>
              <a:t> (l'image que le recruteur a reçu de la personne).</a:t>
            </a:r>
            <a:r>
              <a:rPr lang="en-US" altLang="fr-FR"/>
              <a:t> </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9E1D93ED-3F97-8F06-7BC5-68169CF746A8}"/>
              </a:ext>
            </a:extLst>
          </p:cNvPr>
          <p:cNvSpPr>
            <a:spLocks noGrp="1" noChangeArrowheads="1"/>
          </p:cNvSpPr>
          <p:nvPr>
            <p:ph idx="1"/>
          </p:nvPr>
        </p:nvSpPr>
        <p:spPr>
          <a:xfrm>
            <a:off x="0" y="188913"/>
            <a:ext cx="9144000" cy="6335712"/>
          </a:xfrm>
        </p:spPr>
        <p:txBody>
          <a:bodyPr/>
          <a:lstStyle/>
          <a:p>
            <a:pPr algn="just" eaLnBrk="1" hangingPunct="1">
              <a:lnSpc>
                <a:spcPct val="90000"/>
              </a:lnSpc>
            </a:pPr>
            <a:r>
              <a:rPr lang="fr-FR" altLang="fr-FR"/>
              <a:t>Il existe plusieurs positions pour le recruteur:</a:t>
            </a:r>
          </a:p>
          <a:p>
            <a:pPr algn="just" eaLnBrk="1" hangingPunct="1">
              <a:lnSpc>
                <a:spcPct val="90000"/>
              </a:lnSpc>
            </a:pPr>
            <a:endParaRPr lang="fr-FR" altLang="fr-FR"/>
          </a:p>
          <a:p>
            <a:pPr algn="just" eaLnBrk="1" hangingPunct="1">
              <a:lnSpc>
                <a:spcPct val="90000"/>
              </a:lnSpc>
              <a:buFontTx/>
              <a:buChar char="-"/>
            </a:pPr>
            <a:r>
              <a:rPr lang="fr-FR" altLang="fr-FR"/>
              <a:t>Soit celui-ci se trouve derrière son bureau, auquel cas, il impose un </a:t>
            </a:r>
            <a:r>
              <a:rPr lang="fr-FR" altLang="fr-FR" u="sng"/>
              <a:t>rapport de force</a:t>
            </a:r>
          </a:p>
          <a:p>
            <a:pPr algn="just" eaLnBrk="1" hangingPunct="1">
              <a:lnSpc>
                <a:spcPct val="90000"/>
              </a:lnSpc>
              <a:buFontTx/>
              <a:buNone/>
            </a:pPr>
            <a:r>
              <a:rPr lang="fr-FR" altLang="fr-FR" u="sng"/>
              <a:t> </a:t>
            </a:r>
          </a:p>
          <a:p>
            <a:pPr algn="just" eaLnBrk="1" hangingPunct="1">
              <a:lnSpc>
                <a:spcPct val="90000"/>
              </a:lnSpc>
              <a:buFontTx/>
              <a:buChar char="-"/>
            </a:pPr>
            <a:r>
              <a:rPr lang="fr-FR" altLang="fr-FR"/>
              <a:t>ou bien il s'installe avec le candidat autour d'une table et prône alors la communication et l'échange.</a:t>
            </a:r>
          </a:p>
          <a:p>
            <a:pPr algn="just" eaLnBrk="1" hangingPunct="1">
              <a:lnSpc>
                <a:spcPct val="90000"/>
              </a:lnSpc>
              <a:buFontTx/>
              <a:buNone/>
            </a:pPr>
            <a:endParaRPr lang="fr-FR" altLang="fr-FR"/>
          </a:p>
          <a:p>
            <a:pPr algn="just" eaLnBrk="1" hangingPunct="1">
              <a:lnSpc>
                <a:spcPct val="90000"/>
              </a:lnSpc>
            </a:pPr>
            <a:r>
              <a:rPr lang="fr-FR" altLang="fr-FR"/>
              <a:t>Dans tous les cas, cela doit permettre au recruteur de voir si le </a:t>
            </a:r>
            <a:r>
              <a:rPr lang="fr-FR" altLang="fr-FR" u="sng"/>
              <a:t>candidat est capable de faire tomber les différentes barrières</a:t>
            </a:r>
            <a:r>
              <a:rPr lang="fr-FR" altLang="fr-FR"/>
              <a:t>.</a:t>
            </a:r>
            <a:r>
              <a:rPr lang="en-US" altLang="fr-FR"/>
              <a:t> </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DDDEB865-08CF-52CC-6792-5FA0EB30E332}"/>
              </a:ext>
            </a:extLst>
          </p:cNvPr>
          <p:cNvSpPr>
            <a:spLocks noGrp="1" noChangeArrowheads="1"/>
          </p:cNvSpPr>
          <p:nvPr>
            <p:ph idx="1"/>
          </p:nvPr>
        </p:nvSpPr>
        <p:spPr>
          <a:xfrm>
            <a:off x="457200" y="333375"/>
            <a:ext cx="8229600" cy="6191250"/>
          </a:xfrm>
        </p:spPr>
        <p:txBody>
          <a:bodyPr/>
          <a:lstStyle/>
          <a:p>
            <a:pPr algn="just" eaLnBrk="1" hangingPunct="1"/>
            <a:r>
              <a:rPr lang="fr-FR" altLang="fr-FR"/>
              <a:t>La prise de note est nécessaire mais peu évidente lorsqu'il n'y a qu'un seul recruteur. </a:t>
            </a:r>
          </a:p>
          <a:p>
            <a:pPr algn="just" eaLnBrk="1" hangingPunct="1">
              <a:buFontTx/>
              <a:buNone/>
            </a:pPr>
            <a:endParaRPr lang="fr-FR" altLang="fr-FR"/>
          </a:p>
          <a:p>
            <a:pPr algn="just" eaLnBrk="1" hangingPunct="1"/>
            <a:r>
              <a:rPr lang="fr-FR" altLang="fr-FR"/>
              <a:t>Prendre des notes pendant l'entretien et quasi-impossible et il vaut mieux les prendre à la fin de l'entretien. </a:t>
            </a:r>
          </a:p>
          <a:p>
            <a:pPr algn="just" eaLnBrk="1" hangingPunct="1">
              <a:buFontTx/>
              <a:buNone/>
            </a:pPr>
            <a:endParaRPr lang="fr-FR" altLang="fr-FR"/>
          </a:p>
          <a:p>
            <a:pPr algn="just" eaLnBrk="1" hangingPunct="1"/>
            <a:r>
              <a:rPr lang="fr-FR" altLang="fr-FR"/>
              <a:t>Dans le cas où l'entretien se passerait avec deux recruteurs, cette prise de note est plus facile : l'un parle et l'autre écrit.</a:t>
            </a:r>
            <a:r>
              <a:rPr lang="en-US" altLang="fr-FR"/>
              <a:t> </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5C30CFB6-A8F4-E85B-5926-9882C7045AE0}"/>
              </a:ext>
            </a:extLst>
          </p:cNvPr>
          <p:cNvSpPr>
            <a:spLocks noGrp="1" noChangeArrowheads="1"/>
          </p:cNvSpPr>
          <p:nvPr>
            <p:ph idx="1"/>
          </p:nvPr>
        </p:nvSpPr>
        <p:spPr/>
        <p:txBody>
          <a:bodyPr/>
          <a:lstStyle/>
          <a:p>
            <a:pPr algn="just" eaLnBrk="1" hangingPunct="1"/>
            <a:r>
              <a:rPr lang="fr-FR" altLang="fr-FR"/>
              <a:t>Ces entretiens à deux sont intéressants mais il est nécessaire qu'il existe une certaine </a:t>
            </a:r>
            <a:r>
              <a:rPr lang="fr-FR" altLang="fr-FR" u="sng"/>
              <a:t>approche commune</a:t>
            </a:r>
            <a:r>
              <a:rPr lang="fr-FR" altLang="fr-FR"/>
              <a:t> entre les deux intervenants et ce, afin que les tâches soient bien réparties et qu'aucun point ne soit oublié</a:t>
            </a:r>
            <a:r>
              <a:rPr lang="en-US" altLang="fr-FR"/>
              <a:t> </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92E5E2B7-AFB4-1B2B-5543-EB5B9D0229CE}"/>
              </a:ext>
            </a:extLst>
          </p:cNvPr>
          <p:cNvSpPr>
            <a:spLocks noGrp="1" noChangeArrowheads="1"/>
          </p:cNvSpPr>
          <p:nvPr>
            <p:ph idx="1"/>
          </p:nvPr>
        </p:nvSpPr>
        <p:spPr>
          <a:xfrm>
            <a:off x="0" y="260350"/>
            <a:ext cx="9144000" cy="6337300"/>
          </a:xfrm>
        </p:spPr>
        <p:txBody>
          <a:bodyPr/>
          <a:lstStyle/>
          <a:p>
            <a:pPr eaLnBrk="1" hangingPunct="1"/>
            <a:r>
              <a:rPr lang="fr-FR" altLang="fr-FR" b="1" u="sng"/>
              <a:t> Le portrait robot d’un bon vendeur:</a:t>
            </a:r>
          </a:p>
          <a:p>
            <a:pPr algn="just" eaLnBrk="1" hangingPunct="1"/>
            <a:r>
              <a:rPr lang="fr-FR" altLang="fr-FR"/>
              <a:t>Selon Mc Murry et Arnold, cinq traits de personnalités caractérisent le super-vendeur :</a:t>
            </a:r>
          </a:p>
          <a:p>
            <a:pPr algn="just" eaLnBrk="1" hangingPunct="1">
              <a:buFontTx/>
              <a:buNone/>
            </a:pPr>
            <a:r>
              <a:rPr lang="fr-FR" altLang="fr-FR"/>
              <a:t>-  une inépuisable énergie, </a:t>
            </a:r>
          </a:p>
          <a:p>
            <a:pPr algn="just" eaLnBrk="1" hangingPunct="1">
              <a:buFontTx/>
              <a:buNone/>
            </a:pPr>
            <a:r>
              <a:rPr lang="fr-FR" altLang="fr-FR"/>
              <a:t>- une grande confiance en soi, </a:t>
            </a:r>
          </a:p>
          <a:p>
            <a:pPr algn="just" eaLnBrk="1" hangingPunct="1">
              <a:buFontTx/>
              <a:buNone/>
            </a:pPr>
            <a:r>
              <a:rPr lang="fr-FR" altLang="fr-FR"/>
              <a:t>- un appétit d’argent insatiable, </a:t>
            </a:r>
          </a:p>
          <a:p>
            <a:pPr algn="just" eaLnBrk="1" hangingPunct="1">
              <a:buFontTx/>
              <a:buNone/>
            </a:pPr>
            <a:r>
              <a:rPr lang="fr-FR" altLang="fr-FR"/>
              <a:t>- une solide connaissance du secteur</a:t>
            </a:r>
          </a:p>
          <a:p>
            <a:pPr algn="just" eaLnBrk="1" hangingPunct="1">
              <a:buFontTx/>
              <a:buNone/>
            </a:pPr>
            <a:r>
              <a:rPr lang="fr-FR" altLang="fr-FR"/>
              <a:t>- un état d’esprit qui lui fait considéré toutes objection, résistance ou obstacle comme un défi.</a:t>
            </a:r>
            <a:endParaRPr lang="en-US" altLang="fr-F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CA8F1386-6D78-633A-4308-F339C5E20502}"/>
              </a:ext>
            </a:extLst>
          </p:cNvPr>
          <p:cNvSpPr>
            <a:spLocks noGrp="1" noChangeArrowheads="1"/>
          </p:cNvSpPr>
          <p:nvPr>
            <p:ph idx="1"/>
          </p:nvPr>
        </p:nvSpPr>
        <p:spPr>
          <a:xfrm>
            <a:off x="250825" y="260350"/>
            <a:ext cx="8642350" cy="6408738"/>
          </a:xfrm>
        </p:spPr>
        <p:txBody>
          <a:bodyPr/>
          <a:lstStyle/>
          <a:p>
            <a:pPr algn="just" eaLnBrk="1" hangingPunct="1"/>
            <a:r>
              <a:rPr lang="fr-FR" altLang="fr-FR"/>
              <a:t>Mayer et Greenberg ont de leurs côtés proposé une liste de deux qualités :</a:t>
            </a:r>
          </a:p>
          <a:p>
            <a:pPr algn="just" eaLnBrk="1" hangingPunct="1"/>
            <a:endParaRPr lang="fr-FR" altLang="fr-FR"/>
          </a:p>
          <a:p>
            <a:pPr algn="just" eaLnBrk="1" hangingPunct="1">
              <a:buFontTx/>
              <a:buChar char="-"/>
            </a:pPr>
            <a:r>
              <a:rPr lang="fr-FR" altLang="fr-FR"/>
              <a:t>l’empathie c'est-à-dire la faculté de se mettre dans la peau du client</a:t>
            </a:r>
          </a:p>
          <a:p>
            <a:pPr algn="just" eaLnBrk="1" hangingPunct="1">
              <a:buFontTx/>
              <a:buChar char="-"/>
            </a:pPr>
            <a:r>
              <a:rPr lang="fr-FR" altLang="fr-FR"/>
              <a:t> le ressort personnel c'est-à-dire le besoin de s’imposer. </a:t>
            </a:r>
          </a:p>
          <a:p>
            <a:pPr algn="just" eaLnBrk="1" hangingPunct="1">
              <a:buFontTx/>
              <a:buNone/>
            </a:pPr>
            <a:r>
              <a:rPr lang="fr-FR" altLang="fr-FR"/>
              <a:t>  </a:t>
            </a:r>
          </a:p>
          <a:p>
            <a:pPr algn="just" eaLnBrk="1" hangingPunct="1">
              <a:buFontTx/>
              <a:buNone/>
            </a:pPr>
            <a:r>
              <a:rPr lang="fr-FR" altLang="fr-FR"/>
              <a:t>  En se fondant sur ces deux qualités, ils prédisent avec succès les performances des candidats à des postes de représentant.</a:t>
            </a:r>
            <a:endParaRPr lang="en-US" altLang="fr-F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3A189D7D-1AF6-CDA3-462F-6D20AF1A1FE5}"/>
              </a:ext>
            </a:extLst>
          </p:cNvPr>
          <p:cNvSpPr>
            <a:spLocks noGrp="1" noChangeArrowheads="1"/>
          </p:cNvSpPr>
          <p:nvPr>
            <p:ph idx="1"/>
          </p:nvPr>
        </p:nvSpPr>
        <p:spPr>
          <a:xfrm>
            <a:off x="323850" y="188913"/>
            <a:ext cx="8569325" cy="6408737"/>
          </a:xfrm>
        </p:spPr>
        <p:txBody>
          <a:bodyPr/>
          <a:lstStyle/>
          <a:p>
            <a:pPr algn="just" eaLnBrk="1" hangingPunct="1">
              <a:lnSpc>
                <a:spcPct val="80000"/>
              </a:lnSpc>
            </a:pPr>
            <a:r>
              <a:rPr lang="fr-FR" altLang="fr-FR" sz="2400"/>
              <a:t>Heinz Goldman qui a une longue expérience des vendeurs, a réalisé une enquête auprès de 850 chefs de ventes concernant 10 000 vendeurs. </a:t>
            </a:r>
          </a:p>
          <a:p>
            <a:pPr algn="just" eaLnBrk="1" hangingPunct="1">
              <a:lnSpc>
                <a:spcPct val="80000"/>
              </a:lnSpc>
              <a:buFontTx/>
              <a:buNone/>
            </a:pPr>
            <a:r>
              <a:rPr lang="fr-FR" altLang="fr-FR" sz="2400"/>
              <a:t>  Il aboutit en France, en Angleterre et aux Etats-Unis au classement suivant :</a:t>
            </a:r>
          </a:p>
          <a:p>
            <a:pPr algn="just" eaLnBrk="1" hangingPunct="1">
              <a:lnSpc>
                <a:spcPct val="80000"/>
              </a:lnSpc>
              <a:buFontTx/>
              <a:buNone/>
            </a:pPr>
            <a:endParaRPr lang="fr-FR" altLang="fr-FR" sz="2400"/>
          </a:p>
          <a:p>
            <a:pPr algn="just" eaLnBrk="1" hangingPunct="1">
              <a:lnSpc>
                <a:spcPct val="80000"/>
              </a:lnSpc>
            </a:pPr>
            <a:r>
              <a:rPr lang="fr-FR" altLang="fr-FR" sz="2400"/>
              <a:t>empathie, psychologie</a:t>
            </a:r>
          </a:p>
          <a:p>
            <a:pPr algn="just" eaLnBrk="1" hangingPunct="1">
              <a:lnSpc>
                <a:spcPct val="80000"/>
              </a:lnSpc>
            </a:pPr>
            <a:r>
              <a:rPr lang="fr-FR" altLang="fr-FR" sz="2400"/>
              <a:t>sens des affaires</a:t>
            </a:r>
          </a:p>
          <a:p>
            <a:pPr algn="just" eaLnBrk="1" hangingPunct="1">
              <a:lnSpc>
                <a:spcPct val="80000"/>
              </a:lnSpc>
            </a:pPr>
            <a:r>
              <a:rPr lang="fr-FR" altLang="fr-FR" sz="2400"/>
              <a:t> maîtrise des techniques de vente</a:t>
            </a:r>
          </a:p>
          <a:p>
            <a:pPr algn="just" eaLnBrk="1" hangingPunct="1">
              <a:lnSpc>
                <a:spcPct val="80000"/>
              </a:lnSpc>
            </a:pPr>
            <a:r>
              <a:rPr lang="fr-FR" altLang="fr-FR" sz="2400"/>
              <a:t>dynamisme, sens de l’initiative</a:t>
            </a:r>
          </a:p>
          <a:p>
            <a:pPr algn="just" eaLnBrk="1" hangingPunct="1">
              <a:lnSpc>
                <a:spcPct val="80000"/>
              </a:lnSpc>
            </a:pPr>
            <a:r>
              <a:rPr lang="fr-FR" altLang="fr-FR" sz="2400"/>
              <a:t>ambition, motivation pour vendre</a:t>
            </a:r>
          </a:p>
          <a:p>
            <a:pPr algn="just" eaLnBrk="1" hangingPunct="1">
              <a:lnSpc>
                <a:spcPct val="80000"/>
              </a:lnSpc>
            </a:pPr>
            <a:r>
              <a:rPr lang="fr-FR" altLang="fr-FR" sz="2400"/>
              <a:t>capacité rhétorique</a:t>
            </a:r>
          </a:p>
          <a:p>
            <a:pPr algn="just" eaLnBrk="1" hangingPunct="1">
              <a:lnSpc>
                <a:spcPct val="80000"/>
              </a:lnSpc>
            </a:pPr>
            <a:r>
              <a:rPr lang="fr-FR" altLang="fr-FR" sz="2400"/>
              <a:t>capacité d’organisation</a:t>
            </a:r>
          </a:p>
          <a:p>
            <a:pPr algn="just" eaLnBrk="1" hangingPunct="1">
              <a:lnSpc>
                <a:spcPct val="80000"/>
              </a:lnSpc>
            </a:pPr>
            <a:r>
              <a:rPr lang="fr-FR" altLang="fr-FR" sz="2400"/>
              <a:t>capacité de contact</a:t>
            </a:r>
          </a:p>
          <a:p>
            <a:pPr algn="just" eaLnBrk="1" hangingPunct="1">
              <a:lnSpc>
                <a:spcPct val="80000"/>
              </a:lnSpc>
            </a:pPr>
            <a:r>
              <a:rPr lang="fr-FR" altLang="fr-FR" sz="2400"/>
              <a:t>discipline de travail</a:t>
            </a:r>
          </a:p>
          <a:p>
            <a:pPr algn="just" eaLnBrk="1" hangingPunct="1">
              <a:lnSpc>
                <a:spcPct val="80000"/>
              </a:lnSpc>
            </a:pPr>
            <a:r>
              <a:rPr lang="fr-FR" altLang="fr-FR" sz="2400"/>
              <a:t>connaissance du produit</a:t>
            </a:r>
          </a:p>
          <a:p>
            <a:pPr algn="just" eaLnBrk="1" hangingPunct="1">
              <a:lnSpc>
                <a:spcPct val="80000"/>
              </a:lnSpc>
            </a:pPr>
            <a:r>
              <a:rPr lang="fr-FR" altLang="fr-FR" sz="2400"/>
              <a:t>aspect général, présentation</a:t>
            </a:r>
            <a:endParaRPr lang="en-US" altLang="fr-FR" sz="2400"/>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D0E3C4EA-ADDE-E55E-81BD-4761913207E5}"/>
              </a:ext>
            </a:extLst>
          </p:cNvPr>
          <p:cNvSpPr>
            <a:spLocks noGrp="1" noChangeArrowheads="1"/>
          </p:cNvSpPr>
          <p:nvPr>
            <p:ph idx="1"/>
          </p:nvPr>
        </p:nvSpPr>
        <p:spPr/>
        <p:txBody>
          <a:bodyPr/>
          <a:lstStyle/>
          <a:p>
            <a:pPr algn="just" eaLnBrk="1" hangingPunct="1"/>
            <a:r>
              <a:rPr lang="fr-FR" altLang="fr-FR"/>
              <a:t>En fait, les aptitudes demandées par chaque entreprise diffèrent selon la nature des tâches ou les rôles qui sont attribués aux vendeurs.</a:t>
            </a:r>
            <a:endParaRPr lang="en-US" altLang="fr-F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97F0DE8-8A23-18C7-1D64-8C3E98BAE8D9}"/>
              </a:ext>
            </a:extLst>
          </p:cNvPr>
          <p:cNvSpPr>
            <a:spLocks noGrp="1" noChangeArrowheads="1"/>
          </p:cNvSpPr>
          <p:nvPr>
            <p:ph idx="1"/>
          </p:nvPr>
        </p:nvSpPr>
        <p:spPr>
          <a:xfrm>
            <a:off x="457200" y="260350"/>
            <a:ext cx="8229600" cy="6408738"/>
          </a:xfrm>
        </p:spPr>
        <p:txBody>
          <a:bodyPr/>
          <a:lstStyle/>
          <a:p>
            <a:pPr algn="just" eaLnBrk="1" hangingPunct="1"/>
            <a:r>
              <a:rPr lang="fr-FR" altLang="fr-FR"/>
              <a:t>L’art de vendre s’est aujourd’hui enrichi d’un grand nombre de principes et de techniques.</a:t>
            </a:r>
            <a:r>
              <a:rPr lang="en-US" altLang="fr-FR"/>
              <a:t> </a:t>
            </a:r>
          </a:p>
          <a:p>
            <a:pPr algn="just" eaLnBrk="1" hangingPunct="1">
              <a:buFontTx/>
              <a:buNone/>
            </a:pPr>
            <a:endParaRPr lang="en-US" altLang="fr-FR"/>
          </a:p>
          <a:p>
            <a:pPr algn="just" eaLnBrk="1" hangingPunct="1"/>
            <a:r>
              <a:rPr lang="fr-FR" altLang="fr-FR"/>
              <a:t>Il existe de nombreux style de vente dont certaine s’insèrent dans l’optique marketing, tandis  que d’autres s’en écartent sensiblement.</a:t>
            </a:r>
          </a:p>
          <a:p>
            <a:pPr algn="just" eaLnBrk="1" hangingPunct="1">
              <a:buFontTx/>
              <a:buNone/>
            </a:pPr>
            <a:endParaRPr lang="en-US" altLang="fr-FR"/>
          </a:p>
          <a:p>
            <a:pPr algn="just" eaLnBrk="1" hangingPunct="1"/>
            <a:r>
              <a:rPr lang="fr-FR" altLang="fr-FR"/>
              <a:t>Toute fois la vente a beaucoup évolué par ce que les mentalités, l’environnement et l’économie ont eux même changés.</a:t>
            </a:r>
          </a:p>
          <a:p>
            <a:pPr algn="just" eaLnBrk="1" hangingPunct="1">
              <a:buFontTx/>
              <a:buNone/>
            </a:pPr>
            <a:endParaRPr lang="en-US" altLang="fr-FR"/>
          </a:p>
          <a:p>
            <a:pPr algn="just" eaLnBrk="1" hangingPunct="1"/>
            <a:r>
              <a:rPr lang="fr-FR" altLang="fr-FR"/>
              <a:t>Les comportements des acheteurs et des vendeurs aussi.</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A151A0F1-3909-D9DB-C290-113E9ED1488B}"/>
              </a:ext>
            </a:extLst>
          </p:cNvPr>
          <p:cNvSpPr>
            <a:spLocks noGrp="1" noChangeArrowheads="1"/>
          </p:cNvSpPr>
          <p:nvPr>
            <p:ph idx="1"/>
          </p:nvPr>
        </p:nvSpPr>
        <p:spPr>
          <a:xfrm>
            <a:off x="457200" y="188913"/>
            <a:ext cx="8229600" cy="6408737"/>
          </a:xfrm>
        </p:spPr>
        <p:txBody>
          <a:bodyPr/>
          <a:lstStyle/>
          <a:p>
            <a:pPr algn="just" eaLnBrk="1" hangingPunct="1">
              <a:lnSpc>
                <a:spcPct val="80000"/>
              </a:lnSpc>
            </a:pPr>
            <a:r>
              <a:rPr lang="fr-FR" altLang="fr-FR" sz="2400" b="1"/>
              <a:t>En fait, le recrutement est une </a:t>
            </a:r>
            <a:r>
              <a:rPr lang="fr-FR" altLang="fr-FR" sz="2400" b="1" u="sng"/>
              <a:t>phase stratégique et se tromper peut engendrer des pertes</a:t>
            </a:r>
            <a:r>
              <a:rPr lang="fr-FR" altLang="fr-FR" sz="2400" b="1"/>
              <a:t> de temps et d'argent importantes. </a:t>
            </a:r>
          </a:p>
          <a:p>
            <a:pPr algn="just" eaLnBrk="1" hangingPunct="1">
              <a:lnSpc>
                <a:spcPct val="80000"/>
              </a:lnSpc>
              <a:buFontTx/>
              <a:buNone/>
            </a:pPr>
            <a:endParaRPr lang="fr-FR" altLang="fr-FR" sz="2400" b="1"/>
          </a:p>
          <a:p>
            <a:pPr algn="just" eaLnBrk="1" hangingPunct="1">
              <a:lnSpc>
                <a:spcPct val="80000"/>
              </a:lnSpc>
            </a:pPr>
            <a:r>
              <a:rPr lang="fr-FR" altLang="fr-FR" sz="2400" b="1"/>
              <a:t>En règle générale, on estime que </a:t>
            </a:r>
            <a:r>
              <a:rPr lang="fr-FR" altLang="fr-FR" sz="2400" b="1" u="sng"/>
              <a:t>sur 10 recrutements</a:t>
            </a:r>
            <a:r>
              <a:rPr lang="fr-FR" altLang="fr-FR" sz="2400" b="1"/>
              <a:t>, l'entreprise </a:t>
            </a:r>
            <a:r>
              <a:rPr lang="fr-FR" altLang="fr-FR" sz="2400" b="1" u="sng"/>
              <a:t>se trompe trois fois</a:t>
            </a:r>
            <a:r>
              <a:rPr lang="fr-FR" altLang="fr-FR" sz="2400" b="1"/>
              <a:t>. </a:t>
            </a:r>
          </a:p>
          <a:p>
            <a:pPr algn="just" eaLnBrk="1" hangingPunct="1">
              <a:lnSpc>
                <a:spcPct val="80000"/>
              </a:lnSpc>
            </a:pPr>
            <a:endParaRPr lang="fr-FR" altLang="fr-FR" sz="2400" b="1"/>
          </a:p>
          <a:p>
            <a:pPr algn="just" eaLnBrk="1" hangingPunct="1">
              <a:lnSpc>
                <a:spcPct val="80000"/>
              </a:lnSpc>
            </a:pPr>
            <a:r>
              <a:rPr lang="fr-FR" altLang="fr-FR" sz="2400" b="1"/>
              <a:t>De plus une enquête portant sur plus de 500 entreprises à révélée qu’en moyenne 27 % des représentants réalisaient plus de 52% du chiffre d’affaires. </a:t>
            </a:r>
          </a:p>
          <a:p>
            <a:pPr algn="just" eaLnBrk="1" hangingPunct="1">
              <a:lnSpc>
                <a:spcPct val="80000"/>
              </a:lnSpc>
              <a:buFontTx/>
              <a:buNone/>
            </a:pPr>
            <a:endParaRPr lang="fr-FR" altLang="fr-FR" sz="2400" b="1"/>
          </a:p>
          <a:p>
            <a:pPr algn="just" eaLnBrk="1" hangingPunct="1">
              <a:lnSpc>
                <a:spcPct val="80000"/>
              </a:lnSpc>
            </a:pPr>
            <a:r>
              <a:rPr lang="fr-FR" altLang="fr-FR" sz="2400" b="1"/>
              <a:t>En outre il faut prendre en compte le gaspillage occasionné par le recrutement de personnes inadéquates. Des 16000 vendeurs engagés par les sociétés interrogées par l’enquête, 68% travaillaient encore dans l’entreprise au bout d’un an et 50% envisageaient encore d’y rester.</a:t>
            </a:r>
            <a:r>
              <a:rPr lang="fr-FR" altLang="fr-FR" sz="2400"/>
              <a:t> </a:t>
            </a:r>
            <a:endParaRPr lang="en-US" altLang="fr-FR" sz="2400"/>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80214084-8288-D482-C50B-F030322B4D86}"/>
              </a:ext>
            </a:extLst>
          </p:cNvPr>
          <p:cNvGraphicFramePr>
            <a:graphicFrameLocks noGrp="1"/>
          </p:cNvGraphicFramePr>
          <p:nvPr/>
        </p:nvGraphicFramePr>
        <p:xfrm>
          <a:off x="0" y="260350"/>
          <a:ext cx="9144001" cy="6337296"/>
        </p:xfrm>
        <a:graphic>
          <a:graphicData uri="http://schemas.openxmlformats.org/drawingml/2006/table">
            <a:tbl>
              <a:tblPr/>
              <a:tblGrid>
                <a:gridCol w="3271025">
                  <a:extLst>
                    <a:ext uri="{9D8B030D-6E8A-4147-A177-3AD203B41FA5}">
                      <a16:colId xmlns:a16="http://schemas.microsoft.com/office/drawing/2014/main" val="20000"/>
                    </a:ext>
                  </a:extLst>
                </a:gridCol>
                <a:gridCol w="1652234">
                  <a:extLst>
                    <a:ext uri="{9D8B030D-6E8A-4147-A177-3AD203B41FA5}">
                      <a16:colId xmlns:a16="http://schemas.microsoft.com/office/drawing/2014/main" val="20001"/>
                    </a:ext>
                  </a:extLst>
                </a:gridCol>
                <a:gridCol w="2250694">
                  <a:extLst>
                    <a:ext uri="{9D8B030D-6E8A-4147-A177-3AD203B41FA5}">
                      <a16:colId xmlns:a16="http://schemas.microsoft.com/office/drawing/2014/main" val="20002"/>
                    </a:ext>
                  </a:extLst>
                </a:gridCol>
                <a:gridCol w="1970048">
                  <a:extLst>
                    <a:ext uri="{9D8B030D-6E8A-4147-A177-3AD203B41FA5}">
                      <a16:colId xmlns:a16="http://schemas.microsoft.com/office/drawing/2014/main" val="20003"/>
                    </a:ext>
                  </a:extLst>
                </a:gridCol>
              </a:tblGrid>
              <a:tr h="704144">
                <a:tc>
                  <a:txBody>
                    <a:bodyPr/>
                    <a:lstStyle/>
                    <a:p>
                      <a:pPr>
                        <a:spcAft>
                          <a:spcPts val="0"/>
                        </a:spcAft>
                      </a:pPr>
                      <a:endParaRPr lang="fr-FR" sz="2400" dirty="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dirty="0">
                          <a:latin typeface="Times New Roman"/>
                          <a:ea typeface="Times New Roman"/>
                          <a:cs typeface="Arial"/>
                        </a:rPr>
                        <a:t>Candidat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a:latin typeface="Times New Roman"/>
                          <a:ea typeface="Times New Roman"/>
                          <a:cs typeface="Arial"/>
                        </a:rPr>
                        <a:t>Candidat 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a:latin typeface="Times New Roman"/>
                          <a:ea typeface="Times New Roman"/>
                          <a:cs typeface="Arial"/>
                        </a:rPr>
                        <a:t>Candidat 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04144">
                <a:tc>
                  <a:txBody>
                    <a:bodyPr/>
                    <a:lstStyle/>
                    <a:p>
                      <a:pPr>
                        <a:spcAft>
                          <a:spcPts val="0"/>
                        </a:spcAft>
                      </a:pPr>
                      <a:r>
                        <a:rPr lang="fr-FR" sz="2400">
                          <a:latin typeface="Times New Roman"/>
                          <a:ea typeface="Times New Roman"/>
                          <a:cs typeface="Arial"/>
                        </a:rPr>
                        <a:t>Empathie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dirty="0">
                          <a:latin typeface="Times New Roman"/>
                          <a:ea typeface="Times New Roman"/>
                          <a:cs typeface="Arial"/>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a:latin typeface="Times New Roman"/>
                          <a:ea typeface="Times New Roman"/>
                          <a:cs typeface="Arial"/>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a:latin typeface="Times New Roman"/>
                          <a:ea typeface="Times New Roman"/>
                          <a:cs typeface="Arial"/>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04144">
                <a:tc>
                  <a:txBody>
                    <a:bodyPr/>
                    <a:lstStyle/>
                    <a:p>
                      <a:pPr>
                        <a:spcAft>
                          <a:spcPts val="0"/>
                        </a:spcAft>
                      </a:pPr>
                      <a:r>
                        <a:rPr lang="fr-FR" sz="2400">
                          <a:latin typeface="Times New Roman"/>
                          <a:ea typeface="Times New Roman"/>
                          <a:cs typeface="Arial"/>
                        </a:rPr>
                        <a:t>Relationnel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a:latin typeface="Times New Roman"/>
                          <a:ea typeface="Times New Roman"/>
                          <a:cs typeface="Arial"/>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dirty="0">
                          <a:latin typeface="Times New Roman"/>
                          <a:ea typeface="Times New Roman"/>
                          <a:cs typeface="Arial"/>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a:latin typeface="Times New Roman"/>
                          <a:ea typeface="Times New Roman"/>
                          <a:cs typeface="Arial"/>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04144">
                <a:tc>
                  <a:txBody>
                    <a:bodyPr/>
                    <a:lstStyle/>
                    <a:p>
                      <a:pPr>
                        <a:spcAft>
                          <a:spcPts val="0"/>
                        </a:spcAft>
                      </a:pPr>
                      <a:r>
                        <a:rPr lang="fr-FR" sz="2400">
                          <a:latin typeface="Times New Roman"/>
                          <a:ea typeface="Times New Roman"/>
                          <a:cs typeface="Arial"/>
                        </a:rPr>
                        <a:t>Confiance en soi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a:latin typeface="Times New Roman"/>
                          <a:ea typeface="Times New Roman"/>
                          <a:cs typeface="Arial"/>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dirty="0">
                          <a:latin typeface="Times New Roman"/>
                          <a:ea typeface="Times New Roman"/>
                          <a:cs typeface="Arial"/>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a:latin typeface="Times New Roman"/>
                          <a:ea typeface="Times New Roman"/>
                          <a:cs typeface="Arial"/>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04144">
                <a:tc>
                  <a:txBody>
                    <a:bodyPr/>
                    <a:lstStyle/>
                    <a:p>
                      <a:pPr>
                        <a:spcAft>
                          <a:spcPts val="0"/>
                        </a:spcAft>
                      </a:pPr>
                      <a:r>
                        <a:rPr lang="fr-FR" sz="2400">
                          <a:latin typeface="Times New Roman"/>
                          <a:ea typeface="Times New Roman"/>
                          <a:cs typeface="Arial"/>
                        </a:rPr>
                        <a:t>Energie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a:latin typeface="Times New Roman"/>
                          <a:ea typeface="Times New Roman"/>
                          <a:cs typeface="Arial"/>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dirty="0">
                          <a:latin typeface="Times New Roman"/>
                          <a:ea typeface="Times New Roman"/>
                          <a:cs typeface="Arial"/>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a:latin typeface="Times New Roman"/>
                          <a:ea typeface="Times New Roman"/>
                          <a:cs typeface="Arial"/>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704144">
                <a:tc>
                  <a:txBody>
                    <a:bodyPr/>
                    <a:lstStyle/>
                    <a:p>
                      <a:pPr>
                        <a:spcAft>
                          <a:spcPts val="0"/>
                        </a:spcAft>
                      </a:pPr>
                      <a:r>
                        <a:rPr lang="fr-FR" sz="2400">
                          <a:latin typeface="Times New Roman"/>
                          <a:ea typeface="Times New Roman"/>
                          <a:cs typeface="Arial"/>
                        </a:rPr>
                        <a:t>Attrait pour l’argent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a:latin typeface="Times New Roman"/>
                          <a:ea typeface="Times New Roman"/>
                          <a:cs typeface="Arial"/>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dirty="0">
                          <a:latin typeface="Times New Roman"/>
                          <a:ea typeface="Times New Roman"/>
                          <a:cs typeface="Arial"/>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dirty="0">
                          <a:latin typeface="Times New Roman"/>
                          <a:ea typeface="Times New Roman"/>
                          <a:cs typeface="Arial"/>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704144">
                <a:tc>
                  <a:txBody>
                    <a:bodyPr/>
                    <a:lstStyle/>
                    <a:p>
                      <a:pPr>
                        <a:spcAft>
                          <a:spcPts val="0"/>
                        </a:spcAft>
                      </a:pPr>
                      <a:r>
                        <a:rPr lang="fr-FR" sz="2400">
                          <a:latin typeface="Times New Roman"/>
                          <a:ea typeface="Times New Roman"/>
                          <a:cs typeface="Arial"/>
                        </a:rPr>
                        <a:t>Ambition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a:latin typeface="Times New Roman"/>
                          <a:ea typeface="Times New Roman"/>
                          <a:cs typeface="Arial"/>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a:latin typeface="Times New Roman"/>
                          <a:ea typeface="Times New Roman"/>
                          <a:cs typeface="Arial"/>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dirty="0">
                          <a:latin typeface="Times New Roman"/>
                          <a:ea typeface="Times New Roman"/>
                          <a:cs typeface="Arial"/>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704144">
                <a:tc>
                  <a:txBody>
                    <a:bodyPr/>
                    <a:lstStyle/>
                    <a:p>
                      <a:pPr>
                        <a:spcAft>
                          <a:spcPts val="0"/>
                        </a:spcAft>
                      </a:pPr>
                      <a:r>
                        <a:rPr lang="fr-FR" sz="2400">
                          <a:latin typeface="Times New Roman"/>
                          <a:ea typeface="Times New Roman"/>
                          <a:cs typeface="Arial"/>
                        </a:rPr>
                        <a:t>Connaissance du produit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a:latin typeface="Times New Roman"/>
                          <a:ea typeface="Times New Roman"/>
                          <a:cs typeface="Arial"/>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a:latin typeface="Times New Roman"/>
                          <a:ea typeface="Times New Roman"/>
                          <a:cs typeface="Arial"/>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dirty="0">
                          <a:latin typeface="Times New Roman"/>
                          <a:ea typeface="Times New Roman"/>
                          <a:cs typeface="Arial"/>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704144">
                <a:tc>
                  <a:txBody>
                    <a:bodyPr/>
                    <a:lstStyle/>
                    <a:p>
                      <a:pPr>
                        <a:spcAft>
                          <a:spcPts val="0"/>
                        </a:spcAft>
                      </a:pPr>
                      <a:r>
                        <a:rPr lang="fr-FR" sz="2400">
                          <a:latin typeface="Times New Roman"/>
                          <a:ea typeface="Times New Roman"/>
                          <a:cs typeface="Arial"/>
                        </a:rPr>
                        <a:t>Autonomie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a:latin typeface="Times New Roman"/>
                          <a:ea typeface="Times New Roman"/>
                          <a:cs typeface="Arial"/>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a:latin typeface="Times New Roman"/>
                          <a:ea typeface="Times New Roman"/>
                          <a:cs typeface="Arial"/>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dirty="0">
                          <a:latin typeface="Times New Roman"/>
                          <a:ea typeface="Times New Roman"/>
                          <a:cs typeface="Arial"/>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2">
            <a:extLst>
              <a:ext uri="{FF2B5EF4-FFF2-40B4-BE49-F238E27FC236}">
                <a16:creationId xmlns:a16="http://schemas.microsoft.com/office/drawing/2014/main" id="{63A0CF06-4A48-2531-A367-65C9FF705D05}"/>
              </a:ext>
            </a:extLst>
          </p:cNvPr>
          <p:cNvSpPr>
            <a:spLocks noGrp="1" noChangeArrowheads="1"/>
          </p:cNvSpPr>
          <p:nvPr>
            <p:ph type="title"/>
          </p:nvPr>
        </p:nvSpPr>
        <p:spPr/>
        <p:txBody>
          <a:bodyPr>
            <a:normAutofit fontScale="90000"/>
          </a:bodyPr>
          <a:lstStyle/>
          <a:p>
            <a:pPr eaLnBrk="1" fontAlgn="auto" hangingPunct="1">
              <a:spcAft>
                <a:spcPts val="0"/>
              </a:spcAft>
              <a:defRPr/>
            </a:pPr>
            <a:r>
              <a:rPr lang="fr-FR" sz="4000" dirty="0"/>
              <a:t>Dossier III: Formation et rémunération des vendeurs</a:t>
            </a:r>
            <a:r>
              <a:rPr lang="en-US" dirty="0"/>
              <a:t> </a:t>
            </a:r>
          </a:p>
        </p:txBody>
      </p:sp>
      <p:sp>
        <p:nvSpPr>
          <p:cNvPr id="48131" name="Rectangle 3">
            <a:extLst>
              <a:ext uri="{FF2B5EF4-FFF2-40B4-BE49-F238E27FC236}">
                <a16:creationId xmlns:a16="http://schemas.microsoft.com/office/drawing/2014/main" id="{7FEF6CDC-0585-A07C-7F47-4A0EFC23FE09}"/>
              </a:ext>
            </a:extLst>
          </p:cNvPr>
          <p:cNvSpPr>
            <a:spLocks noGrp="1" noChangeArrowheads="1"/>
          </p:cNvSpPr>
          <p:nvPr>
            <p:ph idx="1"/>
          </p:nvPr>
        </p:nvSpPr>
        <p:spPr/>
        <p:txBody>
          <a:bodyPr/>
          <a:lstStyle/>
          <a:p>
            <a:pPr algn="just" eaLnBrk="1" hangingPunct="1"/>
            <a:endParaRPr lang="fr-FR" altLang="fr-FR" b="1"/>
          </a:p>
          <a:p>
            <a:pPr algn="just" eaLnBrk="1" hangingPunct="1"/>
            <a:r>
              <a:rPr lang="fr-FR" altLang="fr-FR" b="1"/>
              <a:t>Section I. La formation des représentants</a:t>
            </a:r>
          </a:p>
          <a:p>
            <a:pPr algn="just" eaLnBrk="1" hangingPunct="1">
              <a:buFontTx/>
              <a:buNone/>
            </a:pPr>
            <a:endParaRPr lang="fr-FR" altLang="fr-FR" b="1"/>
          </a:p>
          <a:p>
            <a:pPr algn="just" eaLnBrk="1" hangingPunct="1"/>
            <a:r>
              <a:rPr lang="fr-FR" altLang="fr-FR" b="1"/>
              <a:t>Section II. La rémunération de la force de vente</a:t>
            </a:r>
            <a:endParaRPr lang="fr-FR" altLang="fr-FR" b="1" i="1"/>
          </a:p>
          <a:p>
            <a:pPr algn="just" eaLnBrk="1" hangingPunct="1">
              <a:buFontTx/>
              <a:buNone/>
            </a:pPr>
            <a:endParaRPr lang="en-US" altLang="fr-FR" b="1"/>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BEE6D965-0A0E-D46F-E79F-E08997AB5BB1}"/>
              </a:ext>
            </a:extLst>
          </p:cNvPr>
          <p:cNvSpPr>
            <a:spLocks noGrp="1" noChangeArrowheads="1"/>
          </p:cNvSpPr>
          <p:nvPr>
            <p:ph idx="1"/>
          </p:nvPr>
        </p:nvSpPr>
        <p:spPr>
          <a:xfrm>
            <a:off x="0" y="549275"/>
            <a:ext cx="9144000" cy="5975350"/>
          </a:xfrm>
        </p:spPr>
        <p:txBody>
          <a:bodyPr/>
          <a:lstStyle/>
          <a:p>
            <a:pPr eaLnBrk="1" hangingPunct="1">
              <a:buFontTx/>
              <a:buNone/>
            </a:pPr>
            <a:r>
              <a:rPr lang="fr-FR" altLang="fr-FR" b="1" u="sng"/>
              <a:t>Section I. La formation des représentants</a:t>
            </a:r>
          </a:p>
          <a:p>
            <a:pPr eaLnBrk="1" hangingPunct="1">
              <a:buFontTx/>
              <a:buNone/>
            </a:pPr>
            <a:endParaRPr lang="fr-FR" altLang="fr-FR" b="1"/>
          </a:p>
          <a:p>
            <a:pPr algn="just" eaLnBrk="1" hangingPunct="1">
              <a:buFontTx/>
              <a:buChar char="-"/>
            </a:pPr>
            <a:r>
              <a:rPr lang="fr-FR" altLang="fr-FR"/>
              <a:t>Il y a peu de temps encore, de nombreuses sociétés envoyaient leurs représentants sur le terrain immédiatement après  les avoir engagés. </a:t>
            </a:r>
          </a:p>
          <a:p>
            <a:pPr algn="just" eaLnBrk="1" hangingPunct="1">
              <a:buFontTx/>
              <a:buNone/>
            </a:pPr>
            <a:endParaRPr lang="fr-FR" altLang="fr-FR"/>
          </a:p>
          <a:p>
            <a:pPr algn="just" eaLnBrk="1" hangingPunct="1">
              <a:buFontTx/>
              <a:buNone/>
            </a:pPr>
            <a:r>
              <a:rPr lang="fr-FR" altLang="fr-FR"/>
              <a:t>- On donnait au vendeur un jeu d’échantillons, un carnet de commandes et des instructions pour visiter tel secteur ou tel type de clientèle. </a:t>
            </a:r>
            <a:r>
              <a:rPr lang="fr-FR" altLang="fr-FR" u="sng"/>
              <a:t>Les résultats n’étaient toujours pas concluants</a:t>
            </a:r>
            <a:endParaRPr lang="en-US" altLang="fr-FR" u="sng"/>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6B3BF9D3-D751-7031-7943-52AFB9C95D60}"/>
              </a:ext>
            </a:extLst>
          </p:cNvPr>
          <p:cNvSpPr>
            <a:spLocks noGrp="1" noChangeArrowheads="1"/>
          </p:cNvSpPr>
          <p:nvPr>
            <p:ph idx="1"/>
          </p:nvPr>
        </p:nvSpPr>
        <p:spPr>
          <a:xfrm>
            <a:off x="250825" y="260350"/>
            <a:ext cx="8642350" cy="6337300"/>
          </a:xfrm>
        </p:spPr>
        <p:txBody>
          <a:bodyPr/>
          <a:lstStyle/>
          <a:p>
            <a:pPr algn="just" eaLnBrk="1" hangingPunct="1"/>
            <a:r>
              <a:rPr lang="fr-FR" altLang="fr-FR"/>
              <a:t>En plus les clients sont devenus de plus en plus exigeants et ont poussés la plupart des entreprises à mettre en place des programmes de formation. </a:t>
            </a:r>
          </a:p>
          <a:p>
            <a:pPr algn="just" eaLnBrk="1" hangingPunct="1">
              <a:buFontTx/>
              <a:buNone/>
            </a:pPr>
            <a:endParaRPr lang="fr-FR" altLang="fr-FR"/>
          </a:p>
          <a:p>
            <a:pPr algn="just" eaLnBrk="1" hangingPunct="1"/>
            <a:r>
              <a:rPr lang="fr-FR" altLang="fr-FR"/>
              <a:t>A titre d’exemple, IBM demande à ses technico-commerciaux de consacrer 15% de leur temps chaque année à la formation.</a:t>
            </a:r>
          </a:p>
          <a:p>
            <a:pPr algn="just" eaLnBrk="1" hangingPunct="1">
              <a:buFontTx/>
              <a:buNone/>
            </a:pPr>
            <a:r>
              <a:rPr lang="fr-FR" altLang="fr-FR"/>
              <a:t> </a:t>
            </a:r>
          </a:p>
          <a:p>
            <a:pPr algn="just" eaLnBrk="1" hangingPunct="1"/>
            <a:r>
              <a:rPr lang="fr-FR" altLang="fr-FR"/>
              <a:t>De son côté, Rank Xeros consacre 8.5% de sa masse salariale à son école de vente</a:t>
            </a:r>
            <a:r>
              <a:rPr lang="en-US" altLang="fr-FR"/>
              <a:t> </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047DA397-A010-C15F-D17C-B0B5FB5ADA48}"/>
              </a:ext>
            </a:extLst>
          </p:cNvPr>
          <p:cNvSpPr>
            <a:spLocks noGrp="1" noChangeArrowheads="1"/>
          </p:cNvSpPr>
          <p:nvPr>
            <p:ph idx="1"/>
          </p:nvPr>
        </p:nvSpPr>
        <p:spPr>
          <a:xfrm>
            <a:off x="457200" y="260350"/>
            <a:ext cx="8229600" cy="6192838"/>
          </a:xfrm>
        </p:spPr>
        <p:txBody>
          <a:bodyPr/>
          <a:lstStyle/>
          <a:p>
            <a:pPr algn="just" eaLnBrk="1" hangingPunct="1"/>
            <a:r>
              <a:rPr lang="fr-FR" altLang="fr-FR"/>
              <a:t>En concevant son programme de formation, l’entreprise prend en considération différents aspects :</a:t>
            </a:r>
          </a:p>
          <a:p>
            <a:pPr algn="just" eaLnBrk="1" hangingPunct="1"/>
            <a:r>
              <a:rPr lang="fr-FR" altLang="fr-FR"/>
              <a:t>Un représentant doit </a:t>
            </a:r>
            <a:r>
              <a:rPr lang="fr-FR" altLang="fr-FR" u="sng"/>
              <a:t>connaître son entreprise</a:t>
            </a:r>
            <a:r>
              <a:rPr lang="fr-FR" altLang="fr-FR"/>
              <a:t> et s’identifier à elle. </a:t>
            </a:r>
          </a:p>
          <a:p>
            <a:pPr algn="just" eaLnBrk="1" hangingPunct="1"/>
            <a:r>
              <a:rPr lang="fr-FR" altLang="fr-FR"/>
              <a:t>Un représentant doit </a:t>
            </a:r>
            <a:r>
              <a:rPr lang="fr-FR" altLang="fr-FR" u="sng"/>
              <a:t>connaître ses produits</a:t>
            </a:r>
          </a:p>
          <a:p>
            <a:pPr algn="just" eaLnBrk="1" hangingPunct="1"/>
            <a:r>
              <a:rPr lang="fr-FR" altLang="fr-FR"/>
              <a:t>Un représentant doit connaître les </a:t>
            </a:r>
            <a:r>
              <a:rPr lang="fr-FR" altLang="fr-FR" u="sng"/>
              <a:t>caractéristiques de ses clients</a:t>
            </a:r>
            <a:r>
              <a:rPr lang="fr-FR" altLang="fr-FR"/>
              <a:t> et de ses concurrents</a:t>
            </a:r>
          </a:p>
          <a:p>
            <a:pPr algn="just" eaLnBrk="1" hangingPunct="1"/>
            <a:r>
              <a:rPr lang="fr-FR" altLang="fr-FR"/>
              <a:t>Un représentant doit </a:t>
            </a:r>
            <a:r>
              <a:rPr lang="fr-FR" altLang="fr-FR" u="sng"/>
              <a:t>présenter</a:t>
            </a:r>
            <a:r>
              <a:rPr lang="fr-FR" altLang="fr-FR"/>
              <a:t> ses produits de manière efficace</a:t>
            </a:r>
          </a:p>
          <a:p>
            <a:pPr algn="just" eaLnBrk="1" hangingPunct="1"/>
            <a:r>
              <a:rPr lang="fr-FR" altLang="fr-FR"/>
              <a:t>Un représentant doit connaître </a:t>
            </a:r>
            <a:r>
              <a:rPr lang="fr-FR" altLang="fr-FR" u="sng"/>
              <a:t>l’étendue de ses propres responsabilités</a:t>
            </a:r>
            <a:r>
              <a:rPr lang="fr-FR" altLang="fr-FR"/>
              <a:t> </a:t>
            </a:r>
            <a:endParaRPr lang="en-US" altLang="fr-F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DBC27D10-3FAD-1B75-768A-217A74727BE6}"/>
              </a:ext>
            </a:extLst>
          </p:cNvPr>
          <p:cNvSpPr>
            <a:spLocks noGrp="1" noChangeArrowheads="1"/>
          </p:cNvSpPr>
          <p:nvPr>
            <p:ph idx="1"/>
          </p:nvPr>
        </p:nvSpPr>
        <p:spPr>
          <a:xfrm>
            <a:off x="179388" y="260350"/>
            <a:ext cx="8964612" cy="6264275"/>
          </a:xfrm>
        </p:spPr>
        <p:txBody>
          <a:bodyPr/>
          <a:lstStyle/>
          <a:p>
            <a:pPr algn="just" eaLnBrk="1" hangingPunct="1"/>
            <a:r>
              <a:rPr lang="fr-FR" altLang="fr-FR" b="1" u="sng"/>
              <a:t>Section II. La rémunération de la force de vente:</a:t>
            </a:r>
          </a:p>
          <a:p>
            <a:pPr algn="just" eaLnBrk="1" hangingPunct="1"/>
            <a:r>
              <a:rPr lang="fr-FR" altLang="fr-FR"/>
              <a:t>La rémunération des vendeurs est une étape à gérer avec prudence.</a:t>
            </a:r>
          </a:p>
          <a:p>
            <a:pPr algn="just" eaLnBrk="1" hangingPunct="1">
              <a:buFontTx/>
              <a:buNone/>
            </a:pPr>
            <a:r>
              <a:rPr lang="fr-FR" altLang="fr-FR"/>
              <a:t> </a:t>
            </a:r>
          </a:p>
          <a:p>
            <a:pPr algn="just" eaLnBrk="1" hangingPunct="1"/>
            <a:r>
              <a:rPr lang="fr-FR" altLang="fr-FR"/>
              <a:t>Il existe en effet de nombreuses formes de rémunération et chacune entraîne un </a:t>
            </a:r>
            <a:r>
              <a:rPr lang="fr-FR" altLang="fr-FR" u="sng"/>
              <a:t>comportement différent chez le vendeur</a:t>
            </a:r>
            <a:r>
              <a:rPr lang="fr-FR" altLang="fr-FR"/>
              <a:t>.</a:t>
            </a:r>
          </a:p>
          <a:p>
            <a:pPr algn="just" eaLnBrk="1" hangingPunct="1">
              <a:buFontTx/>
              <a:buNone/>
            </a:pPr>
            <a:endParaRPr lang="fr-FR" altLang="fr-FR"/>
          </a:p>
          <a:p>
            <a:pPr algn="just" eaLnBrk="1" hangingPunct="1"/>
            <a:r>
              <a:rPr lang="fr-FR" altLang="fr-FR"/>
              <a:t>Cette politique de rémunération est un facteur important car elle </a:t>
            </a:r>
            <a:r>
              <a:rPr lang="fr-FR" altLang="fr-FR" u="sng"/>
              <a:t>influe sur toute la stratégie</a:t>
            </a:r>
            <a:r>
              <a:rPr lang="fr-FR" altLang="fr-FR"/>
              <a:t> commerciale de l'entreprise. </a:t>
            </a:r>
            <a:endParaRPr lang="fr-FR" altLang="fr-FR" i="1"/>
          </a:p>
          <a:p>
            <a:pPr algn="just" eaLnBrk="1" hangingPunct="1"/>
            <a:endParaRPr lang="en-US" altLang="fr-F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E767AF53-D6E5-1F48-5491-86FF5923FE37}"/>
              </a:ext>
            </a:extLst>
          </p:cNvPr>
          <p:cNvSpPr>
            <a:spLocks noGrp="1" noChangeArrowheads="1"/>
          </p:cNvSpPr>
          <p:nvPr>
            <p:ph idx="1"/>
          </p:nvPr>
        </p:nvSpPr>
        <p:spPr>
          <a:xfrm>
            <a:off x="457200" y="333375"/>
            <a:ext cx="8229600" cy="6191250"/>
          </a:xfrm>
        </p:spPr>
        <p:txBody>
          <a:bodyPr/>
          <a:lstStyle/>
          <a:p>
            <a:pPr algn="just" eaLnBrk="1" hangingPunct="1"/>
            <a:r>
              <a:rPr lang="fr-FR" altLang="fr-FR"/>
              <a:t>Le poids des rémunérations des vendeurs se fait ressentir sur le coût de revient des commerciaux.</a:t>
            </a:r>
          </a:p>
          <a:p>
            <a:pPr algn="just" eaLnBrk="1" hangingPunct="1">
              <a:buFontTx/>
              <a:buNone/>
            </a:pPr>
            <a:endParaRPr lang="fr-FR" altLang="fr-FR"/>
          </a:p>
          <a:p>
            <a:pPr algn="just" eaLnBrk="1" hangingPunct="1"/>
            <a:r>
              <a:rPr lang="fr-FR" altLang="fr-FR"/>
              <a:t>La tendance est de </a:t>
            </a:r>
            <a:r>
              <a:rPr lang="fr-FR" altLang="fr-FR" u="sng"/>
              <a:t>choisir les modes de rémunération utilisés par la concurrence</a:t>
            </a:r>
            <a:r>
              <a:rPr lang="fr-FR" altLang="fr-FR"/>
              <a:t> afin de ne pas réaliser de déséquilibre des prix face à cette même concurrence mais également pour éviter que le réseau des vendeurs ne soit </a:t>
            </a:r>
            <a:r>
              <a:rPr lang="fr-FR" altLang="fr-FR" u="sng"/>
              <a:t>tenté</a:t>
            </a:r>
            <a:r>
              <a:rPr lang="fr-FR" altLang="fr-FR"/>
              <a:t> par des rémunérations plus élevées à l'extérieur de l'entreprise. </a:t>
            </a:r>
            <a:endParaRPr lang="en-US" altLang="fr-F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A8803F21-2804-0540-A4E8-47CCE66E1D00}"/>
              </a:ext>
            </a:extLst>
          </p:cNvPr>
          <p:cNvSpPr>
            <a:spLocks noGrp="1" noChangeArrowheads="1"/>
          </p:cNvSpPr>
          <p:nvPr>
            <p:ph idx="1"/>
          </p:nvPr>
        </p:nvSpPr>
        <p:spPr>
          <a:xfrm>
            <a:off x="457200" y="333375"/>
            <a:ext cx="8229600" cy="6335713"/>
          </a:xfrm>
        </p:spPr>
        <p:txBody>
          <a:bodyPr/>
          <a:lstStyle/>
          <a:p>
            <a:pPr algn="just" eaLnBrk="1" hangingPunct="1">
              <a:lnSpc>
                <a:spcPct val="90000"/>
              </a:lnSpc>
            </a:pPr>
            <a:r>
              <a:rPr lang="fr-FR" altLang="fr-FR"/>
              <a:t>Avant toute politique de rémunération, il faut définir la politique commerciale. Globalement celle-ci fonctionne avec une </a:t>
            </a:r>
            <a:r>
              <a:rPr lang="fr-FR" altLang="fr-FR" u="sng"/>
              <a:t>partie fixe</a:t>
            </a:r>
            <a:r>
              <a:rPr lang="fr-FR" altLang="fr-FR"/>
              <a:t> et </a:t>
            </a:r>
            <a:r>
              <a:rPr lang="fr-FR" altLang="fr-FR" u="sng"/>
              <a:t>une partie variable</a:t>
            </a:r>
            <a:r>
              <a:rPr lang="fr-FR" altLang="fr-FR"/>
              <a:t>. </a:t>
            </a:r>
          </a:p>
          <a:p>
            <a:pPr algn="just" eaLnBrk="1" hangingPunct="1">
              <a:lnSpc>
                <a:spcPct val="90000"/>
              </a:lnSpc>
            </a:pPr>
            <a:r>
              <a:rPr lang="fr-FR" altLang="fr-FR"/>
              <a:t>A partir de ce schéma de départ, il est possible de retenir trois options :</a:t>
            </a:r>
          </a:p>
          <a:p>
            <a:pPr algn="just" eaLnBrk="1" hangingPunct="1">
              <a:lnSpc>
                <a:spcPct val="90000"/>
              </a:lnSpc>
              <a:buFontTx/>
              <a:buNone/>
            </a:pPr>
            <a:r>
              <a:rPr lang="fr-FR" altLang="fr-FR"/>
              <a:t> </a:t>
            </a:r>
            <a:endParaRPr lang="en-US" altLang="fr-FR"/>
          </a:p>
          <a:p>
            <a:pPr algn="just" eaLnBrk="1" hangingPunct="1">
              <a:lnSpc>
                <a:spcPct val="90000"/>
              </a:lnSpc>
              <a:buFontTx/>
              <a:buNone/>
            </a:pPr>
            <a:r>
              <a:rPr lang="fr-FR" altLang="fr-FR"/>
              <a:t>- La rémunération ne dépend ni des résultats ni des efforts des vendeurs </a:t>
            </a:r>
          </a:p>
          <a:p>
            <a:pPr algn="just" eaLnBrk="1" hangingPunct="1">
              <a:lnSpc>
                <a:spcPct val="90000"/>
              </a:lnSpc>
              <a:buFontTx/>
              <a:buNone/>
            </a:pPr>
            <a:r>
              <a:rPr lang="fr-FR" altLang="fr-FR"/>
              <a:t>- La rémunération tient compte uniquement des résultats et pas des efforts</a:t>
            </a:r>
          </a:p>
          <a:p>
            <a:pPr algn="just" eaLnBrk="1" hangingPunct="1">
              <a:lnSpc>
                <a:spcPct val="90000"/>
              </a:lnSpc>
              <a:buFontTx/>
              <a:buNone/>
            </a:pPr>
            <a:r>
              <a:rPr lang="fr-FR" altLang="fr-FR"/>
              <a:t>- La rémunération des vendeurs tient surtout compte des efforts en fonction de leur valeur relative. </a:t>
            </a:r>
            <a:endParaRPr lang="en-US" altLang="fr-FR"/>
          </a:p>
          <a:p>
            <a:pPr eaLnBrk="1" hangingPunct="1">
              <a:lnSpc>
                <a:spcPct val="90000"/>
              </a:lnSpc>
            </a:pPr>
            <a:endParaRPr lang="en-US" altLang="fr-F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C4FE19EF-2A2F-1BA9-3A0C-177FAF79748F}"/>
              </a:ext>
            </a:extLst>
          </p:cNvPr>
          <p:cNvSpPr>
            <a:spLocks noGrp="1" noChangeArrowheads="1"/>
          </p:cNvSpPr>
          <p:nvPr>
            <p:ph idx="1"/>
          </p:nvPr>
        </p:nvSpPr>
        <p:spPr>
          <a:xfrm>
            <a:off x="179388" y="476250"/>
            <a:ext cx="8713787" cy="6048375"/>
          </a:xfrm>
        </p:spPr>
        <p:txBody>
          <a:bodyPr/>
          <a:lstStyle/>
          <a:p>
            <a:pPr algn="just" eaLnBrk="1" hangingPunct="1"/>
            <a:r>
              <a:rPr lang="fr-FR" altLang="fr-FR"/>
              <a:t>De la prise en compte de ces éléments découle les différentes formes de rémunérations. </a:t>
            </a:r>
          </a:p>
          <a:p>
            <a:pPr algn="just" eaLnBrk="1" hangingPunct="1"/>
            <a:r>
              <a:rPr lang="fr-FR" altLang="fr-FR"/>
              <a:t>On distingue ainsi :</a:t>
            </a:r>
            <a:endParaRPr lang="en-US" altLang="fr-FR"/>
          </a:p>
          <a:p>
            <a:pPr algn="just" eaLnBrk="1" hangingPunct="1">
              <a:buFontTx/>
              <a:buNone/>
            </a:pPr>
            <a:r>
              <a:rPr lang="fr-FR" altLang="fr-FR"/>
              <a:t>- La rémunération fixe</a:t>
            </a:r>
          </a:p>
          <a:p>
            <a:pPr algn="just" eaLnBrk="1" hangingPunct="1">
              <a:buFontTx/>
              <a:buNone/>
            </a:pPr>
            <a:r>
              <a:rPr lang="fr-FR" altLang="fr-FR"/>
              <a:t>- La rémunération par commission </a:t>
            </a:r>
          </a:p>
          <a:p>
            <a:pPr algn="just" eaLnBrk="1" hangingPunct="1">
              <a:buFontTx/>
              <a:buNone/>
            </a:pPr>
            <a:r>
              <a:rPr lang="fr-FR" altLang="fr-FR"/>
              <a:t>- La rémunération par commission et primes </a:t>
            </a:r>
          </a:p>
          <a:p>
            <a:pPr algn="just" eaLnBrk="1" hangingPunct="1">
              <a:buFontTx/>
              <a:buNone/>
            </a:pPr>
            <a:r>
              <a:rPr lang="fr-FR" altLang="fr-FR"/>
              <a:t>- La rémunération par fixe et commission </a:t>
            </a:r>
            <a:endParaRPr lang="en-US" altLang="fr-FR"/>
          </a:p>
          <a:p>
            <a:pPr algn="just" eaLnBrk="1" hangingPunct="1">
              <a:buFontTx/>
              <a:buNone/>
            </a:pPr>
            <a:r>
              <a:rPr lang="fr-FR" altLang="fr-FR"/>
              <a:t>- La rémunération par fixe, commission et primes</a:t>
            </a:r>
            <a:r>
              <a:rPr lang="en-US" altLang="fr-FR"/>
              <a:t> </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7532D2AA-0413-C554-E764-A76E42F06CE5}"/>
              </a:ext>
            </a:extLst>
          </p:cNvPr>
          <p:cNvSpPr>
            <a:spLocks noGrp="1" noChangeArrowheads="1"/>
          </p:cNvSpPr>
          <p:nvPr>
            <p:ph idx="1"/>
          </p:nvPr>
        </p:nvSpPr>
        <p:spPr>
          <a:xfrm>
            <a:off x="457200" y="549275"/>
            <a:ext cx="8229600" cy="5832475"/>
          </a:xfrm>
        </p:spPr>
        <p:txBody>
          <a:bodyPr/>
          <a:lstStyle/>
          <a:p>
            <a:pPr algn="just" eaLnBrk="1" hangingPunct="1"/>
            <a:r>
              <a:rPr lang="fr-FR" altLang="fr-FR"/>
              <a:t>Aujourd’hui les clients sont très bien informées, sollicités et avertis par des fournisseurs concurrents. Ils connaissent bien leur droits et exigent beaucoup des vendeurs qui on perdu de leur pouvoir.</a:t>
            </a:r>
          </a:p>
          <a:p>
            <a:pPr algn="just" eaLnBrk="1" hangingPunct="1">
              <a:buFontTx/>
              <a:buNone/>
            </a:pPr>
            <a:r>
              <a:rPr lang="en-US" altLang="fr-FR"/>
              <a:t> </a:t>
            </a:r>
          </a:p>
          <a:p>
            <a:pPr algn="just" eaLnBrk="1" hangingPunct="1"/>
            <a:r>
              <a:rPr lang="fr-FR" altLang="fr-FR"/>
              <a:t>L’acheteur attend principalement que le vendeur lui apporte des solutions, ce qu’il ait un rôle de conseil. Demain ce rôle sera encore plus important, l’acheteur aura besoin d’un véritable partenaire.</a:t>
            </a:r>
            <a:endParaRPr lang="en-US" altLang="fr-F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17A0E6B9-D904-8AFD-44E5-E250EF326FCA}"/>
              </a:ext>
            </a:extLst>
          </p:cNvPr>
          <p:cNvSpPr>
            <a:spLocks noGrp="1" noChangeArrowheads="1"/>
          </p:cNvSpPr>
          <p:nvPr>
            <p:ph idx="1"/>
          </p:nvPr>
        </p:nvSpPr>
        <p:spPr>
          <a:xfrm>
            <a:off x="250825" y="476250"/>
            <a:ext cx="8893175" cy="5832475"/>
          </a:xfrm>
        </p:spPr>
        <p:txBody>
          <a:bodyPr/>
          <a:lstStyle/>
          <a:p>
            <a:pPr algn="just" eaLnBrk="1" hangingPunct="1">
              <a:lnSpc>
                <a:spcPct val="90000"/>
              </a:lnSpc>
            </a:pPr>
            <a:r>
              <a:rPr lang="fr-FR" altLang="fr-FR"/>
              <a:t>On le voit bien les possibilités sont nombreuses et l'entreprise doit donc </a:t>
            </a:r>
            <a:r>
              <a:rPr lang="fr-FR" altLang="fr-FR" u="sng"/>
              <a:t>choisir avec justesse</a:t>
            </a:r>
            <a:r>
              <a:rPr lang="fr-FR" altLang="fr-FR"/>
              <a:t> sa politique de rémunération. Cette politique ne se limite pas aux choix qu’on a cité. </a:t>
            </a:r>
          </a:p>
          <a:p>
            <a:pPr algn="just" eaLnBrk="1" hangingPunct="1">
              <a:lnSpc>
                <a:spcPct val="90000"/>
              </a:lnSpc>
            </a:pPr>
            <a:r>
              <a:rPr lang="fr-FR" altLang="fr-FR"/>
              <a:t>Il faut également stimuler les ventes</a:t>
            </a:r>
          </a:p>
          <a:p>
            <a:pPr algn="just" eaLnBrk="1" hangingPunct="1">
              <a:lnSpc>
                <a:spcPct val="90000"/>
              </a:lnSpc>
            </a:pPr>
            <a:r>
              <a:rPr lang="fr-FR" altLang="fr-FR"/>
              <a:t>pour cela l'entreprise dispose de plusieurs outils:</a:t>
            </a:r>
            <a:endParaRPr lang="en-US" altLang="fr-FR"/>
          </a:p>
          <a:p>
            <a:pPr algn="just" eaLnBrk="1" hangingPunct="1">
              <a:lnSpc>
                <a:spcPct val="90000"/>
              </a:lnSpc>
              <a:buFontTx/>
              <a:buNone/>
            </a:pPr>
            <a:r>
              <a:rPr lang="fr-FR" altLang="fr-FR"/>
              <a:t>- </a:t>
            </a:r>
            <a:r>
              <a:rPr lang="fr-FR" altLang="fr-FR" u="sng"/>
              <a:t>Les challenges</a:t>
            </a:r>
            <a:r>
              <a:rPr lang="fr-FR" altLang="fr-FR"/>
              <a:t> : ils apportent au vainqueur des voyages, des cadeaux ou de l'argent </a:t>
            </a:r>
          </a:p>
          <a:p>
            <a:pPr algn="just" eaLnBrk="1" hangingPunct="1">
              <a:lnSpc>
                <a:spcPct val="90000"/>
              </a:lnSpc>
              <a:buFontTx/>
              <a:buNone/>
            </a:pPr>
            <a:r>
              <a:rPr lang="fr-FR" altLang="fr-FR"/>
              <a:t>- </a:t>
            </a:r>
            <a:r>
              <a:rPr lang="fr-FR" altLang="fr-FR" u="sng"/>
              <a:t>Les frais professionnels</a:t>
            </a:r>
            <a:r>
              <a:rPr lang="fr-FR" altLang="fr-FR"/>
              <a:t> :frais de déplacement, restauration, hébergement, services divers. </a:t>
            </a:r>
            <a:endParaRPr lang="en-US" altLang="fr-FR"/>
          </a:p>
          <a:p>
            <a:pPr algn="just" eaLnBrk="1" hangingPunct="1">
              <a:lnSpc>
                <a:spcPct val="90000"/>
              </a:lnSpc>
            </a:pPr>
            <a:endParaRPr lang="en-US" altLang="fr-F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B9621BEF-DB0C-171D-9BEA-9DD7997412BA}"/>
              </a:ext>
            </a:extLst>
          </p:cNvPr>
          <p:cNvSpPr>
            <a:spLocks noGrp="1" noChangeArrowheads="1"/>
          </p:cNvSpPr>
          <p:nvPr>
            <p:ph idx="1"/>
          </p:nvPr>
        </p:nvSpPr>
        <p:spPr>
          <a:xfrm>
            <a:off x="179388" y="620713"/>
            <a:ext cx="8785225" cy="6048375"/>
          </a:xfrm>
        </p:spPr>
        <p:txBody>
          <a:bodyPr/>
          <a:lstStyle/>
          <a:p>
            <a:pPr algn="just" eaLnBrk="1" hangingPunct="1"/>
            <a:r>
              <a:rPr lang="fr-FR" altLang="fr-FR"/>
              <a:t>Grâce au système de commissions différenciées, il est possible d'orienter les ventes.</a:t>
            </a:r>
          </a:p>
          <a:p>
            <a:pPr algn="just" eaLnBrk="1" hangingPunct="1">
              <a:buFontTx/>
              <a:buNone/>
            </a:pPr>
            <a:r>
              <a:rPr lang="fr-FR" altLang="fr-FR"/>
              <a:t> </a:t>
            </a:r>
          </a:p>
          <a:p>
            <a:pPr algn="just" eaLnBrk="1" hangingPunct="1"/>
            <a:r>
              <a:rPr lang="fr-FR" altLang="fr-FR"/>
              <a:t>Il semble en effet logique d'accorder des </a:t>
            </a:r>
            <a:r>
              <a:rPr lang="fr-FR" altLang="fr-FR" u="sng"/>
              <a:t>commissions plus importantes</a:t>
            </a:r>
            <a:r>
              <a:rPr lang="fr-FR" altLang="fr-FR"/>
              <a:t> aux vendeurs qui effectuent des </a:t>
            </a:r>
            <a:r>
              <a:rPr lang="fr-FR" altLang="fr-FR" u="sng"/>
              <a:t>opérations de prospection</a:t>
            </a:r>
            <a:r>
              <a:rPr lang="fr-FR" altLang="fr-FR"/>
              <a:t> (très difficile) et pour ceux qui opèrent sur de </a:t>
            </a:r>
            <a:r>
              <a:rPr lang="fr-FR" altLang="fr-FR" u="sng"/>
              <a:t>nouveaux secteurs</a:t>
            </a:r>
            <a:r>
              <a:rPr lang="fr-FR" altLang="fr-FR"/>
              <a:t> (et les inconnus sont nombreux). </a:t>
            </a:r>
            <a:endParaRPr lang="en-US" altLang="fr-F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7B479019-0F54-92D2-08B7-D991E9B162CF}"/>
              </a:ext>
            </a:extLst>
          </p:cNvPr>
          <p:cNvSpPr>
            <a:spLocks noGrp="1" noChangeArrowheads="1"/>
          </p:cNvSpPr>
          <p:nvPr>
            <p:ph idx="1"/>
          </p:nvPr>
        </p:nvSpPr>
        <p:spPr>
          <a:xfrm>
            <a:off x="179388" y="765175"/>
            <a:ext cx="8785225" cy="5759450"/>
          </a:xfrm>
        </p:spPr>
        <p:txBody>
          <a:bodyPr/>
          <a:lstStyle/>
          <a:p>
            <a:pPr algn="just" eaLnBrk="1" hangingPunct="1">
              <a:lnSpc>
                <a:spcPct val="80000"/>
              </a:lnSpc>
            </a:pPr>
            <a:r>
              <a:rPr lang="fr-FR" altLang="fr-FR" b="1" u="sng"/>
              <a:t>Le salaire fixe</a:t>
            </a:r>
            <a:r>
              <a:rPr lang="fr-FR" altLang="fr-FR" b="1"/>
              <a:t> </a:t>
            </a:r>
          </a:p>
          <a:p>
            <a:pPr algn="just" eaLnBrk="1" hangingPunct="1">
              <a:lnSpc>
                <a:spcPct val="80000"/>
              </a:lnSpc>
            </a:pPr>
            <a:r>
              <a:rPr lang="fr-FR" altLang="fr-FR" b="1"/>
              <a:t>A) Pour le vendeur</a:t>
            </a:r>
          </a:p>
          <a:p>
            <a:pPr algn="just" eaLnBrk="1" hangingPunct="1">
              <a:lnSpc>
                <a:spcPct val="80000"/>
              </a:lnSpc>
            </a:pPr>
            <a:endParaRPr lang="fr-FR" altLang="fr-FR" b="1" i="1"/>
          </a:p>
          <a:p>
            <a:pPr algn="just" eaLnBrk="1" hangingPunct="1">
              <a:lnSpc>
                <a:spcPct val="80000"/>
              </a:lnSpc>
            </a:pPr>
            <a:r>
              <a:rPr lang="fr-FR" altLang="fr-FR" b="1" i="1"/>
              <a:t>Avantage </a:t>
            </a:r>
            <a:endParaRPr lang="fr-FR" altLang="fr-FR" b="1"/>
          </a:p>
          <a:p>
            <a:pPr algn="just" eaLnBrk="1" hangingPunct="1">
              <a:lnSpc>
                <a:spcPct val="80000"/>
              </a:lnSpc>
            </a:pPr>
            <a:r>
              <a:rPr lang="fr-FR" altLang="fr-FR" b="1"/>
              <a:t>Régularité et sécurité des revenus </a:t>
            </a:r>
          </a:p>
          <a:p>
            <a:pPr algn="just" eaLnBrk="1" hangingPunct="1">
              <a:lnSpc>
                <a:spcPct val="80000"/>
              </a:lnSpc>
              <a:buFontTx/>
              <a:buNone/>
            </a:pPr>
            <a:endParaRPr lang="fr-FR" altLang="fr-FR" b="1" i="1"/>
          </a:p>
          <a:p>
            <a:pPr algn="just" eaLnBrk="1" hangingPunct="1">
              <a:lnSpc>
                <a:spcPct val="80000"/>
              </a:lnSpc>
            </a:pPr>
            <a:r>
              <a:rPr lang="fr-FR" altLang="fr-FR" b="1" i="1"/>
              <a:t>Inconvénients </a:t>
            </a:r>
            <a:endParaRPr lang="en-US" altLang="fr-FR" b="1"/>
          </a:p>
          <a:p>
            <a:pPr algn="just" eaLnBrk="1" hangingPunct="1">
              <a:lnSpc>
                <a:spcPct val="80000"/>
              </a:lnSpc>
            </a:pPr>
            <a:r>
              <a:rPr lang="fr-FR" altLang="fr-FR" b="1"/>
              <a:t>Manque de stimulation </a:t>
            </a:r>
          </a:p>
          <a:p>
            <a:pPr algn="just" eaLnBrk="1" hangingPunct="1">
              <a:lnSpc>
                <a:spcPct val="80000"/>
              </a:lnSpc>
            </a:pPr>
            <a:r>
              <a:rPr lang="fr-FR" altLang="fr-FR" b="1"/>
              <a:t>Frustration par non-reconnaissance des efforts de vente </a:t>
            </a:r>
            <a:endParaRPr lang="en-US" altLang="fr-FR" b="1"/>
          </a:p>
          <a:p>
            <a:pPr algn="just" eaLnBrk="1" hangingPunct="1">
              <a:lnSpc>
                <a:spcPct val="80000"/>
              </a:lnSpc>
            </a:pPr>
            <a:endParaRPr lang="fr-FR" altLang="fr-FR" b="1"/>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EB83CB4F-A8E1-68CC-A9B8-97A0973A07D0}"/>
              </a:ext>
            </a:extLst>
          </p:cNvPr>
          <p:cNvSpPr>
            <a:spLocks noGrp="1" noChangeArrowheads="1"/>
          </p:cNvSpPr>
          <p:nvPr>
            <p:ph idx="1"/>
          </p:nvPr>
        </p:nvSpPr>
        <p:spPr>
          <a:xfrm>
            <a:off x="179388" y="333375"/>
            <a:ext cx="8964612" cy="6264275"/>
          </a:xfrm>
        </p:spPr>
        <p:txBody>
          <a:bodyPr/>
          <a:lstStyle/>
          <a:p>
            <a:pPr algn="just" eaLnBrk="1" hangingPunct="1">
              <a:lnSpc>
                <a:spcPct val="90000"/>
              </a:lnSpc>
            </a:pPr>
            <a:r>
              <a:rPr lang="fr-FR" altLang="fr-FR" b="1"/>
              <a:t>B) Pour l'entreprise</a:t>
            </a:r>
          </a:p>
          <a:p>
            <a:pPr algn="just" eaLnBrk="1" hangingPunct="1">
              <a:lnSpc>
                <a:spcPct val="90000"/>
              </a:lnSpc>
              <a:buFontTx/>
              <a:buNone/>
            </a:pPr>
            <a:endParaRPr lang="fr-FR" altLang="fr-FR" b="1" i="1"/>
          </a:p>
          <a:p>
            <a:pPr algn="just" eaLnBrk="1" hangingPunct="1">
              <a:lnSpc>
                <a:spcPct val="90000"/>
              </a:lnSpc>
            </a:pPr>
            <a:r>
              <a:rPr lang="fr-FR" altLang="fr-FR" b="1" i="1"/>
              <a:t>Avantage</a:t>
            </a:r>
            <a:endParaRPr lang="fr-FR" altLang="fr-FR" b="1"/>
          </a:p>
          <a:p>
            <a:pPr algn="just" eaLnBrk="1" hangingPunct="1">
              <a:lnSpc>
                <a:spcPct val="90000"/>
              </a:lnSpc>
            </a:pPr>
            <a:r>
              <a:rPr lang="fr-FR" altLang="fr-FR" b="1"/>
              <a:t>Prévision des budgets très facile</a:t>
            </a:r>
          </a:p>
          <a:p>
            <a:pPr algn="just" eaLnBrk="1" hangingPunct="1">
              <a:lnSpc>
                <a:spcPct val="90000"/>
              </a:lnSpc>
              <a:buFontTx/>
              <a:buNone/>
            </a:pPr>
            <a:r>
              <a:rPr lang="fr-FR" altLang="fr-FR" b="1"/>
              <a:t> </a:t>
            </a:r>
            <a:endParaRPr lang="fr-FR" altLang="fr-FR" b="1" i="1"/>
          </a:p>
          <a:p>
            <a:pPr algn="just" eaLnBrk="1" hangingPunct="1">
              <a:lnSpc>
                <a:spcPct val="90000"/>
              </a:lnSpc>
            </a:pPr>
            <a:r>
              <a:rPr lang="fr-FR" altLang="fr-FR" b="1" i="1"/>
              <a:t>Inconvénients </a:t>
            </a:r>
            <a:endParaRPr lang="en-US" altLang="fr-FR" b="1"/>
          </a:p>
          <a:p>
            <a:pPr algn="just" eaLnBrk="1" hangingPunct="1">
              <a:lnSpc>
                <a:spcPct val="90000"/>
              </a:lnSpc>
            </a:pPr>
            <a:r>
              <a:rPr lang="fr-FR" altLang="fr-FR" b="1" u="sng"/>
              <a:t>Moins de motivation</a:t>
            </a:r>
            <a:r>
              <a:rPr lang="fr-FR" altLang="fr-FR" b="1"/>
              <a:t> des vendeurs et donc moins de vente </a:t>
            </a:r>
          </a:p>
          <a:p>
            <a:pPr algn="just" eaLnBrk="1" hangingPunct="1">
              <a:lnSpc>
                <a:spcPct val="90000"/>
              </a:lnSpc>
            </a:pPr>
            <a:r>
              <a:rPr lang="fr-FR" altLang="fr-FR" b="1" u="sng"/>
              <a:t>Rotation importante</a:t>
            </a:r>
            <a:r>
              <a:rPr lang="fr-FR" altLang="fr-FR" b="1"/>
              <a:t> du personnel </a:t>
            </a:r>
          </a:p>
          <a:p>
            <a:pPr algn="just" eaLnBrk="1" hangingPunct="1">
              <a:lnSpc>
                <a:spcPct val="90000"/>
              </a:lnSpc>
            </a:pPr>
            <a:r>
              <a:rPr lang="fr-FR" altLang="fr-FR" b="1"/>
              <a:t>Les charges de structures sont </a:t>
            </a:r>
            <a:r>
              <a:rPr lang="fr-FR" altLang="fr-FR" b="1" u="sng"/>
              <a:t>indépendantes</a:t>
            </a:r>
            <a:r>
              <a:rPr lang="fr-FR" altLang="fr-FR" b="1"/>
              <a:t> de l'activité.</a:t>
            </a:r>
            <a:endParaRPr lang="en-US" altLang="fr-FR" b="1"/>
          </a:p>
          <a:p>
            <a:pPr eaLnBrk="1" hangingPunct="1">
              <a:lnSpc>
                <a:spcPct val="90000"/>
              </a:lnSpc>
            </a:pPr>
            <a:endParaRPr lang="en-US" altLang="fr-FR" sz="2400" b="1"/>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8C2CF568-640C-F44F-B690-FD042E2D33E9}"/>
              </a:ext>
            </a:extLst>
          </p:cNvPr>
          <p:cNvSpPr>
            <a:spLocks noGrp="1" noChangeArrowheads="1"/>
          </p:cNvSpPr>
          <p:nvPr>
            <p:ph idx="1"/>
          </p:nvPr>
        </p:nvSpPr>
        <p:spPr>
          <a:xfrm>
            <a:off x="457200" y="404813"/>
            <a:ext cx="8229600" cy="6192837"/>
          </a:xfrm>
        </p:spPr>
        <p:txBody>
          <a:bodyPr/>
          <a:lstStyle/>
          <a:p>
            <a:pPr algn="just" eaLnBrk="1" hangingPunct="1"/>
            <a:r>
              <a:rPr lang="fr-FR" altLang="fr-FR" b="1" u="sng"/>
              <a:t>Le salaire avec commission</a:t>
            </a:r>
            <a:r>
              <a:rPr lang="fr-FR" altLang="fr-FR" b="1"/>
              <a:t> </a:t>
            </a:r>
          </a:p>
          <a:p>
            <a:pPr algn="just" eaLnBrk="1" hangingPunct="1"/>
            <a:r>
              <a:rPr lang="fr-FR" altLang="fr-FR" b="1"/>
              <a:t>A) Pour le vendeur</a:t>
            </a:r>
            <a:endParaRPr lang="fr-FR" altLang="fr-FR" i="1"/>
          </a:p>
          <a:p>
            <a:pPr algn="just" eaLnBrk="1" hangingPunct="1"/>
            <a:r>
              <a:rPr lang="fr-FR" altLang="fr-FR" b="1" i="1"/>
              <a:t>Avantages</a:t>
            </a:r>
            <a:endParaRPr lang="en-US" altLang="fr-FR" b="1"/>
          </a:p>
          <a:p>
            <a:pPr algn="just" eaLnBrk="1" hangingPunct="1"/>
            <a:r>
              <a:rPr lang="fr-FR" altLang="fr-FR"/>
              <a:t>Rémunération motivante en fonction de l'activité des résultats</a:t>
            </a:r>
          </a:p>
          <a:p>
            <a:pPr algn="just" eaLnBrk="1" hangingPunct="1"/>
            <a:r>
              <a:rPr lang="fr-FR" altLang="fr-FR" u="sng"/>
              <a:t>Individualisation des performances</a:t>
            </a:r>
            <a:r>
              <a:rPr lang="fr-FR" altLang="fr-FR"/>
              <a:t> et du mérite</a:t>
            </a:r>
          </a:p>
          <a:p>
            <a:pPr algn="just" eaLnBrk="1" hangingPunct="1">
              <a:buFontTx/>
              <a:buNone/>
            </a:pPr>
            <a:endParaRPr lang="en-US" altLang="fr-FR"/>
          </a:p>
          <a:p>
            <a:pPr algn="just" eaLnBrk="1" hangingPunct="1"/>
            <a:r>
              <a:rPr lang="fr-FR" altLang="fr-FR" b="1" i="1"/>
              <a:t>Inconvénients</a:t>
            </a:r>
            <a:endParaRPr lang="en-US" altLang="fr-FR" b="1"/>
          </a:p>
          <a:p>
            <a:pPr algn="just" eaLnBrk="1" hangingPunct="1"/>
            <a:r>
              <a:rPr lang="fr-FR" altLang="fr-FR"/>
              <a:t>Insécurité, irrégularité </a:t>
            </a:r>
          </a:p>
          <a:p>
            <a:pPr algn="just" eaLnBrk="1" hangingPunct="1"/>
            <a:r>
              <a:rPr lang="fr-FR" altLang="fr-FR"/>
              <a:t>Pousse à la vente de produits faciles </a:t>
            </a:r>
          </a:p>
          <a:p>
            <a:pPr algn="just" eaLnBrk="1" hangingPunct="1"/>
            <a:r>
              <a:rPr lang="fr-FR" altLang="fr-FR" u="sng"/>
              <a:t>Dépendance</a:t>
            </a:r>
            <a:r>
              <a:rPr lang="fr-FR" altLang="fr-FR"/>
              <a:t> du revenu en fonction de la </a:t>
            </a:r>
            <a:r>
              <a:rPr lang="fr-FR" altLang="fr-FR" u="sng"/>
              <a:t>conjoncture</a:t>
            </a:r>
            <a:r>
              <a:rPr lang="fr-FR" altLang="fr-FR"/>
              <a:t> </a:t>
            </a:r>
            <a:endParaRPr lang="en-US" altLang="fr-FR"/>
          </a:p>
          <a:p>
            <a:pPr algn="just" eaLnBrk="1" hangingPunct="1"/>
            <a:endParaRPr lang="en-US" altLang="fr-F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C1064E52-7BB3-8CBE-B6D3-8220C17F190B}"/>
              </a:ext>
            </a:extLst>
          </p:cNvPr>
          <p:cNvSpPr>
            <a:spLocks noGrp="1" noChangeArrowheads="1"/>
          </p:cNvSpPr>
          <p:nvPr>
            <p:ph idx="1"/>
          </p:nvPr>
        </p:nvSpPr>
        <p:spPr>
          <a:xfrm>
            <a:off x="250825" y="404813"/>
            <a:ext cx="8642350" cy="6453187"/>
          </a:xfrm>
        </p:spPr>
        <p:txBody>
          <a:bodyPr/>
          <a:lstStyle/>
          <a:p>
            <a:pPr eaLnBrk="1" hangingPunct="1">
              <a:lnSpc>
                <a:spcPct val="90000"/>
              </a:lnSpc>
            </a:pPr>
            <a:r>
              <a:rPr lang="fr-FR" altLang="fr-FR" b="1"/>
              <a:t>B) Pour l'entreprise </a:t>
            </a:r>
            <a:endParaRPr lang="fr-FR" altLang="fr-FR" i="1"/>
          </a:p>
          <a:p>
            <a:pPr eaLnBrk="1" hangingPunct="1">
              <a:lnSpc>
                <a:spcPct val="90000"/>
              </a:lnSpc>
            </a:pPr>
            <a:r>
              <a:rPr lang="fr-FR" altLang="fr-FR" b="1" i="1"/>
              <a:t>Avantages</a:t>
            </a:r>
            <a:r>
              <a:rPr lang="fr-FR" altLang="fr-FR" i="1"/>
              <a:t> </a:t>
            </a:r>
            <a:endParaRPr lang="en-US" altLang="fr-FR"/>
          </a:p>
          <a:p>
            <a:pPr eaLnBrk="1" hangingPunct="1">
              <a:lnSpc>
                <a:spcPct val="90000"/>
              </a:lnSpc>
            </a:pPr>
            <a:r>
              <a:rPr lang="fr-FR" altLang="fr-FR"/>
              <a:t>Une force de vente dynamisée </a:t>
            </a:r>
          </a:p>
          <a:p>
            <a:pPr eaLnBrk="1" hangingPunct="1">
              <a:lnSpc>
                <a:spcPct val="90000"/>
              </a:lnSpc>
            </a:pPr>
            <a:r>
              <a:rPr lang="fr-FR" altLang="fr-FR"/>
              <a:t>Réduction des contrôles d'activité </a:t>
            </a:r>
          </a:p>
          <a:p>
            <a:pPr eaLnBrk="1" hangingPunct="1">
              <a:lnSpc>
                <a:spcPct val="90000"/>
              </a:lnSpc>
            </a:pPr>
            <a:r>
              <a:rPr lang="fr-FR" altLang="fr-FR"/>
              <a:t>Conservation des bons vendeurs.</a:t>
            </a:r>
          </a:p>
          <a:p>
            <a:pPr eaLnBrk="1" hangingPunct="1">
              <a:lnSpc>
                <a:spcPct val="90000"/>
              </a:lnSpc>
              <a:buFontTx/>
              <a:buNone/>
            </a:pPr>
            <a:r>
              <a:rPr lang="fr-FR" altLang="fr-FR"/>
              <a:t> </a:t>
            </a:r>
            <a:endParaRPr lang="en-US" altLang="fr-FR"/>
          </a:p>
          <a:p>
            <a:pPr eaLnBrk="1" hangingPunct="1">
              <a:lnSpc>
                <a:spcPct val="90000"/>
              </a:lnSpc>
            </a:pPr>
            <a:r>
              <a:rPr lang="fr-FR" altLang="fr-FR" b="1" i="1"/>
              <a:t>Inconvénients</a:t>
            </a:r>
            <a:endParaRPr lang="en-US" altLang="fr-FR" b="1"/>
          </a:p>
          <a:p>
            <a:pPr eaLnBrk="1" hangingPunct="1">
              <a:lnSpc>
                <a:spcPct val="90000"/>
              </a:lnSpc>
            </a:pPr>
            <a:r>
              <a:rPr lang="fr-FR" altLang="fr-FR"/>
              <a:t>Pas de budgets précis </a:t>
            </a:r>
          </a:p>
          <a:p>
            <a:pPr eaLnBrk="1" hangingPunct="1">
              <a:lnSpc>
                <a:spcPct val="90000"/>
              </a:lnSpc>
            </a:pPr>
            <a:r>
              <a:rPr lang="fr-FR" altLang="fr-FR" u="sng"/>
              <a:t>Usure</a:t>
            </a:r>
            <a:r>
              <a:rPr lang="fr-FR" altLang="fr-FR"/>
              <a:t> possible des vendeurs au niveau </a:t>
            </a:r>
            <a:r>
              <a:rPr lang="fr-FR" altLang="fr-FR" u="sng"/>
              <a:t>psychologique</a:t>
            </a:r>
            <a:r>
              <a:rPr lang="fr-FR" altLang="fr-FR"/>
              <a:t> </a:t>
            </a:r>
            <a:endParaRPr lang="en-US" altLang="fr-FR"/>
          </a:p>
          <a:p>
            <a:pPr eaLnBrk="1" hangingPunct="1">
              <a:lnSpc>
                <a:spcPct val="90000"/>
              </a:lnSpc>
            </a:pPr>
            <a:r>
              <a:rPr lang="fr-FR" altLang="fr-FR"/>
              <a:t>Ambiance collective parfois compromise</a:t>
            </a:r>
            <a:r>
              <a:rPr lang="en-US" altLang="fr-FR"/>
              <a:t> </a:t>
            </a: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5762E4F3-0A60-95C0-BC83-D9FD86613339}"/>
              </a:ext>
            </a:extLst>
          </p:cNvPr>
          <p:cNvSpPr>
            <a:spLocks noGrp="1" noChangeArrowheads="1"/>
          </p:cNvSpPr>
          <p:nvPr>
            <p:ph idx="1"/>
          </p:nvPr>
        </p:nvSpPr>
        <p:spPr>
          <a:xfrm>
            <a:off x="457200" y="404813"/>
            <a:ext cx="8229600" cy="6192837"/>
          </a:xfrm>
        </p:spPr>
        <p:txBody>
          <a:bodyPr/>
          <a:lstStyle/>
          <a:p>
            <a:pPr algn="just" eaLnBrk="1" hangingPunct="1">
              <a:lnSpc>
                <a:spcPct val="90000"/>
              </a:lnSpc>
            </a:pPr>
            <a:r>
              <a:rPr lang="fr-FR" altLang="fr-FR" b="1"/>
              <a:t>Rémunérer sa force de vente demande beaucoup d'attention et d'efforts. </a:t>
            </a:r>
          </a:p>
          <a:p>
            <a:pPr algn="just" eaLnBrk="1" hangingPunct="1">
              <a:lnSpc>
                <a:spcPct val="90000"/>
              </a:lnSpc>
            </a:pPr>
            <a:endParaRPr lang="fr-FR" altLang="fr-FR" b="1"/>
          </a:p>
          <a:p>
            <a:pPr algn="just" eaLnBrk="1" hangingPunct="1">
              <a:lnSpc>
                <a:spcPct val="90000"/>
              </a:lnSpc>
            </a:pPr>
            <a:r>
              <a:rPr lang="fr-FR" altLang="fr-FR" b="1"/>
              <a:t>Il faut </a:t>
            </a:r>
            <a:r>
              <a:rPr lang="fr-FR" altLang="fr-FR" b="1" u="sng"/>
              <a:t>doser cette rémunération à la perfection</a:t>
            </a:r>
            <a:r>
              <a:rPr lang="fr-FR" altLang="fr-FR" b="1"/>
              <a:t> sous peine d'avoir des charges de personnel trop élevées ou de voir ses meilleurs vendeurs partir pour la concurrence. </a:t>
            </a:r>
          </a:p>
          <a:p>
            <a:pPr algn="just" eaLnBrk="1" hangingPunct="1">
              <a:lnSpc>
                <a:spcPct val="90000"/>
              </a:lnSpc>
            </a:pPr>
            <a:endParaRPr lang="fr-FR" altLang="fr-FR" b="1"/>
          </a:p>
          <a:p>
            <a:pPr algn="just" eaLnBrk="1" hangingPunct="1">
              <a:lnSpc>
                <a:spcPct val="90000"/>
              </a:lnSpc>
            </a:pPr>
            <a:r>
              <a:rPr lang="fr-FR" altLang="fr-FR" b="1"/>
              <a:t>Dans tous les cas, cela entraîne des complications pour l'entreprise et donc des coûts.</a:t>
            </a:r>
            <a:r>
              <a:rPr lang="en-US" altLang="fr-FR"/>
              <a:t> </a:t>
            </a: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B5FB2E31-FC0D-C35E-7EC2-88249A54679C}"/>
              </a:ext>
            </a:extLst>
          </p:cNvPr>
          <p:cNvSpPr>
            <a:spLocks noGrp="1" noChangeArrowheads="1"/>
          </p:cNvSpPr>
          <p:nvPr>
            <p:ph type="title" idx="4294967295"/>
          </p:nvPr>
        </p:nvSpPr>
        <p:spPr>
          <a:xfrm>
            <a:off x="0" y="274638"/>
            <a:ext cx="8229600" cy="1143000"/>
          </a:xfrm>
        </p:spPr>
        <p:txBody>
          <a:bodyPr/>
          <a:lstStyle/>
          <a:p>
            <a:pPr eaLnBrk="1" hangingPunct="1"/>
            <a:r>
              <a:rPr lang="fr-FR" altLang="fr-FR" sz="4000"/>
              <a:t>Dossier IV. Les moyens de stimulation</a:t>
            </a:r>
          </a:p>
        </p:txBody>
      </p:sp>
      <p:sp>
        <p:nvSpPr>
          <p:cNvPr id="375811" name="Rectangle 3">
            <a:extLst>
              <a:ext uri="{FF2B5EF4-FFF2-40B4-BE49-F238E27FC236}">
                <a16:creationId xmlns:a16="http://schemas.microsoft.com/office/drawing/2014/main" id="{F998ED2A-6149-0B04-B31C-56FC1B33FD2E}"/>
              </a:ext>
            </a:extLst>
          </p:cNvPr>
          <p:cNvSpPr>
            <a:spLocks noGrp="1" noChangeArrowheads="1"/>
          </p:cNvSpPr>
          <p:nvPr>
            <p:ph type="body" idx="4294967295"/>
          </p:nvPr>
        </p:nvSpPr>
        <p:spPr>
          <a:xfrm>
            <a:off x="0" y="1600200"/>
            <a:ext cx="8229600" cy="4525963"/>
          </a:xfrm>
        </p:spPr>
        <p:txBody>
          <a:bodyPr/>
          <a:lstStyle/>
          <a:p>
            <a:pPr algn="just" eaLnBrk="1" hangingPunct="1">
              <a:buFontTx/>
              <a:buNone/>
            </a:pPr>
            <a:r>
              <a:rPr lang="fr-FR" altLang="fr-FR"/>
              <a:t>	</a:t>
            </a:r>
            <a:r>
              <a:rPr lang="fr-FR" altLang="fr-FR" u="sng"/>
              <a:t>Section I.  Aides pour améliorer la rentabilité du vendeur</a:t>
            </a:r>
            <a:r>
              <a:rPr lang="fr-FR" altLang="fr-FR"/>
              <a:t>:</a:t>
            </a:r>
          </a:p>
          <a:p>
            <a:pPr eaLnBrk="1" hangingPunct="1">
              <a:buFontTx/>
              <a:buNone/>
            </a:pPr>
            <a:r>
              <a:rPr lang="fr-FR" altLang="fr-FR"/>
              <a:t>	</a:t>
            </a:r>
          </a:p>
        </p:txBody>
      </p:sp>
      <p:pic>
        <p:nvPicPr>
          <p:cNvPr id="63492" name="Picture 4">
            <a:extLst>
              <a:ext uri="{FF2B5EF4-FFF2-40B4-BE49-F238E27FC236}">
                <a16:creationId xmlns:a16="http://schemas.microsoft.com/office/drawing/2014/main" id="{1C22B82A-2105-4A7C-732A-35BE2F0DED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924175"/>
            <a:ext cx="8642350"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58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58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5811" grpId="0" build="p"/>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6834" name="Rectangle 3">
            <a:extLst>
              <a:ext uri="{FF2B5EF4-FFF2-40B4-BE49-F238E27FC236}">
                <a16:creationId xmlns:a16="http://schemas.microsoft.com/office/drawing/2014/main" id="{2B4D8C68-EBF7-C1AC-9CA0-76C11183F72C}"/>
              </a:ext>
            </a:extLst>
          </p:cNvPr>
          <p:cNvSpPr>
            <a:spLocks noGrp="1" noChangeArrowheads="1"/>
          </p:cNvSpPr>
          <p:nvPr>
            <p:ph type="body" idx="4294967295"/>
          </p:nvPr>
        </p:nvSpPr>
        <p:spPr>
          <a:xfrm>
            <a:off x="0" y="1600200"/>
            <a:ext cx="8229600" cy="4525963"/>
          </a:xfrm>
        </p:spPr>
        <p:txBody>
          <a:bodyPr/>
          <a:lstStyle/>
          <a:p>
            <a:pPr eaLnBrk="1" hangingPunct="1">
              <a:buFontTx/>
              <a:buNone/>
            </a:pPr>
            <a:r>
              <a:rPr lang="fr-FR" altLang="fr-FR"/>
              <a:t>	</a:t>
            </a:r>
          </a:p>
        </p:txBody>
      </p:sp>
      <p:pic>
        <p:nvPicPr>
          <p:cNvPr id="64515" name="Picture 4">
            <a:extLst>
              <a:ext uri="{FF2B5EF4-FFF2-40B4-BE49-F238E27FC236}">
                <a16:creationId xmlns:a16="http://schemas.microsoft.com/office/drawing/2014/main" id="{E71DB98B-E7D0-5FE8-13DC-81DA70BBF2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549275"/>
            <a:ext cx="8496300"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683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6834" grpId="0" build="p"/>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3E6C9D3C-7C3F-0716-9ED7-C3F30978F3B9}"/>
              </a:ext>
            </a:extLst>
          </p:cNvPr>
          <p:cNvSpPr>
            <a:spLocks noGrp="1" noChangeArrowheads="1"/>
          </p:cNvSpPr>
          <p:nvPr>
            <p:ph type="title" idx="4294967295"/>
          </p:nvPr>
        </p:nvSpPr>
        <p:spPr>
          <a:xfrm>
            <a:off x="323850" y="274638"/>
            <a:ext cx="8820150" cy="777875"/>
          </a:xfrm>
        </p:spPr>
        <p:txBody>
          <a:bodyPr/>
          <a:lstStyle/>
          <a:p>
            <a:pPr eaLnBrk="1" hangingPunct="1"/>
            <a:r>
              <a:rPr lang="fr-FR" altLang="fr-FR" sz="3600"/>
              <a:t>Section II. Les autres moyens de stimulation</a:t>
            </a:r>
          </a:p>
        </p:txBody>
      </p:sp>
      <p:sp>
        <p:nvSpPr>
          <p:cNvPr id="377859" name="Rectangle 3">
            <a:extLst>
              <a:ext uri="{FF2B5EF4-FFF2-40B4-BE49-F238E27FC236}">
                <a16:creationId xmlns:a16="http://schemas.microsoft.com/office/drawing/2014/main" id="{4F8B2CA2-C7B8-591C-F5EE-15D8E531A803}"/>
              </a:ext>
            </a:extLst>
          </p:cNvPr>
          <p:cNvSpPr>
            <a:spLocks noGrp="1" noChangeArrowheads="1"/>
          </p:cNvSpPr>
          <p:nvPr>
            <p:ph type="body" idx="4294967295"/>
          </p:nvPr>
        </p:nvSpPr>
        <p:spPr>
          <a:xfrm>
            <a:off x="0" y="1566863"/>
            <a:ext cx="8229600" cy="4525962"/>
          </a:xfrm>
        </p:spPr>
        <p:txBody>
          <a:bodyPr/>
          <a:lstStyle/>
          <a:p>
            <a:pPr eaLnBrk="1" hangingPunct="1"/>
            <a:r>
              <a:rPr lang="fr-FR" altLang="fr-FR"/>
              <a:t>A. Les Concours de vente</a:t>
            </a:r>
          </a:p>
          <a:p>
            <a:pPr eaLnBrk="1" hangingPunct="1">
              <a:buFontTx/>
              <a:buNone/>
            </a:pPr>
            <a:r>
              <a:rPr lang="fr-FR" altLang="fr-FR"/>
              <a:t>	</a:t>
            </a:r>
          </a:p>
        </p:txBody>
      </p:sp>
      <p:pic>
        <p:nvPicPr>
          <p:cNvPr id="65540" name="Picture 4">
            <a:extLst>
              <a:ext uri="{FF2B5EF4-FFF2-40B4-BE49-F238E27FC236}">
                <a16:creationId xmlns:a16="http://schemas.microsoft.com/office/drawing/2014/main" id="{234A2CFC-5C6E-8CCA-B8DC-3C29616AAC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2852738"/>
            <a:ext cx="8135937" cy="252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78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785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5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13AE49A5-DA24-1723-0154-CFBB1F3CA5DC}"/>
              </a:ext>
            </a:extLst>
          </p:cNvPr>
          <p:cNvSpPr>
            <a:spLocks noGrp="1" noChangeArrowheads="1"/>
          </p:cNvSpPr>
          <p:nvPr>
            <p:ph type="title"/>
          </p:nvPr>
        </p:nvSpPr>
        <p:spPr>
          <a:xfrm>
            <a:off x="457200" y="620713"/>
            <a:ext cx="8229600" cy="1655762"/>
          </a:xfrm>
        </p:spPr>
        <p:txBody>
          <a:bodyPr/>
          <a:lstStyle/>
          <a:p>
            <a:pPr eaLnBrk="1" hangingPunct="1"/>
            <a:r>
              <a:rPr lang="fr-FR" altLang="fr-FR" sz="3200"/>
              <a:t>   Dossier I. La détermination des besoins en vendeurs et segmentation</a:t>
            </a:r>
            <a:br>
              <a:rPr lang="fr-FR" altLang="fr-FR" sz="3200" i="1"/>
            </a:br>
            <a:endParaRPr lang="en-US" altLang="fr-FR" sz="3200" i="1"/>
          </a:p>
        </p:txBody>
      </p:sp>
      <p:sp>
        <p:nvSpPr>
          <p:cNvPr id="11267" name="Rectangle 3">
            <a:extLst>
              <a:ext uri="{FF2B5EF4-FFF2-40B4-BE49-F238E27FC236}">
                <a16:creationId xmlns:a16="http://schemas.microsoft.com/office/drawing/2014/main" id="{736653DA-EE51-39D7-11BC-753B41C4862D}"/>
              </a:ext>
            </a:extLst>
          </p:cNvPr>
          <p:cNvSpPr>
            <a:spLocks noGrp="1" noChangeArrowheads="1"/>
          </p:cNvSpPr>
          <p:nvPr>
            <p:ph idx="1"/>
          </p:nvPr>
        </p:nvSpPr>
        <p:spPr>
          <a:xfrm>
            <a:off x="395288" y="2781300"/>
            <a:ext cx="8229600" cy="3467100"/>
          </a:xfrm>
        </p:spPr>
        <p:txBody>
          <a:bodyPr/>
          <a:lstStyle/>
          <a:p>
            <a:pPr eaLnBrk="1" hangingPunct="1"/>
            <a:r>
              <a:rPr lang="fr-FR" altLang="fr-FR" b="1"/>
              <a:t>Section I. Le nombre de vendeurs</a:t>
            </a:r>
          </a:p>
          <a:p>
            <a:pPr eaLnBrk="1" hangingPunct="1">
              <a:buFontTx/>
              <a:buNone/>
            </a:pPr>
            <a:endParaRPr lang="fr-FR" altLang="fr-FR" b="1" i="1"/>
          </a:p>
          <a:p>
            <a:pPr eaLnBrk="1" hangingPunct="1"/>
            <a:r>
              <a:rPr lang="fr-FR" altLang="fr-FR" b="1"/>
              <a:t>Section II. la segmentation</a:t>
            </a:r>
            <a:endParaRPr lang="fr-FR" altLang="fr-FR" b="1" i="1"/>
          </a:p>
          <a:p>
            <a:pPr eaLnBrk="1" hangingPunct="1"/>
            <a:endParaRPr lang="en-US" altLang="fr-F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882" name="AutoShape 3">
            <a:extLst>
              <a:ext uri="{FF2B5EF4-FFF2-40B4-BE49-F238E27FC236}">
                <a16:creationId xmlns:a16="http://schemas.microsoft.com/office/drawing/2014/main" id="{B154098A-5793-3CBF-A925-C293EC905268}"/>
              </a:ext>
            </a:extLst>
          </p:cNvPr>
          <p:cNvSpPr>
            <a:spLocks noGrp="1" noChangeAspect="1" noChangeArrowheads="1"/>
          </p:cNvSpPr>
          <p:nvPr>
            <p:ph type="body" idx="4294967295"/>
          </p:nvPr>
        </p:nvSpPr>
        <p:spPr>
          <a:xfrm>
            <a:off x="0" y="0"/>
            <a:ext cx="8229600" cy="476250"/>
          </a:xfrm>
        </p:spPr>
        <p:txBody>
          <a:bodyPr/>
          <a:lstStyle/>
          <a:p>
            <a:pPr eaLnBrk="1" hangingPunct="1">
              <a:lnSpc>
                <a:spcPct val="90000"/>
              </a:lnSpc>
            </a:pPr>
            <a:r>
              <a:rPr lang="fr-FR" altLang="fr-FR"/>
              <a:t>B. Les félicitations:</a:t>
            </a:r>
          </a:p>
          <a:p>
            <a:pPr eaLnBrk="1" hangingPunct="1">
              <a:lnSpc>
                <a:spcPct val="90000"/>
              </a:lnSpc>
              <a:buFontTx/>
              <a:buNone/>
            </a:pPr>
            <a:endParaRPr lang="fr-FR" altLang="fr-FR"/>
          </a:p>
        </p:txBody>
      </p:sp>
      <p:pic>
        <p:nvPicPr>
          <p:cNvPr id="66563" name="Picture 4">
            <a:extLst>
              <a:ext uri="{FF2B5EF4-FFF2-40B4-BE49-F238E27FC236}">
                <a16:creationId xmlns:a16="http://schemas.microsoft.com/office/drawing/2014/main" id="{840000ED-F717-CAF5-ADD5-52D8FEB0E6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413" y="620713"/>
            <a:ext cx="9396413" cy="623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88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882"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8F4E6397-2833-4993-7306-E87C0749FFF7}"/>
              </a:ext>
            </a:extLst>
          </p:cNvPr>
          <p:cNvSpPr>
            <a:spLocks noGrp="1" noChangeArrowheads="1"/>
          </p:cNvSpPr>
          <p:nvPr>
            <p:ph type="title"/>
          </p:nvPr>
        </p:nvSpPr>
        <p:spPr>
          <a:xfrm>
            <a:off x="457200" y="260350"/>
            <a:ext cx="8229600" cy="1296988"/>
          </a:xfrm>
        </p:spPr>
        <p:txBody>
          <a:bodyPr/>
          <a:lstStyle/>
          <a:p>
            <a:pPr eaLnBrk="1" hangingPunct="1"/>
            <a:r>
              <a:rPr lang="fr-FR" altLang="fr-FR" sz="4000"/>
              <a:t>Dossier V. La structure de la force de vente</a:t>
            </a:r>
            <a:r>
              <a:rPr lang="en-US" altLang="fr-FR" sz="4000"/>
              <a:t> </a:t>
            </a:r>
          </a:p>
        </p:txBody>
      </p:sp>
      <p:sp>
        <p:nvSpPr>
          <p:cNvPr id="67587" name="Rectangle 3">
            <a:extLst>
              <a:ext uri="{FF2B5EF4-FFF2-40B4-BE49-F238E27FC236}">
                <a16:creationId xmlns:a16="http://schemas.microsoft.com/office/drawing/2014/main" id="{C439A10E-868A-0A6F-76BB-B2D54219A822}"/>
              </a:ext>
            </a:extLst>
          </p:cNvPr>
          <p:cNvSpPr>
            <a:spLocks noGrp="1" noChangeArrowheads="1"/>
          </p:cNvSpPr>
          <p:nvPr>
            <p:ph idx="1"/>
          </p:nvPr>
        </p:nvSpPr>
        <p:spPr>
          <a:xfrm>
            <a:off x="457200" y="1600200"/>
            <a:ext cx="8229600" cy="4852988"/>
          </a:xfrm>
        </p:spPr>
        <p:txBody>
          <a:bodyPr/>
          <a:lstStyle/>
          <a:p>
            <a:pPr algn="just" eaLnBrk="1" hangingPunct="1"/>
            <a:r>
              <a:rPr lang="fr-FR" altLang="fr-FR"/>
              <a:t>Le gestionnaire de la force de vente, tout comme l’entreprise d’ailleurs, doit </a:t>
            </a:r>
            <a:r>
              <a:rPr lang="fr-FR" altLang="fr-FR" u="sng"/>
              <a:t>connaître sa position concurrentielle</a:t>
            </a:r>
            <a:r>
              <a:rPr lang="fr-FR" altLang="fr-FR"/>
              <a:t>, </a:t>
            </a:r>
            <a:r>
              <a:rPr lang="fr-FR" altLang="fr-FR" u="sng"/>
              <a:t>déterminer ses objectifs</a:t>
            </a:r>
            <a:r>
              <a:rPr lang="fr-FR" altLang="fr-FR"/>
              <a:t> et concevoir une stratégie afin de les atteindre</a:t>
            </a:r>
          </a:p>
          <a:p>
            <a:pPr algn="just" eaLnBrk="1" hangingPunct="1">
              <a:buFontTx/>
              <a:buNone/>
            </a:pPr>
            <a:endParaRPr lang="fr-FR" altLang="fr-FR"/>
          </a:p>
          <a:p>
            <a:pPr algn="just" eaLnBrk="1" hangingPunct="1"/>
            <a:r>
              <a:rPr lang="fr-FR" altLang="fr-FR"/>
              <a:t>Selon le plan de gestion choisi, le directeur de l’équipe de vente doit formuler ses objectifs de vente ; en fonction de ceux-ci, il doit préparer un </a:t>
            </a:r>
            <a:r>
              <a:rPr lang="fr-FR" altLang="fr-FR" u="sng"/>
              <a:t>plan d’action</a:t>
            </a:r>
            <a:r>
              <a:rPr lang="fr-FR" altLang="fr-FR"/>
              <a:t> . </a:t>
            </a:r>
          </a:p>
          <a:p>
            <a:pPr algn="just" eaLnBrk="1" hangingPunct="1">
              <a:buFontTx/>
              <a:buNone/>
            </a:pPr>
            <a:r>
              <a:rPr lang="en-US" altLang="fr-FR"/>
              <a:t>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a:extLst>
              <a:ext uri="{FF2B5EF4-FFF2-40B4-BE49-F238E27FC236}">
                <a16:creationId xmlns:a16="http://schemas.microsoft.com/office/drawing/2014/main" id="{FE0A1F93-7111-BB25-6ED9-DD8DBBF1114F}"/>
              </a:ext>
            </a:extLst>
          </p:cNvPr>
          <p:cNvSpPr>
            <a:spLocks noGrp="1" noChangeArrowheads="1"/>
          </p:cNvSpPr>
          <p:nvPr>
            <p:ph idx="1"/>
          </p:nvPr>
        </p:nvSpPr>
        <p:spPr>
          <a:xfrm>
            <a:off x="457200" y="476250"/>
            <a:ext cx="8229600" cy="6121400"/>
          </a:xfrm>
        </p:spPr>
        <p:txBody>
          <a:bodyPr/>
          <a:lstStyle/>
          <a:p>
            <a:pPr algn="just" eaLnBrk="1" hangingPunct="1">
              <a:lnSpc>
                <a:spcPct val="90000"/>
              </a:lnSpc>
            </a:pPr>
            <a:r>
              <a:rPr lang="fr-FR" altLang="fr-FR"/>
              <a:t>Le but de </a:t>
            </a:r>
            <a:r>
              <a:rPr lang="fr-FR" altLang="fr-FR" u="sng"/>
              <a:t>l’organisation de l’équipe</a:t>
            </a:r>
            <a:r>
              <a:rPr lang="fr-FR" altLang="fr-FR"/>
              <a:t> de vente est de </a:t>
            </a:r>
            <a:r>
              <a:rPr lang="fr-FR" altLang="fr-FR" u="sng"/>
              <a:t>diviser</a:t>
            </a:r>
            <a:r>
              <a:rPr lang="fr-FR" altLang="fr-FR"/>
              <a:t> et de </a:t>
            </a:r>
            <a:r>
              <a:rPr lang="fr-FR" altLang="fr-FR" u="sng"/>
              <a:t>coordonner</a:t>
            </a:r>
            <a:r>
              <a:rPr lang="fr-FR" altLang="fr-FR"/>
              <a:t> des activités afin que l’équipe puisse accomplir des </a:t>
            </a:r>
            <a:r>
              <a:rPr lang="fr-FR" altLang="fr-FR" u="sng"/>
              <a:t>objectifs communs</a:t>
            </a:r>
            <a:r>
              <a:rPr lang="fr-FR" altLang="fr-FR"/>
              <a:t> avec une grande efficacité</a:t>
            </a:r>
          </a:p>
          <a:p>
            <a:pPr algn="just" eaLnBrk="1" hangingPunct="1">
              <a:lnSpc>
                <a:spcPct val="90000"/>
              </a:lnSpc>
              <a:buFontTx/>
              <a:buNone/>
            </a:pPr>
            <a:endParaRPr lang="fr-FR" altLang="fr-FR"/>
          </a:p>
          <a:p>
            <a:pPr algn="just" eaLnBrk="1" hangingPunct="1">
              <a:lnSpc>
                <a:spcPct val="90000"/>
              </a:lnSpc>
            </a:pPr>
            <a:r>
              <a:rPr lang="fr-FR" altLang="fr-FR"/>
              <a:t>Le rôle de l’organisation stratégique vise à dessiner une équipe de vente dans la quelle les ressources humaines seront </a:t>
            </a:r>
            <a:r>
              <a:rPr lang="fr-FR" altLang="fr-FR" u="sng"/>
              <a:t>affectées adéquatement</a:t>
            </a:r>
            <a:r>
              <a:rPr lang="fr-FR" altLang="fr-FR"/>
              <a:t> .</a:t>
            </a:r>
          </a:p>
          <a:p>
            <a:pPr algn="just" eaLnBrk="1" hangingPunct="1">
              <a:lnSpc>
                <a:spcPct val="90000"/>
              </a:lnSpc>
            </a:pPr>
            <a:endParaRPr lang="fr-FR" altLang="fr-FR"/>
          </a:p>
          <a:p>
            <a:pPr algn="just" eaLnBrk="1" hangingPunct="1">
              <a:lnSpc>
                <a:spcPct val="90000"/>
              </a:lnSpc>
            </a:pPr>
            <a:r>
              <a:rPr lang="fr-FR" altLang="fr-FR"/>
              <a:t>Une structure appropriée doit employer ses ressource  de la </a:t>
            </a:r>
            <a:r>
              <a:rPr lang="fr-FR" altLang="fr-FR" u="sng"/>
              <a:t>façon  la plus économique</a:t>
            </a:r>
            <a:r>
              <a:rPr lang="fr-FR" altLang="fr-FR"/>
              <a:t> selon les objectifs formuler préalablement.</a:t>
            </a:r>
            <a:r>
              <a:rPr lang="en-US" altLang="fr-FR"/>
              <a:t>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3">
            <a:extLst>
              <a:ext uri="{FF2B5EF4-FFF2-40B4-BE49-F238E27FC236}">
                <a16:creationId xmlns:a16="http://schemas.microsoft.com/office/drawing/2014/main" id="{80DC55C1-1203-F76F-8E10-87C7E4878D1E}"/>
              </a:ext>
            </a:extLst>
          </p:cNvPr>
          <p:cNvSpPr>
            <a:spLocks noGrp="1" noChangeArrowheads="1"/>
          </p:cNvSpPr>
          <p:nvPr>
            <p:ph idx="1"/>
          </p:nvPr>
        </p:nvSpPr>
        <p:spPr>
          <a:xfrm>
            <a:off x="457200" y="549275"/>
            <a:ext cx="8229600" cy="5576888"/>
          </a:xfrm>
        </p:spPr>
        <p:txBody>
          <a:bodyPr/>
          <a:lstStyle/>
          <a:p>
            <a:pPr algn="just" eaLnBrk="1" hangingPunct="1"/>
            <a:endParaRPr lang="fr-FR" altLang="fr-FR"/>
          </a:p>
          <a:p>
            <a:pPr algn="just" eaLnBrk="1" hangingPunct="1"/>
            <a:r>
              <a:rPr lang="fr-FR" altLang="fr-FR"/>
              <a:t>Le gestionnaire de la force de vente doit choisir entre deux types de structures qui peuvent effectuer la fonction de la vente. </a:t>
            </a:r>
          </a:p>
          <a:p>
            <a:pPr algn="just" eaLnBrk="1" hangingPunct="1">
              <a:buFontTx/>
              <a:buNone/>
            </a:pPr>
            <a:endParaRPr lang="fr-FR" altLang="fr-FR"/>
          </a:p>
          <a:p>
            <a:pPr algn="just" eaLnBrk="1" hangingPunct="1">
              <a:buFontTx/>
              <a:buNone/>
            </a:pPr>
            <a:endParaRPr lang="fr-FR" altLang="fr-FR"/>
          </a:p>
          <a:p>
            <a:pPr algn="just" eaLnBrk="1" hangingPunct="1"/>
            <a:r>
              <a:rPr lang="fr-FR" altLang="fr-FR"/>
              <a:t>En effet, il peut bâtir une équipe de vendeurs qui relèvera de son autorité, ou encore il peut se prévaloir des services offerts par des agents de vente, qui sont en fait une équipe de vente contractuelle à l’extérieur de l’entreprise</a:t>
            </a:r>
            <a:r>
              <a:rPr lang="en-US" altLang="fr-FR"/>
              <a:t>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3">
            <a:extLst>
              <a:ext uri="{FF2B5EF4-FFF2-40B4-BE49-F238E27FC236}">
                <a16:creationId xmlns:a16="http://schemas.microsoft.com/office/drawing/2014/main" id="{B3F4CB10-DC26-4AB6-2F90-9B45EB139D68}"/>
              </a:ext>
            </a:extLst>
          </p:cNvPr>
          <p:cNvSpPr>
            <a:spLocks noGrp="1" noChangeArrowheads="1"/>
          </p:cNvSpPr>
          <p:nvPr>
            <p:ph idx="1"/>
          </p:nvPr>
        </p:nvSpPr>
        <p:spPr/>
        <p:txBody>
          <a:bodyPr/>
          <a:lstStyle/>
          <a:p>
            <a:pPr algn="just" eaLnBrk="1" hangingPunct="1"/>
            <a:r>
              <a:rPr lang="fr-FR" altLang="fr-FR"/>
              <a:t>Bien entendu, les deux  orientations comportent des avantages et des désavantages pour le fabricant. </a:t>
            </a:r>
          </a:p>
          <a:p>
            <a:pPr algn="just" eaLnBrk="1" hangingPunct="1"/>
            <a:endParaRPr lang="fr-FR" altLang="fr-FR"/>
          </a:p>
          <a:p>
            <a:pPr algn="just" eaLnBrk="1" hangingPunct="1"/>
            <a:r>
              <a:rPr lang="fr-FR" altLang="fr-FR"/>
              <a:t>La balance penchera d’un côté ou de l’autre  selon deux types de facteurs : facteurs économique et  facteurs stratégique et de contrôle</a:t>
            </a:r>
            <a:r>
              <a:rPr lang="en-US" altLang="fr-FR"/>
              <a:t> </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3">
            <a:extLst>
              <a:ext uri="{FF2B5EF4-FFF2-40B4-BE49-F238E27FC236}">
                <a16:creationId xmlns:a16="http://schemas.microsoft.com/office/drawing/2014/main" id="{D8D95DF3-9B13-6BE7-881E-5CD83B18B148}"/>
              </a:ext>
            </a:extLst>
          </p:cNvPr>
          <p:cNvSpPr>
            <a:spLocks noGrp="1" noChangeArrowheads="1"/>
          </p:cNvSpPr>
          <p:nvPr>
            <p:ph idx="1"/>
          </p:nvPr>
        </p:nvSpPr>
        <p:spPr>
          <a:xfrm>
            <a:off x="179388" y="620713"/>
            <a:ext cx="8785225" cy="5688012"/>
          </a:xfrm>
        </p:spPr>
        <p:txBody>
          <a:bodyPr/>
          <a:lstStyle/>
          <a:p>
            <a:pPr marL="609600" indent="-609600" eaLnBrk="1" hangingPunct="1">
              <a:buFontTx/>
              <a:buNone/>
            </a:pPr>
            <a:r>
              <a:rPr lang="fr-FR" altLang="fr-FR" b="1"/>
              <a:t>Section I. Les facteurs économique:</a:t>
            </a:r>
            <a:endParaRPr lang="en-US" altLang="fr-FR"/>
          </a:p>
          <a:p>
            <a:pPr marL="609600" indent="-609600" algn="just" eaLnBrk="1" hangingPunct="1"/>
            <a:r>
              <a:rPr lang="fr-FR" altLang="fr-FR"/>
              <a:t>Parmi les facteurs à considérer, le critère économique est l’un des plus utiles, car il permet de mesurer de façon tangible les coûts et </a:t>
            </a:r>
            <a:r>
              <a:rPr lang="fr-FR" altLang="fr-FR" u="sng"/>
              <a:t>bénéfices reliés à chacune des options</a:t>
            </a:r>
            <a:r>
              <a:rPr lang="fr-FR" altLang="fr-FR"/>
              <a:t>.</a:t>
            </a:r>
          </a:p>
          <a:p>
            <a:pPr marL="609600" indent="-609600" algn="just" eaLnBrk="1" hangingPunct="1">
              <a:buFontTx/>
              <a:buNone/>
            </a:pPr>
            <a:endParaRPr lang="fr-FR" altLang="fr-FR"/>
          </a:p>
          <a:p>
            <a:pPr marL="609600" indent="-609600" algn="just" eaLnBrk="1" hangingPunct="1"/>
            <a:r>
              <a:rPr lang="fr-FR" altLang="fr-FR"/>
              <a:t>Les </a:t>
            </a:r>
            <a:r>
              <a:rPr lang="fr-FR" altLang="fr-FR" u="sng"/>
              <a:t>agences de vente</a:t>
            </a:r>
            <a:r>
              <a:rPr lang="fr-FR" altLang="fr-FR"/>
              <a:t> tirent leurs revenus de </a:t>
            </a:r>
            <a:r>
              <a:rPr lang="fr-FR" altLang="fr-FR" u="sng"/>
              <a:t>commissions sur les ventes</a:t>
            </a:r>
            <a:r>
              <a:rPr lang="fr-FR" altLang="fr-FR"/>
              <a:t>. </a:t>
            </a:r>
          </a:p>
          <a:p>
            <a:pPr marL="609600" indent="-609600" algn="just" eaLnBrk="1" hangingPunct="1"/>
            <a:r>
              <a:rPr lang="fr-FR" altLang="fr-FR"/>
              <a:t>Néanmoins, la commission versée à l’agence peut varier, à la hausse comme à la baisse ; selon divers facteurs comme la valeur du produit et la vente envisagé.</a:t>
            </a:r>
            <a:endParaRPr lang="en-US" altLang="fr-F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3">
            <a:extLst>
              <a:ext uri="{FF2B5EF4-FFF2-40B4-BE49-F238E27FC236}">
                <a16:creationId xmlns:a16="http://schemas.microsoft.com/office/drawing/2014/main" id="{3E444170-0A04-E036-BB38-17E14B5C96F1}"/>
              </a:ext>
            </a:extLst>
          </p:cNvPr>
          <p:cNvSpPr>
            <a:spLocks noGrp="1" noChangeArrowheads="1"/>
          </p:cNvSpPr>
          <p:nvPr>
            <p:ph idx="1"/>
          </p:nvPr>
        </p:nvSpPr>
        <p:spPr>
          <a:xfrm>
            <a:off x="179388" y="333375"/>
            <a:ext cx="8785225" cy="6191250"/>
          </a:xfrm>
        </p:spPr>
        <p:txBody>
          <a:bodyPr/>
          <a:lstStyle/>
          <a:p>
            <a:pPr algn="just" eaLnBrk="1" hangingPunct="1"/>
            <a:endParaRPr lang="fr-FR" altLang="fr-FR"/>
          </a:p>
          <a:p>
            <a:pPr algn="just" eaLnBrk="1" hangingPunct="1"/>
            <a:r>
              <a:rPr lang="fr-FR" altLang="fr-FR"/>
              <a:t>Etant donné que les </a:t>
            </a:r>
            <a:r>
              <a:rPr lang="fr-FR" altLang="fr-FR" u="sng"/>
              <a:t>frais de vente sont répartis entre divers fabricants</a:t>
            </a:r>
            <a:r>
              <a:rPr lang="fr-FR" altLang="fr-FR"/>
              <a:t>, les coûts engendrés par le recours à une agence de vente peuvent être dans certains cas inférieurs à ceux engendrés par une équipe de vente formé par l’entreprise.</a:t>
            </a:r>
          </a:p>
          <a:p>
            <a:pPr algn="just" eaLnBrk="1" hangingPunct="1">
              <a:buFontTx/>
              <a:buNone/>
            </a:pPr>
            <a:endParaRPr lang="fr-FR" altLang="fr-FR"/>
          </a:p>
          <a:p>
            <a:pPr algn="just" eaLnBrk="1" hangingPunct="1"/>
            <a:r>
              <a:rPr lang="fr-FR" altLang="fr-FR"/>
              <a:t>Les coûts fixe  de l’agence sont souvent moindres</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a:extLst>
              <a:ext uri="{FF2B5EF4-FFF2-40B4-BE49-F238E27FC236}">
                <a16:creationId xmlns:a16="http://schemas.microsoft.com/office/drawing/2014/main" id="{0AC81974-5486-EAA6-F6E2-EDF7ACC13162}"/>
              </a:ext>
            </a:extLst>
          </p:cNvPr>
          <p:cNvSpPr>
            <a:spLocks noGrp="1" noChangeArrowheads="1"/>
          </p:cNvSpPr>
          <p:nvPr>
            <p:ph idx="1"/>
          </p:nvPr>
        </p:nvSpPr>
        <p:spPr>
          <a:xfrm>
            <a:off x="457200" y="476250"/>
            <a:ext cx="8229600" cy="6192838"/>
          </a:xfrm>
        </p:spPr>
        <p:txBody>
          <a:bodyPr/>
          <a:lstStyle/>
          <a:p>
            <a:pPr algn="just" eaLnBrk="1" hangingPunct="1"/>
            <a:r>
              <a:rPr lang="fr-FR" altLang="fr-FR"/>
              <a:t>Par contre, les frais rattachés aux services d’une agence croissent proportionnellement aux vente . les frais totaux peuvent alors être nettement supérieur à ceux découlant de l’utilisation d’une équipe de vente interne . </a:t>
            </a:r>
          </a:p>
          <a:p>
            <a:pPr algn="just" eaLnBrk="1" hangingPunct="1"/>
            <a:endParaRPr lang="fr-FR" altLang="fr-FR"/>
          </a:p>
          <a:p>
            <a:pPr algn="just" eaLnBrk="1" hangingPunct="1"/>
            <a:r>
              <a:rPr lang="fr-FR" altLang="fr-FR"/>
              <a:t>le niveaux des frais d’une équipe de vente est relativement stable. Sur ce point , </a:t>
            </a:r>
            <a:r>
              <a:rPr lang="fr-FR" altLang="fr-FR" u="sng"/>
              <a:t>une hausse du volume de ventes pourrait favoriser l’équipe de vente interne</a:t>
            </a:r>
            <a:r>
              <a:rPr lang="fr-FR" altLang="fr-FR"/>
              <a:t>, car celle-ci est de nature à absorber les coûts   de certaines activités sans augmenter les frais de façon importante.</a:t>
            </a:r>
            <a:r>
              <a:rPr lang="en-US" altLang="fr-FR"/>
              <a:t> </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a:extLst>
              <a:ext uri="{FF2B5EF4-FFF2-40B4-BE49-F238E27FC236}">
                <a16:creationId xmlns:a16="http://schemas.microsoft.com/office/drawing/2014/main" id="{E0A1B136-8888-38C5-2F28-0232BC97122E}"/>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p>
        </p:txBody>
      </p:sp>
      <p:graphicFrame>
        <p:nvGraphicFramePr>
          <p:cNvPr id="1026" name="Object 4">
            <a:extLst>
              <a:ext uri="{FF2B5EF4-FFF2-40B4-BE49-F238E27FC236}">
                <a16:creationId xmlns:a16="http://schemas.microsoft.com/office/drawing/2014/main" id="{7E84FFD7-F203-35DE-9A45-A0CAB35BD3BE}"/>
              </a:ext>
            </a:extLst>
          </p:cNvPr>
          <p:cNvGraphicFramePr>
            <a:graphicFrameLocks noChangeAspect="1"/>
          </p:cNvGraphicFramePr>
          <p:nvPr/>
        </p:nvGraphicFramePr>
        <p:xfrm>
          <a:off x="0" y="0"/>
          <a:ext cx="9144000" cy="6597650"/>
        </p:xfrm>
        <a:graphic>
          <a:graphicData uri="http://schemas.openxmlformats.org/presentationml/2006/ole">
            <mc:AlternateContent xmlns:mc="http://schemas.openxmlformats.org/markup-compatibility/2006">
              <mc:Choice xmlns:v="urn:schemas-microsoft-com:vml" Requires="v">
                <p:oleObj name="Graphique" r:id="rId2" imgW="6362700" imgH="3975100" progId="MSGraph.Chart.8">
                  <p:embed/>
                </p:oleObj>
              </mc:Choice>
              <mc:Fallback>
                <p:oleObj name="Graphique" r:id="rId2" imgW="6362700" imgH="3975100" progId="MSGraph.Chart.8">
                  <p:embed/>
                  <p:pic>
                    <p:nvPicPr>
                      <p:cNvPr id="1026" name="Object 4">
                        <a:extLst>
                          <a:ext uri="{FF2B5EF4-FFF2-40B4-BE49-F238E27FC236}">
                            <a16:creationId xmlns:a16="http://schemas.microsoft.com/office/drawing/2014/main" id="{7E84FFD7-F203-35DE-9A45-A0CAB35BD3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597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8" name="Rectangle 6">
            <a:extLst>
              <a:ext uri="{FF2B5EF4-FFF2-40B4-BE49-F238E27FC236}">
                <a16:creationId xmlns:a16="http://schemas.microsoft.com/office/drawing/2014/main" id="{78DFC3CA-01A7-DE65-8C07-B6CE44A260E8}"/>
              </a:ext>
            </a:extLst>
          </p:cNvPr>
          <p:cNvSpPr>
            <a:spLocks noChangeArrowheads="1"/>
          </p:cNvSpPr>
          <p:nvPr/>
        </p:nvSpPr>
        <p:spPr bwMode="auto">
          <a:xfrm>
            <a:off x="0" y="3314700"/>
            <a:ext cx="4984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Low" eaLnBrk="1" hangingPunct="1"/>
            <a:r>
              <a:rPr lang="fr-FR" altLang="fr-FR" sz="1200">
                <a:cs typeface="Times New Roman" panose="02020603050405020304" pitchFamily="18" charset="0"/>
              </a:rPr>
              <a:t>  </a:t>
            </a:r>
            <a:endParaRPr lang="fr-FR" altLang="fr-F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3">
            <a:extLst>
              <a:ext uri="{FF2B5EF4-FFF2-40B4-BE49-F238E27FC236}">
                <a16:creationId xmlns:a16="http://schemas.microsoft.com/office/drawing/2014/main" id="{65D0807A-496A-2479-F86F-ECEEDBCA4B36}"/>
              </a:ext>
            </a:extLst>
          </p:cNvPr>
          <p:cNvSpPr>
            <a:spLocks noGrp="1" noChangeArrowheads="1"/>
          </p:cNvSpPr>
          <p:nvPr>
            <p:ph idx="1"/>
          </p:nvPr>
        </p:nvSpPr>
        <p:spPr>
          <a:xfrm>
            <a:off x="457200" y="476250"/>
            <a:ext cx="8229600" cy="6048375"/>
          </a:xfrm>
        </p:spPr>
        <p:txBody>
          <a:bodyPr/>
          <a:lstStyle/>
          <a:p>
            <a:pPr algn="just" eaLnBrk="1" hangingPunct="1"/>
            <a:endParaRPr lang="fr-FR" altLang="fr-FR"/>
          </a:p>
          <a:p>
            <a:pPr algn="just" eaLnBrk="1" hangingPunct="1"/>
            <a:r>
              <a:rPr lang="fr-FR" altLang="fr-FR"/>
              <a:t>Ce graphique permet au décideur d’observer les niveaux de ventes et les coût , et de prendre ainsi une décision plus éclairée. Un autre avantage de ce graphique est qu’il peut </a:t>
            </a:r>
            <a:r>
              <a:rPr lang="fr-FR" altLang="fr-FR" u="sng"/>
              <a:t>aider le gestionnaire à établir un plan</a:t>
            </a:r>
            <a:r>
              <a:rPr lang="fr-FR" altLang="fr-FR"/>
              <a:t>. </a:t>
            </a:r>
          </a:p>
          <a:p>
            <a:pPr algn="just" eaLnBrk="1" hangingPunct="1"/>
            <a:endParaRPr lang="fr-FR" altLang="fr-FR"/>
          </a:p>
          <a:p>
            <a:pPr algn="just" eaLnBrk="1" hangingPunct="1">
              <a:buFontTx/>
              <a:buNone/>
            </a:pPr>
            <a:endParaRPr lang="fr-FR" altLang="fr-FR"/>
          </a:p>
          <a:p>
            <a:pPr algn="just" eaLnBrk="1" hangingPunct="1"/>
            <a:r>
              <a:rPr lang="fr-FR" altLang="fr-FR"/>
              <a:t>Grâce à celui-ci , le fabricant trouvera </a:t>
            </a:r>
            <a:r>
              <a:rPr lang="fr-FR" altLang="fr-FR" u="sng"/>
              <a:t>le moment</a:t>
            </a:r>
            <a:r>
              <a:rPr lang="fr-FR" altLang="fr-FR"/>
              <a:t> auquel il souhaitable de passer d’une agence de vente à une équipe de vente interne.</a:t>
            </a:r>
            <a:endParaRPr lang="en-US" alt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Rectangle 2">
            <a:extLst>
              <a:ext uri="{FF2B5EF4-FFF2-40B4-BE49-F238E27FC236}">
                <a16:creationId xmlns:a16="http://schemas.microsoft.com/office/drawing/2014/main" id="{3D48889D-5962-0D8B-DD6A-8A78D272B85C}"/>
              </a:ext>
            </a:extLst>
          </p:cNvPr>
          <p:cNvSpPr>
            <a:spLocks noGrp="1" noChangeArrowheads="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fr-FR" b="1"/>
              <a:t>L'entreprise a besoin d'une force de vente efficace. Pour que les résultats soient optimum il faut que le nombre de vendeurs soit </a:t>
            </a:r>
            <a:r>
              <a:rPr lang="fr-FR" b="1" u="sng">
                <a:effectLst>
                  <a:outerShdw blurRad="38100" dist="38100" dir="2700000" algn="tl">
                    <a:srgbClr val="FFFFFF"/>
                  </a:outerShdw>
                </a:effectLst>
              </a:rPr>
              <a:t>adapté</a:t>
            </a:r>
            <a:r>
              <a:rPr lang="fr-FR" b="1"/>
              <a:t> au marché et aux objectifs de la société.</a:t>
            </a:r>
            <a:r>
              <a:rPr lang="en-US"/>
              <a:t> </a:t>
            </a: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3">
            <a:extLst>
              <a:ext uri="{FF2B5EF4-FFF2-40B4-BE49-F238E27FC236}">
                <a16:creationId xmlns:a16="http://schemas.microsoft.com/office/drawing/2014/main" id="{48A66D69-B60B-37A6-0633-186DC39A1338}"/>
              </a:ext>
            </a:extLst>
          </p:cNvPr>
          <p:cNvSpPr>
            <a:spLocks noGrp="1" noChangeArrowheads="1"/>
          </p:cNvSpPr>
          <p:nvPr>
            <p:ph idx="1"/>
          </p:nvPr>
        </p:nvSpPr>
        <p:spPr>
          <a:xfrm>
            <a:off x="457200" y="404813"/>
            <a:ext cx="8229600" cy="6048375"/>
          </a:xfrm>
        </p:spPr>
        <p:txBody>
          <a:bodyPr/>
          <a:lstStyle/>
          <a:p>
            <a:pPr marL="609600" indent="-609600" algn="justLow" eaLnBrk="1" hangingPunct="1">
              <a:buFontTx/>
              <a:buNone/>
            </a:pPr>
            <a:r>
              <a:rPr lang="fr-FR" altLang="fr-FR" b="1"/>
              <a:t>Section II. Les facteurs relatifs à la stratégie et au contrôle</a:t>
            </a:r>
          </a:p>
          <a:p>
            <a:pPr marL="609600" indent="-609600" algn="justLow" eaLnBrk="1" hangingPunct="1">
              <a:buFontTx/>
              <a:buNone/>
            </a:pPr>
            <a:endParaRPr lang="fr-FR" altLang="fr-FR"/>
          </a:p>
          <a:p>
            <a:pPr marL="609600" indent="-609600" algn="just" eaLnBrk="1" hangingPunct="1">
              <a:buFontTx/>
              <a:buNone/>
            </a:pPr>
            <a:r>
              <a:rPr lang="fr-FR" altLang="fr-FR"/>
              <a:t>	Outre les considérations et financières, le gestionnaire doit examiner les facteurs reliés à la stratégie et au contrôle lors du choix  entre une équipe de vente interne et une  agence de vente.</a:t>
            </a:r>
            <a:r>
              <a:rPr lang="en-US" altLang="fr-FR"/>
              <a:t> </a:t>
            </a:r>
          </a:p>
          <a:p>
            <a:pPr marL="609600" indent="-609600" algn="just" eaLnBrk="1" hangingPunct="1"/>
            <a:endParaRPr lang="en-US" altLang="fr-F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3">
            <a:extLst>
              <a:ext uri="{FF2B5EF4-FFF2-40B4-BE49-F238E27FC236}">
                <a16:creationId xmlns:a16="http://schemas.microsoft.com/office/drawing/2014/main" id="{12015ABE-1500-B084-E802-55C0C35DBE98}"/>
              </a:ext>
            </a:extLst>
          </p:cNvPr>
          <p:cNvSpPr>
            <a:spLocks noGrp="1" noChangeArrowheads="1"/>
          </p:cNvSpPr>
          <p:nvPr>
            <p:ph idx="1"/>
          </p:nvPr>
        </p:nvSpPr>
        <p:spPr>
          <a:xfrm>
            <a:off x="457200" y="333375"/>
            <a:ext cx="8229600" cy="6191250"/>
          </a:xfrm>
        </p:spPr>
        <p:txBody>
          <a:bodyPr/>
          <a:lstStyle/>
          <a:p>
            <a:pPr marL="609600" indent="-609600" eaLnBrk="1" hangingPunct="1"/>
            <a:r>
              <a:rPr lang="fr-FR" altLang="fr-FR" b="1"/>
              <a:t>II.1. La stratégie</a:t>
            </a:r>
          </a:p>
          <a:p>
            <a:pPr marL="609600" indent="-609600" eaLnBrk="1" hangingPunct="1">
              <a:buFontTx/>
              <a:buNone/>
            </a:pPr>
            <a:endParaRPr lang="fr-FR" altLang="fr-FR" b="1"/>
          </a:p>
          <a:p>
            <a:pPr marL="609600" indent="-609600" algn="just" eaLnBrk="1" hangingPunct="1"/>
            <a:r>
              <a:rPr lang="fr-FR" altLang="fr-FR" u="sng"/>
              <a:t>L’équipe de vente  interne</a:t>
            </a:r>
            <a:r>
              <a:rPr lang="fr-FR" altLang="fr-FR"/>
              <a:t> et l’agence de vente </a:t>
            </a:r>
            <a:r>
              <a:rPr lang="fr-FR" altLang="fr-FR" u="sng"/>
              <a:t>ne présentent  pas la même flexibilité</a:t>
            </a:r>
            <a:r>
              <a:rPr lang="fr-FR" altLang="fr-FR"/>
              <a:t>. </a:t>
            </a:r>
          </a:p>
          <a:p>
            <a:pPr marL="609600" indent="-609600" algn="just" eaLnBrk="1" hangingPunct="1"/>
            <a:r>
              <a:rPr lang="fr-FR" altLang="fr-FR"/>
              <a:t>Chaque structure comporte des particularités qui la rendent intéressante. </a:t>
            </a:r>
          </a:p>
          <a:p>
            <a:pPr marL="609600" indent="-609600" algn="just" eaLnBrk="1" hangingPunct="1"/>
            <a:r>
              <a:rPr lang="fr-FR" altLang="fr-FR"/>
              <a:t>L’avantage pour un gestionnaire de travailler avec une agence de vente est qu’il peut </a:t>
            </a:r>
            <a:r>
              <a:rPr lang="fr-FR" altLang="fr-FR" u="sng"/>
              <a:t>changer d’agence assez</a:t>
            </a:r>
            <a:r>
              <a:rPr lang="fr-FR" altLang="fr-FR"/>
              <a:t> rapidement et sans trop de problème.</a:t>
            </a:r>
          </a:p>
          <a:p>
            <a:pPr marL="609600" indent="-609600" algn="just" eaLnBrk="1" hangingPunct="1"/>
            <a:r>
              <a:rPr lang="fr-FR" altLang="fr-FR"/>
              <a:t> Une force de vente interne est stable mais peu flexible. </a:t>
            </a:r>
            <a:endParaRPr lang="en-US" altLang="fr-F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3">
            <a:extLst>
              <a:ext uri="{FF2B5EF4-FFF2-40B4-BE49-F238E27FC236}">
                <a16:creationId xmlns:a16="http://schemas.microsoft.com/office/drawing/2014/main" id="{E333B1F1-B1D0-A56D-D6B6-3E1F10BADBE8}"/>
              </a:ext>
            </a:extLst>
          </p:cNvPr>
          <p:cNvSpPr>
            <a:spLocks noGrp="1" noChangeArrowheads="1"/>
          </p:cNvSpPr>
          <p:nvPr>
            <p:ph idx="1"/>
          </p:nvPr>
        </p:nvSpPr>
        <p:spPr>
          <a:xfrm>
            <a:off x="457200" y="476250"/>
            <a:ext cx="8229600" cy="6048375"/>
          </a:xfrm>
        </p:spPr>
        <p:txBody>
          <a:bodyPr/>
          <a:lstStyle/>
          <a:p>
            <a:pPr algn="just" eaLnBrk="1" hangingPunct="1"/>
            <a:r>
              <a:rPr lang="fr-FR" altLang="fr-FR"/>
              <a:t>Un fabricant qui œuvre dans un environnement </a:t>
            </a:r>
            <a:r>
              <a:rPr lang="fr-FR" altLang="fr-FR" u="sng"/>
              <a:t>concurrentiel incertaine</a:t>
            </a:r>
            <a:r>
              <a:rPr lang="fr-FR" altLang="fr-FR"/>
              <a:t>, où les changements se précipitent et où les caractéristique du marché se modifient constamment en raison des </a:t>
            </a:r>
            <a:r>
              <a:rPr lang="fr-FR" altLang="fr-FR" u="sng"/>
              <a:t>progrès technologiques</a:t>
            </a:r>
            <a:r>
              <a:rPr lang="fr-FR" altLang="fr-FR"/>
              <a:t> qui influencent grandement le </a:t>
            </a:r>
            <a:r>
              <a:rPr lang="fr-FR" altLang="fr-FR" u="sng"/>
              <a:t>cycle de vie du produit</a:t>
            </a:r>
            <a:r>
              <a:rPr lang="fr-FR" altLang="fr-FR"/>
              <a:t>, devrait songer à utiliser les services d’une </a:t>
            </a:r>
            <a:r>
              <a:rPr lang="fr-FR" altLang="fr-FR" u="sng"/>
              <a:t>agence de vente</a:t>
            </a:r>
            <a:r>
              <a:rPr lang="fr-FR" altLang="fr-FR"/>
              <a:t> afin de garantir la flexibilité nécessaire à la gestion du réseau de distribution</a:t>
            </a:r>
            <a:r>
              <a:rPr lang="en-US" altLang="fr-FR"/>
              <a:t> </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3">
            <a:extLst>
              <a:ext uri="{FF2B5EF4-FFF2-40B4-BE49-F238E27FC236}">
                <a16:creationId xmlns:a16="http://schemas.microsoft.com/office/drawing/2014/main" id="{5ED4EA15-27CA-29F4-80EB-D0AE72FFE96E}"/>
              </a:ext>
            </a:extLst>
          </p:cNvPr>
          <p:cNvSpPr>
            <a:spLocks noGrp="1" noChangeArrowheads="1"/>
          </p:cNvSpPr>
          <p:nvPr>
            <p:ph idx="1"/>
          </p:nvPr>
        </p:nvSpPr>
        <p:spPr>
          <a:xfrm>
            <a:off x="457200" y="404813"/>
            <a:ext cx="8229600" cy="6119812"/>
          </a:xfrm>
        </p:spPr>
        <p:txBody>
          <a:bodyPr/>
          <a:lstStyle/>
          <a:p>
            <a:pPr marL="609600" indent="-609600" eaLnBrk="1" hangingPunct="1"/>
            <a:r>
              <a:rPr lang="fr-FR" altLang="fr-FR" b="1"/>
              <a:t>II.2. Le contrôle</a:t>
            </a:r>
            <a:r>
              <a:rPr lang="fr-FR" altLang="fr-FR"/>
              <a:t> </a:t>
            </a:r>
          </a:p>
          <a:p>
            <a:pPr marL="609600" indent="-609600" eaLnBrk="1" hangingPunct="1"/>
            <a:endParaRPr lang="fr-FR" altLang="fr-FR"/>
          </a:p>
          <a:p>
            <a:pPr marL="609600" indent="-609600" algn="just" eaLnBrk="1" hangingPunct="1"/>
            <a:r>
              <a:rPr lang="fr-FR" altLang="fr-FR"/>
              <a:t>Le contrôle du rendement est un autre facteur à considérer. </a:t>
            </a:r>
          </a:p>
          <a:p>
            <a:pPr marL="609600" indent="-609600" algn="just" eaLnBrk="1" hangingPunct="1"/>
            <a:r>
              <a:rPr lang="fr-FR" altLang="fr-FR"/>
              <a:t>Bien qu’une agence de vente  puisse être remplacer rapidement, il s’avère parfois  </a:t>
            </a:r>
            <a:r>
              <a:rPr lang="fr-FR" altLang="fr-FR" u="sng"/>
              <a:t>difficile de juger adéquatement son rendement</a:t>
            </a:r>
            <a:r>
              <a:rPr lang="fr-FR" altLang="fr-FR"/>
              <a:t>.</a:t>
            </a:r>
          </a:p>
          <a:p>
            <a:pPr marL="609600" indent="-609600" algn="just" eaLnBrk="1" hangingPunct="1"/>
            <a:endParaRPr lang="fr-FR" altLang="fr-FR"/>
          </a:p>
          <a:p>
            <a:pPr marL="609600" indent="-609600" algn="just" eaLnBrk="1" hangingPunct="1"/>
            <a:r>
              <a:rPr lang="fr-FR" altLang="fr-FR"/>
              <a:t> Effectivement, l’agence effectue des tâches de gérance qui </a:t>
            </a:r>
            <a:r>
              <a:rPr lang="fr-FR" altLang="fr-FR" u="sng"/>
              <a:t>échappent au contrôle du fabricants</a:t>
            </a:r>
            <a:r>
              <a:rPr lang="fr-FR" altLang="fr-FR"/>
              <a:t>.</a:t>
            </a:r>
            <a:endParaRPr lang="en-US" altLang="fr-F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a:extLst>
              <a:ext uri="{FF2B5EF4-FFF2-40B4-BE49-F238E27FC236}">
                <a16:creationId xmlns:a16="http://schemas.microsoft.com/office/drawing/2014/main" id="{FBEB1407-3A54-1EA0-6FB1-FD8597F681BB}"/>
              </a:ext>
            </a:extLst>
          </p:cNvPr>
          <p:cNvSpPr>
            <a:spLocks noGrp="1" noChangeArrowheads="1"/>
          </p:cNvSpPr>
          <p:nvPr>
            <p:ph idx="1"/>
          </p:nvPr>
        </p:nvSpPr>
        <p:spPr/>
        <p:txBody>
          <a:bodyPr/>
          <a:lstStyle/>
          <a:p>
            <a:pPr algn="just" eaLnBrk="1" hangingPunct="1"/>
            <a:r>
              <a:rPr lang="fr-FR" altLang="fr-FR"/>
              <a:t>Pour cette raison, il est souvent ardu d’analyser son rendement et de suggérer les correctifs qui s’imposent.</a:t>
            </a:r>
          </a:p>
          <a:p>
            <a:pPr algn="just" eaLnBrk="1" hangingPunct="1">
              <a:buFontTx/>
              <a:buNone/>
            </a:pPr>
            <a:endParaRPr lang="fr-FR" altLang="fr-FR"/>
          </a:p>
          <a:p>
            <a:pPr algn="just" eaLnBrk="1" hangingPunct="1"/>
            <a:r>
              <a:rPr lang="fr-FR" altLang="fr-FR"/>
              <a:t>Dans telles conditions, un fabricant  </a:t>
            </a:r>
            <a:r>
              <a:rPr lang="fr-FR" altLang="fr-FR" u="sng"/>
              <a:t>perd une partie du contrôle</a:t>
            </a:r>
            <a:r>
              <a:rPr lang="fr-FR" altLang="fr-FR"/>
              <a:t> qu’il exerçait sur sa propre structure, étant donné qu’ il ne peut influencer  la façon dont l’agence administre son personnel ni sur les fonctions qui en découlent.</a:t>
            </a:r>
            <a:r>
              <a:rPr lang="en-US" altLang="fr-FR"/>
              <a:t>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78E40873-585C-ED36-418B-6C9CCC51773F}"/>
              </a:ext>
            </a:extLst>
          </p:cNvPr>
          <p:cNvSpPr>
            <a:spLocks noGrp="1" noChangeArrowheads="1"/>
          </p:cNvSpPr>
          <p:nvPr>
            <p:ph type="title"/>
          </p:nvPr>
        </p:nvSpPr>
        <p:spPr>
          <a:xfrm>
            <a:off x="457200" y="333375"/>
            <a:ext cx="8229600" cy="1295400"/>
          </a:xfrm>
        </p:spPr>
        <p:txBody>
          <a:bodyPr/>
          <a:lstStyle/>
          <a:p>
            <a:pPr eaLnBrk="1" hangingPunct="1"/>
            <a:r>
              <a:rPr lang="fr-FR" altLang="fr-FR" sz="4000"/>
              <a:t>Dossier VI. L’organisation de la distribution</a:t>
            </a:r>
            <a:endParaRPr lang="en-US" altLang="fr-FR" sz="4000"/>
          </a:p>
        </p:txBody>
      </p:sp>
      <p:sp>
        <p:nvSpPr>
          <p:cNvPr id="80899" name="Rectangle 3">
            <a:extLst>
              <a:ext uri="{FF2B5EF4-FFF2-40B4-BE49-F238E27FC236}">
                <a16:creationId xmlns:a16="http://schemas.microsoft.com/office/drawing/2014/main" id="{F19CF4C8-DD12-9CB9-8750-23E4BA6CA0CC}"/>
              </a:ext>
            </a:extLst>
          </p:cNvPr>
          <p:cNvSpPr>
            <a:spLocks noGrp="1" noChangeArrowheads="1"/>
          </p:cNvSpPr>
          <p:nvPr>
            <p:ph idx="1"/>
          </p:nvPr>
        </p:nvSpPr>
        <p:spPr>
          <a:xfrm>
            <a:off x="0" y="1600200"/>
            <a:ext cx="9144000" cy="4525963"/>
          </a:xfrm>
        </p:spPr>
        <p:txBody>
          <a:bodyPr/>
          <a:lstStyle/>
          <a:p>
            <a:pPr algn="just" eaLnBrk="1" hangingPunct="1"/>
            <a:r>
              <a:rPr lang="fr-FR" altLang="fr-FR"/>
              <a:t>Les différents intermédiaires entre le consommateur (client) et le producteurs constituent le réseau de distribution du produit</a:t>
            </a:r>
          </a:p>
          <a:p>
            <a:pPr algn="just" eaLnBrk="1" hangingPunct="1">
              <a:buFontTx/>
              <a:buNone/>
            </a:pPr>
            <a:endParaRPr lang="fr-FR" altLang="fr-FR"/>
          </a:p>
          <a:p>
            <a:pPr algn="just" eaLnBrk="1" hangingPunct="1"/>
            <a:r>
              <a:rPr lang="fr-FR" altLang="fr-FR"/>
              <a:t>Le choix de vendre avec des intermédiaires dépend du </a:t>
            </a:r>
            <a:r>
              <a:rPr lang="fr-FR" altLang="fr-FR" u="sng"/>
              <a:t>type de produit</a:t>
            </a:r>
            <a:r>
              <a:rPr lang="fr-FR" altLang="fr-FR"/>
              <a:t>, de </a:t>
            </a:r>
            <a:r>
              <a:rPr lang="fr-FR" altLang="fr-FR" u="sng"/>
              <a:t>la clientèle</a:t>
            </a:r>
            <a:r>
              <a:rPr lang="fr-FR" altLang="fr-FR"/>
              <a:t> et de </a:t>
            </a:r>
            <a:r>
              <a:rPr lang="fr-FR" altLang="fr-FR" u="sng"/>
              <a:t>l’implantation de l’entreprise</a:t>
            </a:r>
            <a:endParaRPr lang="en-US" altLang="fr-FR" u="sng"/>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3">
            <a:extLst>
              <a:ext uri="{FF2B5EF4-FFF2-40B4-BE49-F238E27FC236}">
                <a16:creationId xmlns:a16="http://schemas.microsoft.com/office/drawing/2014/main" id="{D3DF0BE0-BEFA-9ECE-72C4-0403D163ACEF}"/>
              </a:ext>
            </a:extLst>
          </p:cNvPr>
          <p:cNvSpPr>
            <a:spLocks noGrp="1" noChangeArrowheads="1"/>
          </p:cNvSpPr>
          <p:nvPr>
            <p:ph idx="1"/>
          </p:nvPr>
        </p:nvSpPr>
        <p:spPr>
          <a:xfrm>
            <a:off x="457200" y="476250"/>
            <a:ext cx="8229600" cy="6048375"/>
          </a:xfrm>
        </p:spPr>
        <p:txBody>
          <a:bodyPr/>
          <a:lstStyle/>
          <a:p>
            <a:pPr algn="just" eaLnBrk="1" hangingPunct="1"/>
            <a:r>
              <a:rPr lang="fr-FR" altLang="fr-FR" b="1"/>
              <a:t>Section I. Le réseau de vente</a:t>
            </a:r>
          </a:p>
          <a:p>
            <a:pPr algn="just" eaLnBrk="1" hangingPunct="1">
              <a:buFontTx/>
              <a:buNone/>
            </a:pPr>
            <a:endParaRPr lang="fr-FR" altLang="fr-FR"/>
          </a:p>
          <a:p>
            <a:pPr algn="just" eaLnBrk="1" hangingPunct="1"/>
            <a:r>
              <a:rPr lang="fr-FR" altLang="fr-FR"/>
              <a:t>I.1. Du canal de distribution au réseau de vente</a:t>
            </a:r>
          </a:p>
          <a:p>
            <a:pPr algn="just" eaLnBrk="1" hangingPunct="1"/>
            <a:r>
              <a:rPr lang="fr-FR" altLang="fr-FR"/>
              <a:t>A) Le canal de distribution</a:t>
            </a:r>
          </a:p>
          <a:p>
            <a:pPr algn="just" eaLnBrk="1" hangingPunct="1">
              <a:buFontTx/>
              <a:buNone/>
            </a:pPr>
            <a:endParaRPr lang="fr-FR" altLang="fr-FR"/>
          </a:p>
          <a:p>
            <a:pPr algn="just" eaLnBrk="1" hangingPunct="1"/>
            <a:r>
              <a:rPr lang="fr-FR" altLang="fr-FR"/>
              <a:t>B) Le circuit de distribution</a:t>
            </a:r>
          </a:p>
          <a:p>
            <a:pPr algn="just" eaLnBrk="1" hangingPunct="1">
              <a:buFontTx/>
              <a:buNone/>
            </a:pPr>
            <a:endParaRPr lang="fr-FR" altLang="fr-FR"/>
          </a:p>
          <a:p>
            <a:pPr algn="just" eaLnBrk="1" hangingPunct="1"/>
            <a:r>
              <a:rPr lang="fr-FR" altLang="fr-FR"/>
              <a:t>C) Le réseau de distribution</a:t>
            </a:r>
            <a:endParaRPr lang="en-US" altLang="fr-F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3">
            <a:extLst>
              <a:ext uri="{FF2B5EF4-FFF2-40B4-BE49-F238E27FC236}">
                <a16:creationId xmlns:a16="http://schemas.microsoft.com/office/drawing/2014/main" id="{EC857554-7E82-68EF-EA8F-E830EFFC58B0}"/>
              </a:ext>
            </a:extLst>
          </p:cNvPr>
          <p:cNvSpPr>
            <a:spLocks noGrp="1" noChangeArrowheads="1"/>
          </p:cNvSpPr>
          <p:nvPr>
            <p:ph idx="1"/>
          </p:nvPr>
        </p:nvSpPr>
        <p:spPr>
          <a:xfrm>
            <a:off x="179388" y="260350"/>
            <a:ext cx="8713787" cy="6408738"/>
          </a:xfrm>
        </p:spPr>
        <p:txBody>
          <a:bodyPr/>
          <a:lstStyle/>
          <a:p>
            <a:pPr algn="just" eaLnBrk="1" hangingPunct="1"/>
            <a:r>
              <a:rPr lang="fr-FR" altLang="fr-FR"/>
              <a:t>A) Le canal de distribution</a:t>
            </a:r>
          </a:p>
          <a:p>
            <a:pPr algn="just" eaLnBrk="1" hangingPunct="1"/>
            <a:r>
              <a:rPr lang="fr-FR" altLang="fr-FR" sz="2400"/>
              <a:t>C’est la </a:t>
            </a:r>
            <a:r>
              <a:rPr lang="fr-FR" altLang="fr-FR" sz="2400" u="sng"/>
              <a:t>voix d’acheminement</a:t>
            </a:r>
            <a:r>
              <a:rPr lang="fr-FR" altLang="fr-FR" sz="2400"/>
              <a:t> du produit du producteur jusqu’au consommateur</a:t>
            </a:r>
          </a:p>
          <a:p>
            <a:pPr algn="just" eaLnBrk="1" hangingPunct="1">
              <a:buFontTx/>
              <a:buNone/>
            </a:pPr>
            <a:endParaRPr lang="fr-FR" altLang="fr-FR" sz="2400"/>
          </a:p>
          <a:p>
            <a:pPr algn="just" eaLnBrk="1" hangingPunct="1"/>
            <a:r>
              <a:rPr lang="fr-FR" altLang="fr-FR"/>
              <a:t>B) Le circuit de distribution</a:t>
            </a:r>
          </a:p>
          <a:p>
            <a:pPr algn="just" eaLnBrk="1" hangingPunct="1"/>
            <a:r>
              <a:rPr lang="fr-FR" altLang="fr-FR" sz="2400"/>
              <a:t>C’est </a:t>
            </a:r>
            <a:r>
              <a:rPr lang="fr-FR" altLang="fr-FR" sz="2400" u="sng"/>
              <a:t>l’ensemble des canaux</a:t>
            </a:r>
            <a:r>
              <a:rPr lang="fr-FR" altLang="fr-FR" sz="2400"/>
              <a:t> de distribution par lesquels un produit est acheminé du producteur au consommateur</a:t>
            </a:r>
          </a:p>
          <a:p>
            <a:pPr algn="just" eaLnBrk="1" hangingPunct="1">
              <a:buFontTx/>
              <a:buNone/>
            </a:pPr>
            <a:endParaRPr lang="fr-FR" altLang="fr-FR" sz="2400"/>
          </a:p>
          <a:p>
            <a:pPr algn="just" eaLnBrk="1" hangingPunct="1"/>
            <a:r>
              <a:rPr lang="fr-FR" altLang="fr-FR"/>
              <a:t>C) Le réseau de distribution</a:t>
            </a:r>
          </a:p>
          <a:p>
            <a:pPr algn="just" eaLnBrk="1" hangingPunct="1"/>
            <a:r>
              <a:rPr lang="fr-FR" altLang="fr-FR" sz="2400"/>
              <a:t>C’est </a:t>
            </a:r>
            <a:r>
              <a:rPr lang="fr-FR" altLang="fr-FR" sz="2400" u="sng"/>
              <a:t>l’ensemble des intermédiaires</a:t>
            </a:r>
            <a:r>
              <a:rPr lang="fr-FR" altLang="fr-FR" sz="2400"/>
              <a:t> qui interviennent entre le producteur et le consommateur pour commercialiser les produits d’une entreprises</a:t>
            </a:r>
          </a:p>
          <a:p>
            <a:pPr algn="just" eaLnBrk="1" hangingPunct="1"/>
            <a:endParaRPr lang="en-US" altLang="fr-F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a:extLst>
              <a:ext uri="{FF2B5EF4-FFF2-40B4-BE49-F238E27FC236}">
                <a16:creationId xmlns:a16="http://schemas.microsoft.com/office/drawing/2014/main" id="{F69EF990-E49F-7E0F-C850-16B792DC93DF}"/>
              </a:ext>
            </a:extLst>
          </p:cNvPr>
          <p:cNvSpPr>
            <a:spLocks noGrp="1" noChangeArrowheads="1"/>
          </p:cNvSpPr>
          <p:nvPr>
            <p:ph idx="1"/>
          </p:nvPr>
        </p:nvSpPr>
        <p:spPr>
          <a:xfrm>
            <a:off x="250825" y="260350"/>
            <a:ext cx="8713788" cy="6337300"/>
          </a:xfrm>
        </p:spPr>
        <p:txBody>
          <a:bodyPr/>
          <a:lstStyle/>
          <a:p>
            <a:pPr algn="just" eaLnBrk="1" hangingPunct="1"/>
            <a:endParaRPr lang="fr-FR" altLang="fr-FR" b="1"/>
          </a:p>
          <a:p>
            <a:pPr algn="just" eaLnBrk="1" hangingPunct="1"/>
            <a:r>
              <a:rPr lang="fr-FR" altLang="fr-FR" b="1"/>
              <a:t>I.2. Les types de canaux de distribution</a:t>
            </a:r>
          </a:p>
          <a:p>
            <a:pPr algn="just" eaLnBrk="1" hangingPunct="1">
              <a:buFontTx/>
              <a:buNone/>
            </a:pPr>
            <a:endParaRPr lang="fr-FR" altLang="fr-FR" b="1"/>
          </a:p>
          <a:p>
            <a:pPr algn="just" eaLnBrk="1" hangingPunct="1"/>
            <a:r>
              <a:rPr lang="fr-FR" altLang="fr-FR"/>
              <a:t>Le canal de distribution peut être direct (pas d’intermédiaire), court (un intermédiaire) ou long (au moins deux intermédiaires)</a:t>
            </a:r>
          </a:p>
          <a:p>
            <a:pPr algn="just" eaLnBrk="1" hangingPunct="1"/>
            <a:endParaRPr lang="fr-FR" altLang="fr-FR"/>
          </a:p>
          <a:p>
            <a:pPr algn="just" eaLnBrk="1" hangingPunct="1"/>
            <a:r>
              <a:rPr lang="fr-FR" altLang="fr-FR"/>
              <a:t>Pour un même produit, plusieurs canaux sont envisageables selon les cibles de clientèle</a:t>
            </a:r>
          </a:p>
          <a:p>
            <a:pPr algn="just" eaLnBrk="1" hangingPunct="1">
              <a:buFontTx/>
              <a:buNone/>
            </a:pPr>
            <a:endParaRPr lang="en-US" altLang="fr-F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3">
            <a:extLst>
              <a:ext uri="{FF2B5EF4-FFF2-40B4-BE49-F238E27FC236}">
                <a16:creationId xmlns:a16="http://schemas.microsoft.com/office/drawing/2014/main" id="{CC301F80-DE32-99FA-FFC0-62BBF9425B36}"/>
              </a:ext>
            </a:extLst>
          </p:cNvPr>
          <p:cNvSpPr>
            <a:spLocks noGrp="1" noChangeArrowheads="1"/>
          </p:cNvSpPr>
          <p:nvPr>
            <p:ph idx="1"/>
          </p:nvPr>
        </p:nvSpPr>
        <p:spPr>
          <a:xfrm>
            <a:off x="0" y="260350"/>
            <a:ext cx="9144000" cy="5865813"/>
          </a:xfrm>
        </p:spPr>
        <p:txBody>
          <a:bodyPr/>
          <a:lstStyle/>
          <a:p>
            <a:pPr eaLnBrk="1" hangingPunct="1"/>
            <a:r>
              <a:rPr lang="fr-FR" altLang="fr-FR" b="1"/>
              <a:t>Section II. La structure de la distribution</a:t>
            </a:r>
          </a:p>
          <a:p>
            <a:pPr eaLnBrk="1" hangingPunct="1">
              <a:buFontTx/>
              <a:buNone/>
            </a:pPr>
            <a:endParaRPr lang="fr-FR" altLang="fr-FR" b="1"/>
          </a:p>
          <a:p>
            <a:pPr algn="just" eaLnBrk="1" hangingPunct="1"/>
            <a:r>
              <a:rPr lang="fr-FR" altLang="fr-FR" b="1"/>
              <a:t>Le choix du circuit de distribution est essentiel pour le producteur, car il a des conséquences sur </a:t>
            </a:r>
            <a:r>
              <a:rPr lang="fr-FR" altLang="fr-FR" b="1" u="sng"/>
              <a:t>la place des produits</a:t>
            </a:r>
            <a:r>
              <a:rPr lang="fr-FR" altLang="fr-FR" b="1"/>
              <a:t> auprès des clients, </a:t>
            </a:r>
            <a:r>
              <a:rPr lang="fr-FR" altLang="fr-FR" b="1" u="sng"/>
              <a:t>leur image</a:t>
            </a:r>
            <a:r>
              <a:rPr lang="fr-FR" altLang="fr-FR" b="1"/>
              <a:t> et </a:t>
            </a:r>
            <a:r>
              <a:rPr lang="fr-FR" altLang="fr-FR" b="1" u="sng"/>
              <a:t>leur prix</a:t>
            </a:r>
          </a:p>
          <a:p>
            <a:pPr algn="just" eaLnBrk="1" hangingPunct="1"/>
            <a:endParaRPr lang="fr-FR" altLang="fr-FR" b="1"/>
          </a:p>
          <a:p>
            <a:pPr algn="just" eaLnBrk="1" hangingPunct="1"/>
            <a:r>
              <a:rPr lang="fr-FR" altLang="fr-FR" b="1"/>
              <a:t>Ces décisions engagent aussi le producteur sur le long terme</a:t>
            </a:r>
            <a:endParaRPr lang="en-US" altLang="fr-FR"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BEA125E9-7660-6015-DF34-72E1F7B6ACB9}"/>
              </a:ext>
            </a:extLst>
          </p:cNvPr>
          <p:cNvSpPr>
            <a:spLocks noGrp="1" noChangeArrowheads="1"/>
          </p:cNvSpPr>
          <p:nvPr>
            <p:ph idx="1"/>
          </p:nvPr>
        </p:nvSpPr>
        <p:spPr>
          <a:xfrm>
            <a:off x="179388" y="404813"/>
            <a:ext cx="8507412" cy="6048375"/>
          </a:xfrm>
        </p:spPr>
        <p:txBody>
          <a:bodyPr/>
          <a:lstStyle/>
          <a:p>
            <a:pPr eaLnBrk="1" hangingPunct="1"/>
            <a:r>
              <a:rPr lang="fr-FR" altLang="fr-FR" sz="3600" b="1"/>
              <a:t>Section I. Le nombre de vendeurs</a:t>
            </a:r>
          </a:p>
          <a:p>
            <a:pPr eaLnBrk="1" hangingPunct="1">
              <a:buFontTx/>
              <a:buNone/>
            </a:pPr>
            <a:endParaRPr lang="fr-FR" altLang="fr-FR" sz="3600" b="1"/>
          </a:p>
          <a:p>
            <a:pPr eaLnBrk="1" hangingPunct="1"/>
            <a:r>
              <a:rPr lang="fr-FR" altLang="fr-FR"/>
              <a:t>l'objectif est de trouver </a:t>
            </a:r>
            <a:r>
              <a:rPr lang="fr-FR" altLang="fr-FR" u="sng"/>
              <a:t>la taille idéale</a:t>
            </a:r>
            <a:r>
              <a:rPr lang="fr-FR" altLang="fr-FR"/>
              <a:t> d’un réseau pour toucher la clientèle qu‘on souhaite</a:t>
            </a:r>
          </a:p>
          <a:p>
            <a:pPr eaLnBrk="1" hangingPunct="1">
              <a:buFontTx/>
              <a:buNone/>
            </a:pPr>
            <a:endParaRPr lang="fr-FR" altLang="fr-FR"/>
          </a:p>
          <a:p>
            <a:pPr eaLnBrk="1" hangingPunct="1"/>
            <a:r>
              <a:rPr lang="fr-FR" altLang="fr-FR"/>
              <a:t>Il faut bien avoir à l'esprit que le vendeur est une </a:t>
            </a:r>
            <a:r>
              <a:rPr lang="fr-FR" altLang="fr-FR" u="sng"/>
              <a:t>source de revenu</a:t>
            </a:r>
            <a:r>
              <a:rPr lang="fr-FR" altLang="fr-FR"/>
              <a:t> (chiffre d'affaires qu'il génère) mais également une </a:t>
            </a:r>
            <a:r>
              <a:rPr lang="fr-FR" altLang="fr-FR" u="sng"/>
              <a:t>source de dépense </a:t>
            </a:r>
            <a:r>
              <a:rPr lang="fr-FR" altLang="fr-FR"/>
              <a:t>(coût d'équipement, salaire,…). </a:t>
            </a:r>
            <a:r>
              <a:rPr lang="en-US" altLang="fr-FR"/>
              <a:t> </a:t>
            </a:r>
          </a:p>
        </p:txBody>
      </p:sp>
    </p:spTree>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3">
            <a:extLst>
              <a:ext uri="{FF2B5EF4-FFF2-40B4-BE49-F238E27FC236}">
                <a16:creationId xmlns:a16="http://schemas.microsoft.com/office/drawing/2014/main" id="{D28DEB7B-D4C6-CD84-B781-06B678FE0D4C}"/>
              </a:ext>
            </a:extLst>
          </p:cNvPr>
          <p:cNvSpPr>
            <a:spLocks noGrp="1" noChangeArrowheads="1"/>
          </p:cNvSpPr>
          <p:nvPr>
            <p:ph idx="1"/>
          </p:nvPr>
        </p:nvSpPr>
        <p:spPr>
          <a:xfrm>
            <a:off x="457200" y="404813"/>
            <a:ext cx="8229600" cy="6119812"/>
          </a:xfrm>
        </p:spPr>
        <p:txBody>
          <a:bodyPr/>
          <a:lstStyle/>
          <a:p>
            <a:pPr eaLnBrk="1" hangingPunct="1"/>
            <a:r>
              <a:rPr lang="fr-FR" altLang="fr-FR" b="1"/>
              <a:t>II.1. Le canal direct</a:t>
            </a:r>
          </a:p>
          <a:p>
            <a:pPr eaLnBrk="1" hangingPunct="1">
              <a:buFontTx/>
              <a:buNone/>
            </a:pPr>
            <a:endParaRPr lang="fr-FR" altLang="fr-FR" b="1"/>
          </a:p>
          <a:p>
            <a:pPr algn="just" eaLnBrk="1" hangingPunct="1"/>
            <a:r>
              <a:rPr lang="fr-FR" altLang="fr-FR"/>
              <a:t>L’entreprise maîtrise la distribution de ses produits</a:t>
            </a:r>
          </a:p>
          <a:p>
            <a:pPr algn="just" eaLnBrk="1" hangingPunct="1">
              <a:buFontTx/>
              <a:buNone/>
            </a:pPr>
            <a:endParaRPr lang="fr-FR" altLang="fr-FR"/>
          </a:p>
          <a:p>
            <a:pPr algn="just" eaLnBrk="1" hangingPunct="1"/>
            <a:r>
              <a:rPr lang="fr-FR" altLang="fr-FR"/>
              <a:t>Il n’y a pas d’intermédiaire, donc l’entreprise gère la relation client et préserve ses marges</a:t>
            </a:r>
          </a:p>
          <a:p>
            <a:pPr algn="just" eaLnBrk="1" hangingPunct="1">
              <a:buFontTx/>
              <a:buNone/>
            </a:pPr>
            <a:endParaRPr lang="fr-FR" altLang="fr-FR"/>
          </a:p>
          <a:p>
            <a:pPr algn="just" eaLnBrk="1" hangingPunct="1"/>
            <a:r>
              <a:rPr lang="fr-FR" altLang="fr-FR"/>
              <a:t>Cependant, </a:t>
            </a:r>
            <a:r>
              <a:rPr lang="fr-FR" altLang="fr-FR" u="sng"/>
              <a:t>les charges de distribution sont importantes</a:t>
            </a:r>
            <a:r>
              <a:rPr lang="fr-FR" altLang="fr-FR"/>
              <a:t> et le </a:t>
            </a:r>
            <a:r>
              <a:rPr lang="fr-FR" altLang="fr-FR" u="sng"/>
              <a:t>suivi des commerciaux nécessite la mise en place d’une organisation</a:t>
            </a:r>
            <a:endParaRPr lang="en-US" altLang="fr-FR" u="sng"/>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3">
            <a:extLst>
              <a:ext uri="{FF2B5EF4-FFF2-40B4-BE49-F238E27FC236}">
                <a16:creationId xmlns:a16="http://schemas.microsoft.com/office/drawing/2014/main" id="{1414EA1B-560C-D997-737A-1D4CB7824692}"/>
              </a:ext>
            </a:extLst>
          </p:cNvPr>
          <p:cNvSpPr>
            <a:spLocks noGrp="1" noChangeArrowheads="1"/>
          </p:cNvSpPr>
          <p:nvPr>
            <p:ph idx="1"/>
          </p:nvPr>
        </p:nvSpPr>
        <p:spPr>
          <a:xfrm>
            <a:off x="179388" y="404813"/>
            <a:ext cx="8785225" cy="6192837"/>
          </a:xfrm>
        </p:spPr>
        <p:txBody>
          <a:bodyPr/>
          <a:lstStyle/>
          <a:p>
            <a:pPr eaLnBrk="1" hangingPunct="1">
              <a:lnSpc>
                <a:spcPct val="90000"/>
              </a:lnSpc>
            </a:pPr>
            <a:r>
              <a:rPr lang="fr-FR" altLang="fr-FR" b="1"/>
              <a:t>II.2. Le canal court</a:t>
            </a:r>
          </a:p>
          <a:p>
            <a:pPr eaLnBrk="1" hangingPunct="1">
              <a:lnSpc>
                <a:spcPct val="90000"/>
              </a:lnSpc>
            </a:pPr>
            <a:endParaRPr lang="fr-FR" altLang="fr-FR" b="1"/>
          </a:p>
          <a:p>
            <a:pPr algn="just" eaLnBrk="1" hangingPunct="1">
              <a:lnSpc>
                <a:spcPct val="90000"/>
              </a:lnSpc>
            </a:pPr>
            <a:r>
              <a:rPr lang="fr-FR" altLang="fr-FR" b="1"/>
              <a:t>Un seul intermédiaire intervient entre le producteur et le consommateur.</a:t>
            </a:r>
          </a:p>
          <a:p>
            <a:pPr algn="just" eaLnBrk="1" hangingPunct="1">
              <a:lnSpc>
                <a:spcPct val="90000"/>
              </a:lnSpc>
              <a:buFontTx/>
              <a:buNone/>
            </a:pPr>
            <a:endParaRPr lang="fr-FR" altLang="fr-FR" b="1"/>
          </a:p>
          <a:p>
            <a:pPr algn="just" eaLnBrk="1" hangingPunct="1">
              <a:lnSpc>
                <a:spcPct val="90000"/>
              </a:lnSpc>
            </a:pPr>
            <a:r>
              <a:rPr lang="fr-FR" altLang="fr-FR" b="1"/>
              <a:t>Il </a:t>
            </a:r>
            <a:r>
              <a:rPr lang="fr-FR" altLang="fr-FR" b="1" u="sng"/>
              <a:t>connaît bien le produit</a:t>
            </a:r>
            <a:r>
              <a:rPr lang="fr-FR" altLang="fr-FR" b="1"/>
              <a:t> et bénéficie du savoir-faire de l’entreprise.</a:t>
            </a:r>
          </a:p>
          <a:p>
            <a:pPr algn="just" eaLnBrk="1" hangingPunct="1">
              <a:lnSpc>
                <a:spcPct val="90000"/>
              </a:lnSpc>
              <a:buFontTx/>
              <a:buNone/>
            </a:pPr>
            <a:endParaRPr lang="fr-FR" altLang="fr-FR" b="1"/>
          </a:p>
          <a:p>
            <a:pPr algn="just" eaLnBrk="1" hangingPunct="1">
              <a:lnSpc>
                <a:spcPct val="90000"/>
              </a:lnSpc>
            </a:pPr>
            <a:r>
              <a:rPr lang="fr-FR" altLang="fr-FR" b="1"/>
              <a:t>Les </a:t>
            </a:r>
            <a:r>
              <a:rPr lang="fr-FR" altLang="fr-FR" b="1" u="sng"/>
              <a:t>relations</a:t>
            </a:r>
            <a:r>
              <a:rPr lang="fr-FR" altLang="fr-FR" b="1"/>
              <a:t> entre producteur et intermédiaire sont contractuels.</a:t>
            </a:r>
          </a:p>
          <a:p>
            <a:pPr algn="just" eaLnBrk="1" hangingPunct="1">
              <a:lnSpc>
                <a:spcPct val="90000"/>
              </a:lnSpc>
              <a:buFontTx/>
              <a:buNone/>
            </a:pPr>
            <a:endParaRPr lang="fr-FR" altLang="fr-FR" b="1"/>
          </a:p>
          <a:p>
            <a:pPr algn="just" eaLnBrk="1" hangingPunct="1">
              <a:lnSpc>
                <a:spcPct val="90000"/>
              </a:lnSpc>
            </a:pPr>
            <a:r>
              <a:rPr lang="fr-FR" altLang="fr-FR" b="1"/>
              <a:t>Dans ce domaine le contrat de concession et le contrat de </a:t>
            </a:r>
            <a:r>
              <a:rPr lang="fr-FR" altLang="fr-FR" b="1" u="sng"/>
              <a:t>franchise</a:t>
            </a:r>
            <a:r>
              <a:rPr lang="fr-FR" altLang="fr-FR" b="1"/>
              <a:t> sont les plus courants</a:t>
            </a:r>
            <a:endParaRPr lang="en-US" altLang="fr-FR" b="1"/>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3">
            <a:extLst>
              <a:ext uri="{FF2B5EF4-FFF2-40B4-BE49-F238E27FC236}">
                <a16:creationId xmlns:a16="http://schemas.microsoft.com/office/drawing/2014/main" id="{424E2680-9889-6501-4E66-9110214B26FF}"/>
              </a:ext>
            </a:extLst>
          </p:cNvPr>
          <p:cNvSpPr>
            <a:spLocks noGrp="1" noChangeArrowheads="1"/>
          </p:cNvSpPr>
          <p:nvPr>
            <p:ph idx="1"/>
          </p:nvPr>
        </p:nvSpPr>
        <p:spPr>
          <a:xfrm>
            <a:off x="0" y="188913"/>
            <a:ext cx="9144000" cy="6669087"/>
          </a:xfrm>
        </p:spPr>
        <p:txBody>
          <a:bodyPr/>
          <a:lstStyle/>
          <a:p>
            <a:pPr eaLnBrk="1" hangingPunct="1"/>
            <a:r>
              <a:rPr lang="fr-FR" altLang="fr-FR" b="1"/>
              <a:t>A) La concession</a:t>
            </a:r>
            <a:r>
              <a:rPr lang="fr-FR" altLang="fr-FR"/>
              <a:t>:</a:t>
            </a:r>
          </a:p>
          <a:p>
            <a:pPr algn="just" eaLnBrk="1" hangingPunct="1"/>
            <a:r>
              <a:rPr lang="fr-FR" altLang="fr-FR"/>
              <a:t>Le contrat de concession lie un fabricant (concédant) à un revendeur</a:t>
            </a:r>
          </a:p>
          <a:p>
            <a:pPr algn="just" eaLnBrk="1" hangingPunct="1"/>
            <a:r>
              <a:rPr lang="fr-FR" altLang="fr-FR"/>
              <a:t>Le fabricant </a:t>
            </a:r>
            <a:r>
              <a:rPr lang="fr-FR" altLang="fr-FR" u="sng"/>
              <a:t>distribue ses produits en exclusivité au concessionnaire</a:t>
            </a:r>
            <a:r>
              <a:rPr lang="fr-FR" altLang="fr-FR"/>
              <a:t>.</a:t>
            </a:r>
          </a:p>
          <a:p>
            <a:pPr algn="just" eaLnBrk="1" hangingPunct="1"/>
            <a:r>
              <a:rPr lang="fr-FR" altLang="fr-FR"/>
              <a:t>En contrepartie le concessionnaire </a:t>
            </a:r>
            <a:r>
              <a:rPr lang="fr-FR" altLang="fr-FR" u="sng"/>
              <a:t>bénéfice d’une exclusivité territoriale</a:t>
            </a:r>
            <a:r>
              <a:rPr lang="fr-FR" altLang="fr-FR"/>
              <a:t>, c’est-à-dire que le fabriquant s’engage à ne pas commercialiser ses produits sur la zone géographique</a:t>
            </a:r>
          </a:p>
          <a:p>
            <a:pPr algn="just" eaLnBrk="1" hangingPunct="1"/>
            <a:r>
              <a:rPr lang="fr-FR" altLang="fr-FR" u="sng"/>
              <a:t>Le concessionnaire</a:t>
            </a:r>
            <a:r>
              <a:rPr lang="fr-FR" altLang="fr-FR"/>
              <a:t> doit appliquer la politique </a:t>
            </a:r>
            <a:r>
              <a:rPr lang="fr-FR" altLang="fr-FR" u="sng"/>
              <a:t>commerciale du concédant</a:t>
            </a:r>
            <a:r>
              <a:rPr lang="fr-FR" altLang="fr-FR"/>
              <a:t>, en particulier dans la </a:t>
            </a:r>
            <a:r>
              <a:rPr lang="fr-FR" altLang="fr-FR" u="sng"/>
              <a:t>fixation des prix</a:t>
            </a:r>
            <a:r>
              <a:rPr lang="fr-FR" altLang="fr-FR"/>
              <a:t>.</a:t>
            </a:r>
          </a:p>
          <a:p>
            <a:pPr algn="just" eaLnBrk="1" hangingPunct="1"/>
            <a:r>
              <a:rPr lang="fr-FR" altLang="fr-FR"/>
              <a:t>Ce dernier peut fixer des objectifs minimums de vente au concessionnaire.</a:t>
            </a:r>
          </a:p>
          <a:p>
            <a:pPr eaLnBrk="1" hangingPunct="1"/>
            <a:endParaRPr lang="en-US" altLang="fr-F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3">
            <a:extLst>
              <a:ext uri="{FF2B5EF4-FFF2-40B4-BE49-F238E27FC236}">
                <a16:creationId xmlns:a16="http://schemas.microsoft.com/office/drawing/2014/main" id="{3B8337AB-8431-7A35-7CF5-B5B2DD1442B6}"/>
              </a:ext>
            </a:extLst>
          </p:cNvPr>
          <p:cNvSpPr>
            <a:spLocks noGrp="1" noChangeArrowheads="1"/>
          </p:cNvSpPr>
          <p:nvPr>
            <p:ph idx="1"/>
          </p:nvPr>
        </p:nvSpPr>
        <p:spPr>
          <a:xfrm>
            <a:off x="250825" y="188913"/>
            <a:ext cx="8713788" cy="6408737"/>
          </a:xfrm>
        </p:spPr>
        <p:txBody>
          <a:bodyPr/>
          <a:lstStyle/>
          <a:p>
            <a:pPr eaLnBrk="1" hangingPunct="1"/>
            <a:r>
              <a:rPr lang="fr-FR" altLang="fr-FR" b="1"/>
              <a:t>B) La franchise</a:t>
            </a:r>
          </a:p>
          <a:p>
            <a:pPr algn="just" eaLnBrk="1" hangingPunct="1"/>
            <a:r>
              <a:rPr lang="fr-FR" altLang="fr-FR"/>
              <a:t>C’est un contrat de </a:t>
            </a:r>
            <a:r>
              <a:rPr lang="fr-FR" altLang="fr-FR" u="sng"/>
              <a:t>savoir-faire</a:t>
            </a:r>
            <a:r>
              <a:rPr lang="fr-FR" altLang="fr-FR"/>
              <a:t> entre un fournisseur (le franchiseur) et un distributeur (le franchisé).</a:t>
            </a:r>
          </a:p>
          <a:p>
            <a:pPr algn="just" eaLnBrk="1" hangingPunct="1">
              <a:buFontTx/>
              <a:buNone/>
            </a:pPr>
            <a:endParaRPr lang="fr-FR" altLang="fr-FR"/>
          </a:p>
          <a:p>
            <a:pPr algn="just" eaLnBrk="1" hangingPunct="1"/>
            <a:r>
              <a:rPr lang="fr-FR" altLang="fr-FR"/>
              <a:t>Le franchiseur met son savoir-faire </a:t>
            </a:r>
            <a:r>
              <a:rPr lang="fr-FR" altLang="fr-FR" u="sng"/>
              <a:t>(technique, commercial et de gestion)</a:t>
            </a:r>
            <a:r>
              <a:rPr lang="fr-FR" altLang="fr-FR"/>
              <a:t> au service du franchisé moyennant une redevance </a:t>
            </a:r>
            <a:r>
              <a:rPr lang="fr-FR" altLang="fr-FR" u="sng"/>
              <a:t>(pourcentage du chiffre d’affaire).</a:t>
            </a:r>
          </a:p>
          <a:p>
            <a:pPr algn="just" eaLnBrk="1" hangingPunct="1">
              <a:buFontTx/>
              <a:buNone/>
            </a:pPr>
            <a:endParaRPr lang="fr-FR" altLang="fr-FR"/>
          </a:p>
          <a:p>
            <a:pPr algn="just" eaLnBrk="1" hangingPunct="1"/>
            <a:r>
              <a:rPr lang="fr-FR" altLang="fr-FR"/>
              <a:t>En contrepartie, </a:t>
            </a:r>
            <a:r>
              <a:rPr lang="fr-FR" altLang="fr-FR" u="sng"/>
              <a:t>le franchisé s’engage à s’approvisionner pour tout ou partie de ses produits auprès du franchiseur</a:t>
            </a:r>
          </a:p>
          <a:p>
            <a:pPr algn="just" eaLnBrk="1" hangingPunct="1"/>
            <a:endParaRPr lang="en-US" altLang="fr-F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3">
            <a:extLst>
              <a:ext uri="{FF2B5EF4-FFF2-40B4-BE49-F238E27FC236}">
                <a16:creationId xmlns:a16="http://schemas.microsoft.com/office/drawing/2014/main" id="{0969294E-CBD2-9409-05CB-00E7D3FDF981}"/>
              </a:ext>
            </a:extLst>
          </p:cNvPr>
          <p:cNvSpPr>
            <a:spLocks noGrp="1" noChangeArrowheads="1"/>
          </p:cNvSpPr>
          <p:nvPr>
            <p:ph idx="1"/>
          </p:nvPr>
        </p:nvSpPr>
        <p:spPr>
          <a:xfrm>
            <a:off x="250825" y="333375"/>
            <a:ext cx="8713788" cy="6264275"/>
          </a:xfrm>
        </p:spPr>
        <p:txBody>
          <a:bodyPr/>
          <a:lstStyle/>
          <a:p>
            <a:pPr eaLnBrk="1" hangingPunct="1"/>
            <a:r>
              <a:rPr lang="fr-FR" altLang="fr-FR" b="1"/>
              <a:t>C) Le canal long</a:t>
            </a:r>
            <a:r>
              <a:rPr lang="fr-FR" altLang="fr-FR"/>
              <a:t>:</a:t>
            </a:r>
          </a:p>
          <a:p>
            <a:pPr algn="just" eaLnBrk="1" hangingPunct="1"/>
            <a:r>
              <a:rPr lang="fr-FR" altLang="fr-FR"/>
              <a:t>Plusieurs intermédiaires interviennent dans la distribution des produits: grossistes, détaillants.</a:t>
            </a:r>
          </a:p>
          <a:p>
            <a:pPr algn="just" eaLnBrk="1" hangingPunct="1">
              <a:buFontTx/>
              <a:buNone/>
            </a:pPr>
            <a:endParaRPr lang="fr-FR" altLang="fr-FR"/>
          </a:p>
          <a:p>
            <a:pPr algn="just" eaLnBrk="1" hangingPunct="1"/>
            <a:r>
              <a:rPr lang="fr-FR" altLang="fr-FR"/>
              <a:t>Les frais de distribution sont plus faibles, le marché est mieux couvert.</a:t>
            </a:r>
          </a:p>
          <a:p>
            <a:pPr algn="just" eaLnBrk="1" hangingPunct="1"/>
            <a:endParaRPr lang="fr-FR" altLang="fr-FR"/>
          </a:p>
          <a:p>
            <a:pPr algn="just" eaLnBrk="1" hangingPunct="1"/>
            <a:r>
              <a:rPr lang="fr-FR" altLang="fr-FR"/>
              <a:t>Cependant, </a:t>
            </a:r>
            <a:r>
              <a:rPr lang="fr-FR" altLang="fr-FR" u="sng"/>
              <a:t>le producteur est plus éloigné de ses clients</a:t>
            </a:r>
            <a:r>
              <a:rPr lang="fr-FR" altLang="fr-FR"/>
              <a:t> et il est plus dépendant des distributeurs.</a:t>
            </a:r>
          </a:p>
          <a:p>
            <a:pPr algn="just" eaLnBrk="1" hangingPunct="1"/>
            <a:endParaRPr lang="fr-FR" altLang="fr-FR"/>
          </a:p>
          <a:p>
            <a:pPr algn="just" eaLnBrk="1" hangingPunct="1"/>
            <a:endParaRPr lang="en-US" altLang="fr-F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3">
            <a:extLst>
              <a:ext uri="{FF2B5EF4-FFF2-40B4-BE49-F238E27FC236}">
                <a16:creationId xmlns:a16="http://schemas.microsoft.com/office/drawing/2014/main" id="{A11D3A2B-F0DE-7949-44F5-9AB847EABA63}"/>
              </a:ext>
            </a:extLst>
          </p:cNvPr>
          <p:cNvSpPr>
            <a:spLocks noGrp="1" noChangeArrowheads="1"/>
          </p:cNvSpPr>
          <p:nvPr>
            <p:ph idx="1"/>
          </p:nvPr>
        </p:nvSpPr>
        <p:spPr>
          <a:xfrm>
            <a:off x="179388" y="0"/>
            <a:ext cx="8785225" cy="6858000"/>
          </a:xfrm>
        </p:spPr>
        <p:txBody>
          <a:bodyPr/>
          <a:lstStyle/>
          <a:p>
            <a:pPr eaLnBrk="1" hangingPunct="1"/>
            <a:endParaRPr lang="fr-FR" altLang="fr-FR" b="1"/>
          </a:p>
          <a:p>
            <a:pPr eaLnBrk="1" hangingPunct="1"/>
            <a:endParaRPr lang="fr-FR" altLang="fr-FR" b="1"/>
          </a:p>
          <a:p>
            <a:pPr eaLnBrk="1" hangingPunct="1"/>
            <a:r>
              <a:rPr lang="fr-FR" altLang="fr-FR" b="1"/>
              <a:t>Section III. Les acteurs de la distribution</a:t>
            </a:r>
          </a:p>
          <a:p>
            <a:pPr eaLnBrk="1" hangingPunct="1"/>
            <a:endParaRPr lang="fr-FR" altLang="fr-FR" b="1"/>
          </a:p>
          <a:p>
            <a:pPr eaLnBrk="1" hangingPunct="1"/>
            <a:r>
              <a:rPr lang="fr-FR" altLang="fr-FR"/>
              <a:t>Différents acteurs interviennent dans la distribution selon le type de canal utilisé par l’entreprise pour diffuser ses produits auprès des clients</a:t>
            </a:r>
            <a:endParaRPr lang="en-US" altLang="fr-F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77259" name="Group 43">
            <a:extLst>
              <a:ext uri="{FF2B5EF4-FFF2-40B4-BE49-F238E27FC236}">
                <a16:creationId xmlns:a16="http://schemas.microsoft.com/office/drawing/2014/main" id="{AC3BE376-4C63-54C6-08B1-81BB60D95E3F}"/>
              </a:ext>
            </a:extLst>
          </p:cNvPr>
          <p:cNvGraphicFramePr>
            <a:graphicFrameLocks noGrp="1"/>
          </p:cNvGraphicFramePr>
          <p:nvPr>
            <p:ph type="tbl" idx="1"/>
          </p:nvPr>
        </p:nvGraphicFramePr>
        <p:xfrm>
          <a:off x="0" y="0"/>
          <a:ext cx="8964613" cy="6858000"/>
        </p:xfrm>
        <a:graphic>
          <a:graphicData uri="http://schemas.openxmlformats.org/drawingml/2006/table">
            <a:tbl>
              <a:tblPr/>
              <a:tblGrid>
                <a:gridCol w="2195513">
                  <a:extLst>
                    <a:ext uri="{9D8B030D-6E8A-4147-A177-3AD203B41FA5}">
                      <a16:colId xmlns:a16="http://schemas.microsoft.com/office/drawing/2014/main" val="20000"/>
                    </a:ext>
                  </a:extLst>
                </a:gridCol>
                <a:gridCol w="6769100">
                  <a:extLst>
                    <a:ext uri="{9D8B030D-6E8A-4147-A177-3AD203B41FA5}">
                      <a16:colId xmlns:a16="http://schemas.microsoft.com/office/drawing/2014/main" val="20001"/>
                    </a:ext>
                  </a:extLst>
                </a:gridCol>
              </a:tblGrid>
              <a:tr h="1073150">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dirty="0">
                          <a:ln>
                            <a:noFill/>
                          </a:ln>
                          <a:solidFill>
                            <a:schemeClr val="tx1"/>
                          </a:solidFill>
                          <a:effectLst/>
                          <a:latin typeface="Arial" charset="0"/>
                          <a:cs typeface="Arial" charset="0"/>
                        </a:rPr>
                        <a:t>Grossiste</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chemeClr val="tx1"/>
                          </a:solidFill>
                          <a:effectLst/>
                          <a:latin typeface="Arial" charset="0"/>
                          <a:cs typeface="Arial" charset="0"/>
                        </a:rPr>
                        <a:t>Entreprise servant d’intermédiaire entre le producteur et le détaillant. Assure la fonction de stockage des produits</a:t>
                      </a:r>
                      <a:endParaRPr kumimoji="0" lang="en-US" sz="2000" b="1"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68388">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chemeClr val="tx1"/>
                          </a:solidFill>
                          <a:effectLst/>
                          <a:latin typeface="Arial" charset="0"/>
                          <a:cs typeface="Arial" charset="0"/>
                        </a:rPr>
                        <a:t>Détaillant</a:t>
                      </a:r>
                      <a:endParaRPr kumimoji="0" lang="en-US" sz="2000" b="1"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chemeClr val="tx1"/>
                          </a:solidFill>
                          <a:effectLst/>
                          <a:latin typeface="Arial" charset="0"/>
                          <a:cs typeface="Arial" charset="0"/>
                        </a:rPr>
                        <a:t>Entreprise revendant directement les produits au consommateur final</a:t>
                      </a:r>
                      <a:endParaRPr kumimoji="0" lang="en-US" sz="2000" b="1"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74738">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chemeClr val="tx1"/>
                          </a:solidFill>
                          <a:effectLst/>
                          <a:latin typeface="Arial" charset="0"/>
                          <a:cs typeface="Arial" charset="0"/>
                        </a:rPr>
                        <a:t>Centrale d’achat</a:t>
                      </a:r>
                      <a:endParaRPr kumimoji="0" lang="en-US" sz="2000" b="1"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dirty="0">
                          <a:ln>
                            <a:noFill/>
                          </a:ln>
                          <a:solidFill>
                            <a:schemeClr val="tx1"/>
                          </a:solidFill>
                          <a:effectLst/>
                          <a:latin typeface="Arial" charset="0"/>
                          <a:cs typeface="Arial" charset="0"/>
                        </a:rPr>
                        <a:t>Organisation </a:t>
                      </a:r>
                      <a:r>
                        <a:rPr kumimoji="0" lang="fr-FR" sz="2000" b="1" i="0" u="sng" strike="noStrike" cap="none" normalizeH="0" baseline="0" dirty="0">
                          <a:ln>
                            <a:noFill/>
                          </a:ln>
                          <a:solidFill>
                            <a:schemeClr val="tx1"/>
                          </a:solidFill>
                          <a:effectLst/>
                          <a:latin typeface="Arial" charset="0"/>
                          <a:cs typeface="Arial" charset="0"/>
                        </a:rPr>
                        <a:t>regroupant les achats de l’ensemble de ses membres</a:t>
                      </a:r>
                      <a:r>
                        <a:rPr kumimoji="0" lang="fr-FR" sz="2000" b="1" i="0" u="none" strike="noStrike" cap="none" normalizeH="0" baseline="0" dirty="0">
                          <a:ln>
                            <a:noFill/>
                          </a:ln>
                          <a:solidFill>
                            <a:schemeClr val="tx1"/>
                          </a:solidFill>
                          <a:effectLst/>
                          <a:latin typeface="Arial" charset="0"/>
                          <a:cs typeface="Arial" charset="0"/>
                        </a:rPr>
                        <a:t> afin d’obtenir de meilleures conditions auprès des FRS</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98600">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chemeClr val="tx1"/>
                          </a:solidFill>
                          <a:effectLst/>
                          <a:latin typeface="Arial" charset="0"/>
                          <a:cs typeface="Arial" charset="0"/>
                        </a:rPr>
                        <a:t>GSS</a:t>
                      </a:r>
                    </a:p>
                    <a:p>
                      <a:pPr marL="0" marR="0" lvl="0" indent="0" algn="just" defTabSz="914400" rtl="0"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chemeClr val="tx1"/>
                          </a:solidFill>
                          <a:effectLst/>
                          <a:latin typeface="Arial" charset="0"/>
                          <a:cs typeface="Arial" charset="0"/>
                        </a:rPr>
                        <a:t>(Grande Surface Spécialisée)</a:t>
                      </a:r>
                      <a:endParaRPr kumimoji="0" lang="en-US" sz="2000" b="1"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chemeClr val="tx1"/>
                          </a:solidFill>
                          <a:effectLst/>
                          <a:latin typeface="Arial" charset="0"/>
                          <a:cs typeface="Arial" charset="0"/>
                        </a:rPr>
                        <a:t>Hypermarché spécialisé dans une même catégorie de produits (Bricolage, sport, jardinage: Exemple: Mr Bricolage)</a:t>
                      </a:r>
                      <a:endParaRPr kumimoji="0" lang="en-US" sz="2000" b="1"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74738">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chemeClr val="tx1"/>
                          </a:solidFill>
                          <a:effectLst/>
                          <a:latin typeface="Arial" charset="0"/>
                          <a:cs typeface="Arial" charset="0"/>
                        </a:rPr>
                        <a:t>Grand magasin</a:t>
                      </a:r>
                      <a:endParaRPr kumimoji="0" lang="en-US" sz="2000" b="1"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dirty="0">
                          <a:ln>
                            <a:noFill/>
                          </a:ln>
                          <a:solidFill>
                            <a:schemeClr val="tx1"/>
                          </a:solidFill>
                          <a:effectLst/>
                          <a:latin typeface="Arial" charset="0"/>
                          <a:cs typeface="Arial" charset="0"/>
                        </a:rPr>
                        <a:t>Grande surface de vente proposant un assortiment très large essentiellement basé sur l’équipement de la maison et de la personne (Exemple: Le printemps)</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068388">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chemeClr val="tx1"/>
                          </a:solidFill>
                          <a:effectLst/>
                          <a:latin typeface="Arial" charset="0"/>
                          <a:cs typeface="Arial" charset="0"/>
                        </a:rPr>
                        <a:t>Magasin populaire</a:t>
                      </a:r>
                      <a:endParaRPr kumimoji="0" lang="en-US" sz="2000" b="1"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chemeClr val="tx1"/>
                          </a:solidFill>
                          <a:effectLst/>
                          <a:latin typeface="Arial" charset="0"/>
                          <a:cs typeface="Arial" charset="0"/>
                        </a:rPr>
                        <a:t>Magasin proposant des produits à prix et marge réduits ( Exemple: BIM)</a:t>
                      </a:r>
                      <a:endParaRPr kumimoji="0" lang="en-US" sz="2000" b="1"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3">
            <a:extLst>
              <a:ext uri="{FF2B5EF4-FFF2-40B4-BE49-F238E27FC236}">
                <a16:creationId xmlns:a16="http://schemas.microsoft.com/office/drawing/2014/main" id="{2E6EF15C-13D8-E652-D096-490DCDE87726}"/>
              </a:ext>
            </a:extLst>
          </p:cNvPr>
          <p:cNvSpPr>
            <a:spLocks noGrp="1" noChangeArrowheads="1"/>
          </p:cNvSpPr>
          <p:nvPr>
            <p:ph idx="1"/>
          </p:nvPr>
        </p:nvSpPr>
        <p:spPr>
          <a:xfrm>
            <a:off x="179388" y="260350"/>
            <a:ext cx="8785225" cy="6408738"/>
          </a:xfrm>
        </p:spPr>
        <p:txBody>
          <a:bodyPr/>
          <a:lstStyle/>
          <a:p>
            <a:pPr eaLnBrk="1" hangingPunct="1"/>
            <a:r>
              <a:rPr lang="fr-FR" altLang="fr-FR" b="1"/>
              <a:t>Settat.Section IV. Les stratégies de distribution</a:t>
            </a:r>
          </a:p>
          <a:p>
            <a:pPr eaLnBrk="1" hangingPunct="1">
              <a:buFontTx/>
              <a:buNone/>
            </a:pPr>
            <a:endParaRPr lang="fr-FR" altLang="fr-FR" b="1"/>
          </a:p>
          <a:p>
            <a:pPr eaLnBrk="1" hangingPunct="1"/>
            <a:r>
              <a:rPr lang="fr-FR" altLang="fr-FR" b="1"/>
              <a:t>IV.1. La distribution intensive</a:t>
            </a:r>
          </a:p>
          <a:p>
            <a:pPr eaLnBrk="1" hangingPunct="1">
              <a:buFontTx/>
              <a:buNone/>
            </a:pPr>
            <a:endParaRPr lang="fr-FR" altLang="fr-FR" b="1"/>
          </a:p>
          <a:p>
            <a:pPr algn="just" eaLnBrk="1" hangingPunct="1"/>
            <a:r>
              <a:rPr lang="fr-FR" altLang="fr-FR"/>
              <a:t>Cette stratégie est utilisée par les fabricants des produits de grande consommation.</a:t>
            </a:r>
          </a:p>
          <a:p>
            <a:pPr algn="just" eaLnBrk="1" hangingPunct="1"/>
            <a:r>
              <a:rPr lang="fr-FR" altLang="fr-FR"/>
              <a:t>Il cherchent à </a:t>
            </a:r>
            <a:r>
              <a:rPr lang="fr-FR" altLang="fr-FR" u="sng"/>
              <a:t>s’implanter dans le plus grand nombre de points de vente</a:t>
            </a:r>
            <a:r>
              <a:rPr lang="fr-FR" altLang="fr-FR"/>
              <a:t> pour obtenir la meilleure visibilité auprès de la clientèle.</a:t>
            </a:r>
          </a:p>
          <a:p>
            <a:pPr eaLnBrk="1" hangingPunct="1"/>
            <a:endParaRPr lang="en-US" altLang="fr-F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3">
            <a:extLst>
              <a:ext uri="{FF2B5EF4-FFF2-40B4-BE49-F238E27FC236}">
                <a16:creationId xmlns:a16="http://schemas.microsoft.com/office/drawing/2014/main" id="{401321DB-C487-40B6-8046-F5AC20002CDF}"/>
              </a:ext>
            </a:extLst>
          </p:cNvPr>
          <p:cNvSpPr>
            <a:spLocks noGrp="1" noChangeArrowheads="1"/>
          </p:cNvSpPr>
          <p:nvPr>
            <p:ph idx="1"/>
          </p:nvPr>
        </p:nvSpPr>
        <p:spPr>
          <a:xfrm>
            <a:off x="0" y="188913"/>
            <a:ext cx="8964613" cy="6669087"/>
          </a:xfrm>
        </p:spPr>
        <p:txBody>
          <a:bodyPr/>
          <a:lstStyle/>
          <a:p>
            <a:pPr eaLnBrk="1" hangingPunct="1"/>
            <a:r>
              <a:rPr lang="fr-FR" altLang="fr-FR" b="1"/>
              <a:t>IV.2. La distribution Exclusive</a:t>
            </a:r>
          </a:p>
          <a:p>
            <a:pPr algn="just" eaLnBrk="1" hangingPunct="1"/>
            <a:r>
              <a:rPr lang="fr-FR" altLang="fr-FR"/>
              <a:t>Le fabricant limite le nombre de points de vente dans lesquels il propose ses produits afin de garantir </a:t>
            </a:r>
            <a:r>
              <a:rPr lang="fr-FR" altLang="fr-FR" u="sng"/>
              <a:t>l’exclusivité à quelques distributeurs</a:t>
            </a:r>
            <a:r>
              <a:rPr lang="fr-FR" altLang="fr-FR"/>
              <a:t> sélectionnés selon différents critère.</a:t>
            </a:r>
          </a:p>
          <a:p>
            <a:pPr algn="just" eaLnBrk="1" hangingPunct="1"/>
            <a:r>
              <a:rPr lang="fr-FR" altLang="fr-FR"/>
              <a:t>Ils bénéficient alors d’une exclusivité (pas de concurrent sur la zone) et </a:t>
            </a:r>
            <a:r>
              <a:rPr lang="fr-FR" altLang="fr-FR" u="sng"/>
              <a:t>d’une aide à la vente</a:t>
            </a:r>
            <a:r>
              <a:rPr lang="fr-FR" altLang="fr-FR"/>
              <a:t>.</a:t>
            </a:r>
          </a:p>
          <a:p>
            <a:pPr algn="just" eaLnBrk="1" hangingPunct="1"/>
            <a:r>
              <a:rPr lang="fr-FR" altLang="fr-FR"/>
              <a:t>Cependant le fabricant leur fixe des </a:t>
            </a:r>
            <a:r>
              <a:rPr lang="fr-FR" altLang="fr-FR" u="sng"/>
              <a:t>objectifs de vente quantitatifs</a:t>
            </a:r>
            <a:r>
              <a:rPr lang="fr-FR" altLang="fr-FR"/>
              <a:t> (en nombre de produits) et </a:t>
            </a:r>
            <a:r>
              <a:rPr lang="fr-FR" altLang="fr-FR" u="sng"/>
              <a:t>qualitatifs</a:t>
            </a:r>
            <a:r>
              <a:rPr lang="fr-FR" altLang="fr-FR"/>
              <a:t> (respect de la politique commerciale et l’image)</a:t>
            </a:r>
          </a:p>
          <a:p>
            <a:pPr algn="just" eaLnBrk="1" hangingPunct="1"/>
            <a:r>
              <a:rPr lang="fr-FR" altLang="fr-FR"/>
              <a:t>Pour choisir entre plusieurs distributeur, le fabricant élabore des grilles à partir de critères qualitatifs et quantitatifs qu’il pondère selon ses objectifs. </a:t>
            </a:r>
            <a:endParaRPr lang="en-US" altLang="fr-F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1337" name="Group 25">
            <a:extLst>
              <a:ext uri="{FF2B5EF4-FFF2-40B4-BE49-F238E27FC236}">
                <a16:creationId xmlns:a16="http://schemas.microsoft.com/office/drawing/2014/main" id="{E2499932-A18C-81F8-3F0F-287B8BB5D60F}"/>
              </a:ext>
            </a:extLst>
          </p:cNvPr>
          <p:cNvGraphicFramePr>
            <a:graphicFrameLocks noGrp="1"/>
          </p:cNvGraphicFramePr>
          <p:nvPr>
            <p:ph type="tbl" idx="1"/>
          </p:nvPr>
        </p:nvGraphicFramePr>
        <p:xfrm>
          <a:off x="0" y="476250"/>
          <a:ext cx="8964613" cy="5040313"/>
        </p:xfrm>
        <a:graphic>
          <a:graphicData uri="http://schemas.openxmlformats.org/drawingml/2006/table">
            <a:tbl>
              <a:tblPr/>
              <a:tblGrid>
                <a:gridCol w="4483100">
                  <a:extLst>
                    <a:ext uri="{9D8B030D-6E8A-4147-A177-3AD203B41FA5}">
                      <a16:colId xmlns:a16="http://schemas.microsoft.com/office/drawing/2014/main" val="20000"/>
                    </a:ext>
                  </a:extLst>
                </a:gridCol>
                <a:gridCol w="4481513">
                  <a:extLst>
                    <a:ext uri="{9D8B030D-6E8A-4147-A177-3AD203B41FA5}">
                      <a16:colId xmlns:a16="http://schemas.microsoft.com/office/drawing/2014/main" val="20001"/>
                    </a:ext>
                  </a:extLst>
                </a:gridCol>
              </a:tblGrid>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cs typeface="Arial" charset="0"/>
                        </a:rPr>
                        <a:t>Critères qualitatifs</a:t>
                      </a:r>
                      <a:endParaRPr kumimoji="0" lang="en-US" sz="2800" b="0"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cs typeface="Arial" charset="0"/>
                        </a:rPr>
                        <a:t>Critères quantitatifs</a:t>
                      </a:r>
                      <a:endParaRPr kumimoji="0" lang="en-US" sz="28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35438">
                <a:tc>
                  <a:txBody>
                    <a:bodyPr/>
                    <a:lstStyle/>
                    <a:p>
                      <a:pPr marL="0" marR="0" lvl="0" indent="0" algn="l" defTabSz="914400" rtl="0" eaLnBrk="1" fontAlgn="base" latinLnBrk="0" hangingPunct="1">
                        <a:lnSpc>
                          <a:spcPct val="100000"/>
                        </a:lnSpc>
                        <a:spcBef>
                          <a:spcPct val="20000"/>
                        </a:spcBef>
                        <a:spcAft>
                          <a:spcPct val="0"/>
                        </a:spcAft>
                        <a:buClrTx/>
                        <a:buSzTx/>
                        <a:buFontTx/>
                        <a:buChar char="-"/>
                        <a:tabLst/>
                      </a:pPr>
                      <a:r>
                        <a:rPr kumimoji="0" lang="fr-FR" sz="2800" b="0" i="0" u="none" strike="noStrike" cap="none" normalizeH="0" baseline="0">
                          <a:ln>
                            <a:noFill/>
                          </a:ln>
                          <a:solidFill>
                            <a:schemeClr val="tx1"/>
                          </a:solidFill>
                          <a:effectLst/>
                          <a:latin typeface="Arial" charset="0"/>
                          <a:cs typeface="Arial" charset="0"/>
                        </a:rPr>
                        <a:t>Qualité de l’accueil</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fr-FR" sz="2800" b="0" i="0" u="none" strike="noStrike" cap="none" normalizeH="0" baseline="0">
                          <a:ln>
                            <a:noFill/>
                          </a:ln>
                          <a:solidFill>
                            <a:schemeClr val="tx1"/>
                          </a:solidFill>
                          <a:effectLst/>
                          <a:latin typeface="Arial" charset="0"/>
                          <a:cs typeface="Arial" charset="0"/>
                        </a:rPr>
                        <a:t>Qualité des services- offre</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fr-FR" sz="2800" b="0" i="0" u="none" strike="noStrike" cap="none" normalizeH="0" baseline="0">
                          <a:ln>
                            <a:noFill/>
                          </a:ln>
                          <a:solidFill>
                            <a:schemeClr val="tx1"/>
                          </a:solidFill>
                          <a:effectLst/>
                          <a:latin typeface="Arial" charset="0"/>
                          <a:cs typeface="Arial" charset="0"/>
                        </a:rPr>
                        <a:t> Formation des conseillers</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fr-FR" sz="2800" b="0" i="0" u="none" strike="noStrike" cap="none" normalizeH="0" baseline="0">
                          <a:ln>
                            <a:noFill/>
                          </a:ln>
                          <a:solidFill>
                            <a:schemeClr val="tx1"/>
                          </a:solidFill>
                          <a:effectLst/>
                          <a:latin typeface="Arial" charset="0"/>
                          <a:cs typeface="Arial" charset="0"/>
                        </a:rPr>
                        <a:t> Cadre du point de vente</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fr-FR" sz="2800" b="0" i="0" u="none" strike="noStrike" cap="none" normalizeH="0" baseline="0">
                          <a:ln>
                            <a:noFill/>
                          </a:ln>
                          <a:solidFill>
                            <a:schemeClr val="tx1"/>
                          </a:solidFill>
                          <a:effectLst/>
                          <a:latin typeface="Arial" charset="0"/>
                          <a:cs typeface="Arial" charset="0"/>
                        </a:rPr>
                        <a:t> Situation géographique</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fr-FR" sz="2800" b="0" i="0" u="none" strike="noStrike" cap="none" normalizeH="0" baseline="0">
                          <a:ln>
                            <a:noFill/>
                          </a:ln>
                          <a:solidFill>
                            <a:schemeClr val="tx1"/>
                          </a:solidFill>
                          <a:effectLst/>
                          <a:latin typeface="Arial" charset="0"/>
                          <a:cs typeface="Arial" charset="0"/>
                        </a:rPr>
                        <a:t> Qualité du service après-vente </a:t>
                      </a:r>
                      <a:endParaRPr kumimoji="0" lang="en-US" sz="2800" b="0"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Char char="-"/>
                        <a:tabLst/>
                      </a:pPr>
                      <a:r>
                        <a:rPr kumimoji="0" lang="fr-FR" sz="2800" b="0" i="0" u="none" strike="noStrike" cap="none" normalizeH="0" baseline="0">
                          <a:ln>
                            <a:noFill/>
                          </a:ln>
                          <a:solidFill>
                            <a:schemeClr val="tx1"/>
                          </a:solidFill>
                          <a:effectLst/>
                          <a:latin typeface="Arial" charset="0"/>
                          <a:cs typeface="Arial" charset="0"/>
                        </a:rPr>
                        <a:t>Chiffre d’affaire</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fr-FR" sz="2800" b="0" i="0" u="none" strike="noStrike" cap="none" normalizeH="0" baseline="0">
                          <a:ln>
                            <a:noFill/>
                          </a:ln>
                          <a:solidFill>
                            <a:schemeClr val="tx1"/>
                          </a:solidFill>
                          <a:effectLst/>
                          <a:latin typeface="Arial" charset="0"/>
                          <a:cs typeface="Arial" charset="0"/>
                        </a:rPr>
                        <a:t>Nombre de salariés</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fr-FR" sz="2800" b="0" i="0" u="none" strike="noStrike" cap="none" normalizeH="0" baseline="0">
                          <a:ln>
                            <a:noFill/>
                          </a:ln>
                          <a:solidFill>
                            <a:schemeClr val="tx1"/>
                          </a:solidFill>
                          <a:effectLst/>
                          <a:latin typeface="Arial" charset="0"/>
                          <a:cs typeface="Arial" charset="0"/>
                        </a:rPr>
                        <a:t>Superficie du point de vente</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fr-FR" sz="2800" b="0" i="0" u="none" strike="noStrike" cap="none" normalizeH="0" baseline="0">
                          <a:ln>
                            <a:noFill/>
                          </a:ln>
                          <a:solidFill>
                            <a:schemeClr val="tx1"/>
                          </a:solidFill>
                          <a:effectLst/>
                          <a:latin typeface="Arial" charset="0"/>
                          <a:cs typeface="Arial" charset="0"/>
                        </a:rPr>
                        <a:t>Nombre de références</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fr-FR" sz="2800" b="0" i="0" u="none" strike="noStrike" cap="none" normalizeH="0" baseline="0">
                          <a:ln>
                            <a:noFill/>
                          </a:ln>
                          <a:solidFill>
                            <a:schemeClr val="tx1"/>
                          </a:solidFill>
                          <a:effectLst/>
                          <a:latin typeface="Arial" charset="0"/>
                          <a:cs typeface="Arial" charset="0"/>
                        </a:rPr>
                        <a:t>Nombre de marques références</a:t>
                      </a:r>
                      <a:endParaRPr kumimoji="0" lang="en-US" sz="28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B303F450-3C99-16DB-F12A-4DE774F7B2B5}"/>
              </a:ext>
            </a:extLst>
          </p:cNvPr>
          <p:cNvSpPr>
            <a:spLocks noGrp="1" noChangeArrowheads="1"/>
          </p:cNvSpPr>
          <p:nvPr>
            <p:ph idx="1"/>
          </p:nvPr>
        </p:nvSpPr>
        <p:spPr>
          <a:xfrm>
            <a:off x="457200" y="333375"/>
            <a:ext cx="8229600" cy="6264275"/>
          </a:xfrm>
        </p:spPr>
        <p:txBody>
          <a:bodyPr/>
          <a:lstStyle/>
          <a:p>
            <a:pPr eaLnBrk="1" hangingPunct="1"/>
            <a:r>
              <a:rPr lang="fr-FR" altLang="fr-FR" b="1"/>
              <a:t>Le nombre de vendeurs dépend </a:t>
            </a:r>
            <a:r>
              <a:rPr lang="fr-FR" altLang="fr-FR"/>
              <a:t>:</a:t>
            </a:r>
          </a:p>
          <a:p>
            <a:pPr eaLnBrk="1" hangingPunct="1"/>
            <a:endParaRPr lang="fr-FR" altLang="fr-FR"/>
          </a:p>
          <a:p>
            <a:pPr algn="just" eaLnBrk="1" hangingPunct="1"/>
            <a:r>
              <a:rPr lang="fr-FR" altLang="fr-FR"/>
              <a:t>1.De la clientèle à visiter (aspects quantitatifs, qualitatifs…)</a:t>
            </a:r>
          </a:p>
          <a:p>
            <a:pPr algn="just" eaLnBrk="1" hangingPunct="1"/>
            <a:endParaRPr lang="en-US" altLang="fr-FR"/>
          </a:p>
          <a:p>
            <a:pPr algn="just" eaLnBrk="1" hangingPunct="1"/>
            <a:r>
              <a:rPr lang="fr-FR" altLang="fr-FR"/>
              <a:t>2.Des tâches à accomplir et du temps disponible pour vendre (quantifier le temps que le vendeur va consacrer à la </a:t>
            </a:r>
            <a:r>
              <a:rPr lang="fr-FR" altLang="fr-FR" u="sng"/>
              <a:t>préparation</a:t>
            </a:r>
            <a:r>
              <a:rPr lang="fr-FR" altLang="fr-FR"/>
              <a:t> au bureau, les temps de </a:t>
            </a:r>
            <a:r>
              <a:rPr lang="fr-FR" altLang="fr-FR" u="sng"/>
              <a:t>déplacement</a:t>
            </a:r>
            <a:r>
              <a:rPr lang="fr-FR" altLang="fr-FR"/>
              <a:t>, les temps d'</a:t>
            </a:r>
            <a:r>
              <a:rPr lang="fr-FR" altLang="fr-FR" u="sng"/>
              <a:t>attente</a:t>
            </a:r>
            <a:r>
              <a:rPr lang="fr-FR" altLang="fr-FR"/>
              <a:t>, le suivi,</a:t>
            </a:r>
            <a:r>
              <a:rPr lang="en-US" altLang="fr-FR"/>
              <a:t>…</a:t>
            </a:r>
          </a:p>
          <a:p>
            <a:pPr algn="just" eaLnBrk="1" hangingPunct="1">
              <a:buFont typeface="Wingdings 2" pitchFamily="2" charset="2"/>
              <a:buNone/>
            </a:pPr>
            <a:endParaRPr lang="en-US" altLang="fr-FR"/>
          </a:p>
          <a:p>
            <a:pPr algn="just" eaLnBrk="1" hangingPunct="1"/>
            <a:r>
              <a:rPr lang="fr-FR" altLang="fr-FR"/>
              <a:t>3.Le </a:t>
            </a:r>
            <a:r>
              <a:rPr lang="fr-FR" altLang="fr-FR" u="sng"/>
              <a:t>nombre</a:t>
            </a:r>
            <a:r>
              <a:rPr lang="fr-FR" altLang="fr-FR"/>
              <a:t> et la </a:t>
            </a:r>
            <a:r>
              <a:rPr lang="fr-FR" altLang="fr-FR" u="sng"/>
              <a:t>durée</a:t>
            </a:r>
            <a:r>
              <a:rPr lang="fr-FR" altLang="fr-FR"/>
              <a:t> des visites : cela dépend de la </a:t>
            </a:r>
            <a:r>
              <a:rPr lang="fr-FR" altLang="fr-FR" u="sng"/>
              <a:t>technicité du produit</a:t>
            </a:r>
            <a:r>
              <a:rPr lang="fr-FR" altLang="fr-FR"/>
              <a:t>, de l'objectif de la visite, de </a:t>
            </a:r>
            <a:r>
              <a:rPr lang="fr-FR" altLang="fr-FR" u="sng"/>
              <a:t>l'importance de la négociation</a:t>
            </a:r>
            <a:r>
              <a:rPr lang="fr-FR" altLang="fr-FR"/>
              <a:t>, du </a:t>
            </a:r>
            <a:r>
              <a:rPr lang="fr-FR" altLang="fr-FR" u="sng"/>
              <a:t>profil du client</a:t>
            </a:r>
            <a:r>
              <a:rPr lang="fr-FR" altLang="fr-FR"/>
              <a:t>…</a:t>
            </a:r>
            <a:r>
              <a:rPr lang="en-US" altLang="fr-FR"/>
              <a:t> </a:t>
            </a:r>
          </a:p>
          <a:p>
            <a:pPr eaLnBrk="1" hangingPunct="1"/>
            <a:endParaRPr lang="en-US" altLang="fr-FR"/>
          </a:p>
        </p:txBody>
      </p:sp>
    </p:spTree>
  </p:cSld>
  <p:clrMapOvr>
    <a:masterClrMapping/>
  </p:clrMapOv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3">
            <a:extLst>
              <a:ext uri="{FF2B5EF4-FFF2-40B4-BE49-F238E27FC236}">
                <a16:creationId xmlns:a16="http://schemas.microsoft.com/office/drawing/2014/main" id="{414133C2-415F-FC85-02C0-B6E214454841}"/>
              </a:ext>
            </a:extLst>
          </p:cNvPr>
          <p:cNvSpPr>
            <a:spLocks noGrp="1" noChangeArrowheads="1"/>
          </p:cNvSpPr>
          <p:nvPr>
            <p:ph idx="1"/>
          </p:nvPr>
        </p:nvSpPr>
        <p:spPr>
          <a:xfrm>
            <a:off x="179388" y="333375"/>
            <a:ext cx="8785225" cy="6335713"/>
          </a:xfrm>
        </p:spPr>
        <p:txBody>
          <a:bodyPr/>
          <a:lstStyle/>
          <a:p>
            <a:pPr eaLnBrk="1" hangingPunct="1"/>
            <a:endParaRPr lang="fr-FR" altLang="fr-FR" b="1"/>
          </a:p>
          <a:p>
            <a:pPr eaLnBrk="1" hangingPunct="1"/>
            <a:r>
              <a:rPr lang="fr-FR" altLang="fr-FR" b="1"/>
              <a:t>IV.3. La distribution sélective</a:t>
            </a:r>
          </a:p>
          <a:p>
            <a:pPr eaLnBrk="1" hangingPunct="1">
              <a:buFontTx/>
              <a:buNone/>
            </a:pPr>
            <a:endParaRPr lang="fr-FR" altLang="fr-FR" b="1"/>
          </a:p>
          <a:p>
            <a:pPr eaLnBrk="1" hangingPunct="1"/>
            <a:r>
              <a:rPr lang="fr-FR" altLang="fr-FR"/>
              <a:t>Cette stratégie a pour objectif de sélectionner les points de vente qui assureront la meilleure qualité d’accueil et de mise en place des produits.</a:t>
            </a:r>
          </a:p>
          <a:p>
            <a:pPr eaLnBrk="1" hangingPunct="1"/>
            <a:endParaRPr lang="fr-FR" altLang="fr-FR"/>
          </a:p>
          <a:p>
            <a:pPr eaLnBrk="1" hangingPunct="1"/>
            <a:r>
              <a:rPr lang="fr-FR" altLang="fr-FR"/>
              <a:t>Les critères sont définis par le producteur qui fourni aussi aux distributeurs les conseils et les outils d’aide à la vente</a:t>
            </a:r>
            <a:endParaRPr lang="en-US" altLang="fr-F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5C57EE15-8E57-44FD-12D7-81FB0E34B4CE}"/>
              </a:ext>
            </a:extLst>
          </p:cNvPr>
          <p:cNvSpPr>
            <a:spLocks noGrp="1" noChangeArrowheads="1"/>
          </p:cNvSpPr>
          <p:nvPr>
            <p:ph type="title"/>
          </p:nvPr>
        </p:nvSpPr>
        <p:spPr/>
        <p:txBody>
          <a:bodyPr/>
          <a:lstStyle/>
          <a:p>
            <a:pPr eaLnBrk="1" hangingPunct="1"/>
            <a:r>
              <a:rPr lang="fr-FR" altLang="fr-FR" sz="3600"/>
              <a:t>Chapitre V. Les objectifs commerciaux</a:t>
            </a:r>
            <a:endParaRPr lang="en-US" altLang="fr-FR" sz="3600"/>
          </a:p>
        </p:txBody>
      </p:sp>
      <p:sp>
        <p:nvSpPr>
          <p:cNvPr id="97283" name="Rectangle 3">
            <a:extLst>
              <a:ext uri="{FF2B5EF4-FFF2-40B4-BE49-F238E27FC236}">
                <a16:creationId xmlns:a16="http://schemas.microsoft.com/office/drawing/2014/main" id="{BF900868-79DD-D53B-E6CF-52FD717A764B}"/>
              </a:ext>
            </a:extLst>
          </p:cNvPr>
          <p:cNvSpPr>
            <a:spLocks noGrp="1" noChangeArrowheads="1"/>
          </p:cNvSpPr>
          <p:nvPr>
            <p:ph idx="1"/>
          </p:nvPr>
        </p:nvSpPr>
        <p:spPr>
          <a:xfrm>
            <a:off x="457200" y="2133600"/>
            <a:ext cx="8229600" cy="3992563"/>
          </a:xfrm>
        </p:spPr>
        <p:txBody>
          <a:bodyPr/>
          <a:lstStyle/>
          <a:p>
            <a:pPr algn="just" eaLnBrk="1" hangingPunct="1"/>
            <a:r>
              <a:rPr lang="fr-FR" altLang="fr-FR"/>
              <a:t>Définir les objectifs commerciaux de l’entreprise, les traduire en objectifs individuels et établir le plan d’action permettant de les atteindre constituent une démarche essentielle</a:t>
            </a:r>
            <a:endParaRPr lang="en-US" altLang="fr-F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3">
            <a:extLst>
              <a:ext uri="{FF2B5EF4-FFF2-40B4-BE49-F238E27FC236}">
                <a16:creationId xmlns:a16="http://schemas.microsoft.com/office/drawing/2014/main" id="{65E1AE29-5D6F-1929-FCFE-2C37E6148222}"/>
              </a:ext>
            </a:extLst>
          </p:cNvPr>
          <p:cNvSpPr>
            <a:spLocks noGrp="1" noChangeArrowheads="1"/>
          </p:cNvSpPr>
          <p:nvPr>
            <p:ph idx="1"/>
          </p:nvPr>
        </p:nvSpPr>
        <p:spPr>
          <a:xfrm>
            <a:off x="0" y="188913"/>
            <a:ext cx="9144000" cy="6669087"/>
          </a:xfrm>
        </p:spPr>
        <p:txBody>
          <a:bodyPr/>
          <a:lstStyle/>
          <a:p>
            <a:pPr eaLnBrk="1" hangingPunct="1"/>
            <a:endParaRPr lang="fr-FR" altLang="fr-FR" b="1"/>
          </a:p>
          <a:p>
            <a:pPr eaLnBrk="1" hangingPunct="1"/>
            <a:r>
              <a:rPr lang="fr-FR" altLang="fr-FR" b="1"/>
              <a:t>Section I. Les principes</a:t>
            </a:r>
          </a:p>
          <a:p>
            <a:pPr eaLnBrk="1" hangingPunct="1"/>
            <a:r>
              <a:rPr lang="fr-FR" altLang="fr-FR" b="1"/>
              <a:t>I.1. La hiérarchie des objectifs</a:t>
            </a:r>
          </a:p>
          <a:p>
            <a:pPr eaLnBrk="1" hangingPunct="1"/>
            <a:r>
              <a:rPr lang="fr-FR" altLang="fr-FR"/>
              <a:t>A) L’objectif global de l’entreprise (Stratégique)</a:t>
            </a:r>
          </a:p>
          <a:p>
            <a:pPr eaLnBrk="1" hangingPunct="1"/>
            <a:endParaRPr lang="fr-FR" altLang="fr-FR"/>
          </a:p>
          <a:p>
            <a:pPr algn="just" eaLnBrk="1" hangingPunct="1"/>
            <a:r>
              <a:rPr lang="fr-FR" altLang="fr-FR"/>
              <a:t>En premier lieu, il faut savoir où l’entreprise veut aller.</a:t>
            </a:r>
          </a:p>
          <a:p>
            <a:pPr algn="just" eaLnBrk="1" hangingPunct="1"/>
            <a:r>
              <a:rPr lang="fr-FR" altLang="fr-FR"/>
              <a:t>Ce sont les objectifs globaux de l’entreprise qui donnent les </a:t>
            </a:r>
            <a:r>
              <a:rPr lang="fr-FR" altLang="fr-FR" u="sng"/>
              <a:t>orientations générales de sa politique</a:t>
            </a:r>
            <a:r>
              <a:rPr lang="fr-FR" altLang="fr-FR"/>
              <a:t>.</a:t>
            </a:r>
          </a:p>
          <a:p>
            <a:pPr algn="just" eaLnBrk="1" hangingPunct="1"/>
            <a:r>
              <a:rPr lang="fr-FR" altLang="fr-FR"/>
              <a:t>A partir des objectifs généraux se dessinent les objectifs commerciaux </a:t>
            </a:r>
          </a:p>
          <a:p>
            <a:pPr algn="just" eaLnBrk="1" hangingPunct="1"/>
            <a:endParaRPr lang="en-US" altLang="fr-F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3">
            <a:extLst>
              <a:ext uri="{FF2B5EF4-FFF2-40B4-BE49-F238E27FC236}">
                <a16:creationId xmlns:a16="http://schemas.microsoft.com/office/drawing/2014/main" id="{34FF71A0-F889-9CAE-9D91-E9AAA96DEB9C}"/>
              </a:ext>
            </a:extLst>
          </p:cNvPr>
          <p:cNvSpPr>
            <a:spLocks noGrp="1" noChangeArrowheads="1"/>
          </p:cNvSpPr>
          <p:nvPr>
            <p:ph idx="1"/>
          </p:nvPr>
        </p:nvSpPr>
        <p:spPr>
          <a:xfrm>
            <a:off x="179388" y="0"/>
            <a:ext cx="8964612" cy="6858000"/>
          </a:xfrm>
        </p:spPr>
        <p:txBody>
          <a:bodyPr/>
          <a:lstStyle/>
          <a:p>
            <a:pPr eaLnBrk="1" hangingPunct="1">
              <a:buFontTx/>
              <a:buNone/>
            </a:pPr>
            <a:r>
              <a:rPr lang="fr-FR" altLang="fr-FR" b="1"/>
              <a:t>B) Les objectifs individuels des commerciaux</a:t>
            </a:r>
          </a:p>
          <a:p>
            <a:pPr eaLnBrk="1" hangingPunct="1">
              <a:buFontTx/>
              <a:buNone/>
            </a:pPr>
            <a:r>
              <a:rPr lang="fr-FR" altLang="fr-FR"/>
              <a:t>  Les objectifs des commerciaux (ou quotas) se déclinent à partir des objectifs commerciaux de l’entreprise et sont cohérents avec sa politique</a:t>
            </a:r>
            <a:endParaRPr lang="en-US" altLang="fr-F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3">
            <a:extLst>
              <a:ext uri="{FF2B5EF4-FFF2-40B4-BE49-F238E27FC236}">
                <a16:creationId xmlns:a16="http://schemas.microsoft.com/office/drawing/2014/main" id="{A4491BFC-F09A-DF9E-BD3F-E1EAF218FD69}"/>
              </a:ext>
            </a:extLst>
          </p:cNvPr>
          <p:cNvSpPr>
            <a:spLocks noGrp="1" noChangeArrowheads="1"/>
          </p:cNvSpPr>
          <p:nvPr>
            <p:ph idx="1"/>
          </p:nvPr>
        </p:nvSpPr>
        <p:spPr>
          <a:xfrm>
            <a:off x="179388" y="260350"/>
            <a:ext cx="8785225" cy="6408738"/>
          </a:xfrm>
        </p:spPr>
        <p:txBody>
          <a:bodyPr/>
          <a:lstStyle/>
          <a:p>
            <a:pPr eaLnBrk="1" hangingPunct="1"/>
            <a:r>
              <a:rPr lang="fr-FR" altLang="fr-FR" b="1"/>
              <a:t>I.2. Les qualités d’un bon objectif</a:t>
            </a:r>
          </a:p>
          <a:p>
            <a:pPr eaLnBrk="1" hangingPunct="1"/>
            <a:r>
              <a:rPr lang="fr-FR" altLang="fr-FR" b="1"/>
              <a:t>A) Réaliste</a:t>
            </a:r>
          </a:p>
          <a:p>
            <a:pPr eaLnBrk="1" hangingPunct="1"/>
            <a:r>
              <a:rPr lang="fr-FR" altLang="fr-FR"/>
              <a:t>Il ne doit être ni trop élevé ni trop faible, afin que tous les commerciaux puissent l’atteindre</a:t>
            </a:r>
          </a:p>
          <a:p>
            <a:pPr eaLnBrk="1" hangingPunct="1"/>
            <a:r>
              <a:rPr lang="fr-FR" altLang="fr-FR" b="1"/>
              <a:t>B) Clair</a:t>
            </a:r>
          </a:p>
          <a:p>
            <a:pPr eaLnBrk="1" hangingPunct="1"/>
            <a:r>
              <a:rPr lang="fr-FR" altLang="fr-FR"/>
              <a:t>Il ne doit créer d’ambiguïté dans l’esprit des commerciaux, sur le type de produit, de clientèle u encre la période de référence.</a:t>
            </a:r>
          </a:p>
          <a:p>
            <a:pPr eaLnBrk="1" hangingPunct="1"/>
            <a:r>
              <a:rPr lang="fr-FR" altLang="fr-FR" b="1"/>
              <a:t>C) Adapté</a:t>
            </a:r>
          </a:p>
          <a:p>
            <a:pPr eaLnBrk="1" hangingPunct="1"/>
            <a:r>
              <a:rPr lang="fr-FR" altLang="fr-FR"/>
              <a:t>Doit être adapté au secteur, aux produits et aux commerciaux. </a:t>
            </a:r>
            <a:endParaRPr lang="en-US" altLang="fr-F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3">
            <a:extLst>
              <a:ext uri="{FF2B5EF4-FFF2-40B4-BE49-F238E27FC236}">
                <a16:creationId xmlns:a16="http://schemas.microsoft.com/office/drawing/2014/main" id="{0F845312-0239-DDC8-DBA6-10C2111E08B7}"/>
              </a:ext>
            </a:extLst>
          </p:cNvPr>
          <p:cNvSpPr>
            <a:spLocks noGrp="1" noChangeArrowheads="1"/>
          </p:cNvSpPr>
          <p:nvPr>
            <p:ph idx="1"/>
          </p:nvPr>
        </p:nvSpPr>
        <p:spPr/>
        <p:txBody>
          <a:bodyPr/>
          <a:lstStyle/>
          <a:p>
            <a:pPr eaLnBrk="1" hangingPunct="1"/>
            <a:r>
              <a:rPr lang="fr-FR" altLang="fr-FR" b="1"/>
              <a:t>D) Mesurable</a:t>
            </a:r>
            <a:r>
              <a:rPr lang="fr-FR" altLang="fr-FR"/>
              <a:t>:</a:t>
            </a:r>
          </a:p>
          <a:p>
            <a:pPr eaLnBrk="1" hangingPunct="1"/>
            <a:r>
              <a:rPr lang="fr-FR" altLang="fr-FR"/>
              <a:t>Un objectif doit être mesurable selon des critères précis et connus de tous</a:t>
            </a:r>
          </a:p>
          <a:p>
            <a:pPr eaLnBrk="1" hangingPunct="1">
              <a:buFontTx/>
              <a:buNone/>
            </a:pPr>
            <a:endParaRPr lang="fr-FR" altLang="fr-FR"/>
          </a:p>
          <a:p>
            <a:pPr eaLnBrk="1" hangingPunct="1"/>
            <a:r>
              <a:rPr lang="fr-FR" altLang="fr-FR" b="1"/>
              <a:t>E) Défini dans le temps:</a:t>
            </a:r>
          </a:p>
          <a:p>
            <a:pPr eaLnBrk="1" hangingPunct="1"/>
            <a:r>
              <a:rPr lang="fr-FR" altLang="fr-FR"/>
              <a:t>L’échéance doit être précise</a:t>
            </a:r>
          </a:p>
          <a:p>
            <a:pPr eaLnBrk="1" hangingPunct="1"/>
            <a:endParaRPr lang="en-US" altLang="fr-F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3">
            <a:extLst>
              <a:ext uri="{FF2B5EF4-FFF2-40B4-BE49-F238E27FC236}">
                <a16:creationId xmlns:a16="http://schemas.microsoft.com/office/drawing/2014/main" id="{D4FF2406-6DD6-19AB-E5C5-2CA4D5234F06}"/>
              </a:ext>
            </a:extLst>
          </p:cNvPr>
          <p:cNvSpPr>
            <a:spLocks noGrp="1" noChangeArrowheads="1"/>
          </p:cNvSpPr>
          <p:nvPr>
            <p:ph idx="1"/>
          </p:nvPr>
        </p:nvSpPr>
        <p:spPr>
          <a:xfrm>
            <a:off x="179388" y="0"/>
            <a:ext cx="8785225" cy="6597650"/>
          </a:xfrm>
        </p:spPr>
        <p:txBody>
          <a:bodyPr/>
          <a:lstStyle/>
          <a:p>
            <a:pPr eaLnBrk="1" hangingPunct="1"/>
            <a:endParaRPr lang="fr-FR" altLang="fr-FR" b="1"/>
          </a:p>
          <a:p>
            <a:pPr eaLnBrk="1" hangingPunct="1"/>
            <a:r>
              <a:rPr lang="fr-FR" altLang="fr-FR" b="1"/>
              <a:t>Section II. Les types d’objectifs</a:t>
            </a:r>
          </a:p>
          <a:p>
            <a:pPr eaLnBrk="1" hangingPunct="1">
              <a:buFontTx/>
              <a:buNone/>
            </a:pPr>
            <a:endParaRPr lang="fr-FR" altLang="fr-FR" b="1"/>
          </a:p>
          <a:p>
            <a:pPr eaLnBrk="1" hangingPunct="1"/>
            <a:r>
              <a:rPr lang="fr-FR" altLang="fr-FR" b="1"/>
              <a:t>II.1. Les objectifs quantitatifs</a:t>
            </a:r>
          </a:p>
          <a:p>
            <a:pPr eaLnBrk="1" hangingPunct="1">
              <a:buFontTx/>
              <a:buNone/>
            </a:pPr>
            <a:endParaRPr lang="fr-FR" altLang="fr-FR" b="1"/>
          </a:p>
          <a:p>
            <a:pPr eaLnBrk="1" hangingPunct="1"/>
            <a:r>
              <a:rPr lang="fr-FR" altLang="fr-FR" b="1"/>
              <a:t>A) La présentation</a:t>
            </a:r>
          </a:p>
          <a:p>
            <a:pPr eaLnBrk="1" hangingPunct="1"/>
            <a:r>
              <a:rPr lang="fr-FR" altLang="fr-FR"/>
              <a:t>Exprimés sous forme chiffrée, ils sont plus faciles à mesurer</a:t>
            </a:r>
          </a:p>
          <a:p>
            <a:pPr eaLnBrk="1" hangingPunct="1"/>
            <a:endParaRPr lang="en-US" altLang="fr-F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90575" name="Group 47">
            <a:extLst>
              <a:ext uri="{FF2B5EF4-FFF2-40B4-BE49-F238E27FC236}">
                <a16:creationId xmlns:a16="http://schemas.microsoft.com/office/drawing/2014/main" id="{D4890140-AC5D-7C68-6747-88B258D2AA6D}"/>
              </a:ext>
            </a:extLst>
          </p:cNvPr>
          <p:cNvGraphicFramePr>
            <a:graphicFrameLocks noGrp="1"/>
          </p:cNvGraphicFramePr>
          <p:nvPr>
            <p:ph type="tbl" idx="1"/>
          </p:nvPr>
        </p:nvGraphicFramePr>
        <p:xfrm>
          <a:off x="0" y="0"/>
          <a:ext cx="9144000" cy="6716713"/>
        </p:xfrm>
        <a:graphic>
          <a:graphicData uri="http://schemas.openxmlformats.org/drawingml/2006/table">
            <a:tbl>
              <a:tblPr/>
              <a:tblGrid>
                <a:gridCol w="2771775">
                  <a:extLst>
                    <a:ext uri="{9D8B030D-6E8A-4147-A177-3AD203B41FA5}">
                      <a16:colId xmlns:a16="http://schemas.microsoft.com/office/drawing/2014/main" val="20000"/>
                    </a:ext>
                  </a:extLst>
                </a:gridCol>
                <a:gridCol w="6372225">
                  <a:extLst>
                    <a:ext uri="{9D8B030D-6E8A-4147-A177-3AD203B41FA5}">
                      <a16:colId xmlns:a16="http://schemas.microsoft.com/office/drawing/2014/main" val="20001"/>
                    </a:ext>
                  </a:extLst>
                </a:gridCol>
              </a:tblGrid>
              <a:tr h="981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Objectifs quantitatifs</a:t>
                      </a:r>
                      <a:endParaRPr kumimoji="0" lang="en-US" sz="2400" b="0"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Exemples</a:t>
                      </a:r>
                      <a:endParaRPr kumimoji="0" lang="en-US" sz="24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79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Chiffre d’affaire</a:t>
                      </a:r>
                      <a:endParaRPr kumimoji="0" lang="en-US" sz="2400" b="0"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Réaliser un chiffre d’affaire de 150000 DH</a:t>
                      </a:r>
                      <a:endParaRPr kumimoji="0" lang="en-US" sz="24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79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Marge</a:t>
                      </a:r>
                      <a:endParaRPr kumimoji="0" lang="en-US" sz="2400" b="0"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Obtenir un taux de marge moyen de 20%</a:t>
                      </a:r>
                      <a:endParaRPr kumimoji="0" lang="en-US" sz="24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461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Quantité vendue</a:t>
                      </a:r>
                      <a:endParaRPr kumimoji="0" lang="en-US" sz="2400" b="0"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Vendre 10000 produits par mois</a:t>
                      </a:r>
                      <a:endParaRPr kumimoji="0" lang="en-US" sz="24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715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Nombre de clients</a:t>
                      </a:r>
                      <a:endParaRPr kumimoji="0" lang="en-US" sz="2400" b="0"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Augmenter le nombre de client</a:t>
                      </a:r>
                      <a:endParaRPr kumimoji="0" lang="en-US" sz="24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979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Nombre de visites</a:t>
                      </a:r>
                      <a:endParaRPr kumimoji="0" lang="en-US" sz="2400" b="0"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Réaliser 40 visites de prospection par mois</a:t>
                      </a:r>
                      <a:endParaRPr kumimoji="0" lang="en-US" sz="24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979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Part de marché</a:t>
                      </a:r>
                      <a:endParaRPr kumimoji="0" lang="en-US" sz="2400" b="0"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a:ln>
                            <a:noFill/>
                          </a:ln>
                          <a:solidFill>
                            <a:schemeClr val="tx1"/>
                          </a:solidFill>
                          <a:effectLst/>
                          <a:latin typeface="Arial" charset="0"/>
                          <a:cs typeface="Arial" charset="0"/>
                        </a:rPr>
                        <a:t>Obtenir une part de marché de 15%</a:t>
                      </a:r>
                      <a:endParaRPr kumimoji="0" lang="en-US" sz="24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3">
            <a:extLst>
              <a:ext uri="{FF2B5EF4-FFF2-40B4-BE49-F238E27FC236}">
                <a16:creationId xmlns:a16="http://schemas.microsoft.com/office/drawing/2014/main" id="{6AFBCF1D-D643-6149-C9B1-062F314C78D1}"/>
              </a:ext>
            </a:extLst>
          </p:cNvPr>
          <p:cNvSpPr>
            <a:spLocks noGrp="1" noChangeArrowheads="1"/>
          </p:cNvSpPr>
          <p:nvPr>
            <p:ph idx="1"/>
          </p:nvPr>
        </p:nvSpPr>
        <p:spPr>
          <a:xfrm>
            <a:off x="179388" y="188913"/>
            <a:ext cx="8964612" cy="6408737"/>
          </a:xfrm>
        </p:spPr>
        <p:txBody>
          <a:bodyPr/>
          <a:lstStyle/>
          <a:p>
            <a:pPr algn="just" eaLnBrk="1" hangingPunct="1"/>
            <a:r>
              <a:rPr lang="fr-FR" altLang="fr-FR" b="1"/>
              <a:t>B) Les avantages et les inconvénients des objectifs quantitatifs</a:t>
            </a:r>
          </a:p>
          <a:p>
            <a:pPr algn="just" eaLnBrk="1" hangingPunct="1">
              <a:buFontTx/>
              <a:buNone/>
            </a:pPr>
            <a:endParaRPr lang="fr-FR" altLang="fr-FR" b="1"/>
          </a:p>
          <a:p>
            <a:pPr algn="just" eaLnBrk="1" hangingPunct="1"/>
            <a:r>
              <a:rPr lang="fr-FR" altLang="fr-FR"/>
              <a:t>Les objectifs quantitatifs sont </a:t>
            </a:r>
            <a:r>
              <a:rPr lang="fr-FR" altLang="fr-FR" u="sng"/>
              <a:t>faciles à mesurer</a:t>
            </a:r>
            <a:r>
              <a:rPr lang="fr-FR" altLang="fr-FR"/>
              <a:t>, à </a:t>
            </a:r>
            <a:r>
              <a:rPr lang="fr-FR" altLang="fr-FR" u="sng"/>
              <a:t>fixer</a:t>
            </a:r>
            <a:r>
              <a:rPr lang="fr-FR" altLang="fr-FR"/>
              <a:t> et ils </a:t>
            </a:r>
            <a:r>
              <a:rPr lang="fr-FR" altLang="fr-FR" u="sng"/>
              <a:t>stimulent les commerciaux</a:t>
            </a:r>
            <a:r>
              <a:rPr lang="fr-FR" altLang="fr-FR"/>
              <a:t>.</a:t>
            </a:r>
          </a:p>
          <a:p>
            <a:pPr algn="just" eaLnBrk="1" hangingPunct="1"/>
            <a:r>
              <a:rPr lang="fr-FR" altLang="fr-FR"/>
              <a:t>Cependant, ils risquent de pousser à faire du chiffre au </a:t>
            </a:r>
            <a:r>
              <a:rPr lang="fr-FR" altLang="fr-FR" u="sng"/>
              <a:t>détriment de l’instauration d’une relation</a:t>
            </a:r>
            <a:r>
              <a:rPr lang="fr-FR" altLang="fr-FR"/>
              <a:t> durable avec le client</a:t>
            </a:r>
            <a:endParaRPr lang="en-US" altLang="fr-F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3">
            <a:extLst>
              <a:ext uri="{FF2B5EF4-FFF2-40B4-BE49-F238E27FC236}">
                <a16:creationId xmlns:a16="http://schemas.microsoft.com/office/drawing/2014/main" id="{6DF8D0E3-E56B-9E7D-3D39-03C5D1726172}"/>
              </a:ext>
            </a:extLst>
          </p:cNvPr>
          <p:cNvSpPr>
            <a:spLocks noGrp="1" noChangeArrowheads="1"/>
          </p:cNvSpPr>
          <p:nvPr>
            <p:ph idx="1"/>
          </p:nvPr>
        </p:nvSpPr>
        <p:spPr>
          <a:xfrm>
            <a:off x="179388" y="260350"/>
            <a:ext cx="8713787" cy="6337300"/>
          </a:xfrm>
        </p:spPr>
        <p:txBody>
          <a:bodyPr/>
          <a:lstStyle/>
          <a:p>
            <a:pPr eaLnBrk="1" hangingPunct="1"/>
            <a:r>
              <a:rPr lang="fr-FR" altLang="fr-FR" b="1"/>
              <a:t>II.2. Les objectifs qualitatifs</a:t>
            </a:r>
          </a:p>
          <a:p>
            <a:pPr eaLnBrk="1" hangingPunct="1">
              <a:buFontTx/>
              <a:buNone/>
            </a:pPr>
            <a:endParaRPr lang="fr-FR" altLang="fr-FR" b="1"/>
          </a:p>
          <a:p>
            <a:pPr eaLnBrk="1" hangingPunct="1"/>
            <a:r>
              <a:rPr lang="fr-FR" altLang="fr-FR" b="1"/>
              <a:t>A) La présentation</a:t>
            </a:r>
          </a:p>
          <a:p>
            <a:pPr eaLnBrk="1" hangingPunct="1">
              <a:buFontTx/>
              <a:buNone/>
            </a:pPr>
            <a:endParaRPr lang="fr-FR" altLang="fr-FR" b="1"/>
          </a:p>
          <a:p>
            <a:pPr eaLnBrk="1" hangingPunct="1"/>
            <a:r>
              <a:rPr lang="fr-FR" altLang="fr-FR"/>
              <a:t>Ils mesurent la qualité du travail fourni par les commerciaux en particulier leurs efforts pour mettre en place une vraie relation client:</a:t>
            </a:r>
            <a:endParaRPr lang="en-US" altLang="fr-F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21224</TotalTime>
  <Words>5676</Words>
  <Application>Microsoft Macintosh PowerPoint</Application>
  <PresentationFormat>Affichage à l'écran (4:3)</PresentationFormat>
  <Paragraphs>627</Paragraphs>
  <Slides>105</Slides>
  <Notes>0</Notes>
  <HiddenSlides>0</HiddenSlides>
  <MMClips>0</MMClips>
  <ScaleCrop>false</ScaleCrop>
  <HeadingPairs>
    <vt:vector size="8" baseType="variant">
      <vt:variant>
        <vt:lpstr>Polices utilisées</vt:lpstr>
      </vt:variant>
      <vt:variant>
        <vt:i4>5</vt:i4>
      </vt:variant>
      <vt:variant>
        <vt:lpstr>Thème</vt:lpstr>
      </vt:variant>
      <vt:variant>
        <vt:i4>1</vt:i4>
      </vt:variant>
      <vt:variant>
        <vt:lpstr>Serveurs OLE incorporés</vt:lpstr>
      </vt:variant>
      <vt:variant>
        <vt:i4>1</vt:i4>
      </vt:variant>
      <vt:variant>
        <vt:lpstr>Titres des diapositives</vt:lpstr>
      </vt:variant>
      <vt:variant>
        <vt:i4>105</vt:i4>
      </vt:variant>
    </vt:vector>
  </HeadingPairs>
  <TitlesOfParts>
    <vt:vector size="112" baseType="lpstr">
      <vt:lpstr>Arial</vt:lpstr>
      <vt:lpstr>Calibri</vt:lpstr>
      <vt:lpstr>Constantia</vt:lpstr>
      <vt:lpstr>Times New Roman</vt:lpstr>
      <vt:lpstr>Wingdings 2</vt:lpstr>
      <vt:lpstr>Débit</vt:lpstr>
      <vt:lpstr>Graphique</vt:lpstr>
      <vt:lpstr>Management de la force de vente</vt:lpstr>
      <vt:lpstr>Présentation PowerPoint</vt:lpstr>
      <vt:lpstr>Présentation PowerPoint</vt:lpstr>
      <vt:lpstr>Présentation PowerPoint</vt:lpstr>
      <vt:lpstr>Présentation PowerPoint</vt:lpstr>
      <vt:lpstr>   Dossier I. La détermination des besoins en vendeurs et segmentation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Dossier II. Le recrutement de la force de vente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Dossier III: Formation et rémunération des vendeurs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Dossier IV. Les moyens de stimulation</vt:lpstr>
      <vt:lpstr>Présentation PowerPoint</vt:lpstr>
      <vt:lpstr>Section II. Les autres moyens de stimulation</vt:lpstr>
      <vt:lpstr>Présentation PowerPoint</vt:lpstr>
      <vt:lpstr>Dossier V. La structure de la force de vente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Dossier VI. L’organisation de la distribution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Chapitre V. Les objectifs commerciaux</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Preload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gestion de la force de vente</dc:title>
  <dc:creator>IBM</dc:creator>
  <cp:lastModifiedBy>Abdelhamid NECHAD</cp:lastModifiedBy>
  <cp:revision>512</cp:revision>
  <dcterms:created xsi:type="dcterms:W3CDTF">2009-11-18T11:28:29Z</dcterms:created>
  <dcterms:modified xsi:type="dcterms:W3CDTF">2024-02-21T08:04:44Z</dcterms:modified>
</cp:coreProperties>
</file>