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8"/>
  </p:notesMasterIdLst>
  <p:sldIdLst>
    <p:sldId id="297" r:id="rId2"/>
    <p:sldId id="299" r:id="rId3"/>
    <p:sldId id="280" r:id="rId4"/>
    <p:sldId id="300" r:id="rId5"/>
    <p:sldId id="301" r:id="rId6"/>
    <p:sldId id="302" r:id="rId7"/>
    <p:sldId id="286" r:id="rId8"/>
    <p:sldId id="287" r:id="rId9"/>
    <p:sldId id="288" r:id="rId10"/>
    <p:sldId id="257" r:id="rId11"/>
    <p:sldId id="258" r:id="rId12"/>
    <p:sldId id="259" r:id="rId13"/>
    <p:sldId id="289" r:id="rId14"/>
    <p:sldId id="260" r:id="rId15"/>
    <p:sldId id="262" r:id="rId16"/>
    <p:sldId id="290" r:id="rId17"/>
    <p:sldId id="263" r:id="rId18"/>
    <p:sldId id="292" r:id="rId19"/>
    <p:sldId id="264" r:id="rId20"/>
    <p:sldId id="265" r:id="rId21"/>
    <p:sldId id="272" r:id="rId22"/>
    <p:sldId id="391" r:id="rId23"/>
    <p:sldId id="392" r:id="rId24"/>
    <p:sldId id="394" r:id="rId25"/>
    <p:sldId id="393" r:id="rId26"/>
    <p:sldId id="405" r:id="rId27"/>
    <p:sldId id="404" r:id="rId28"/>
    <p:sldId id="403" r:id="rId29"/>
    <p:sldId id="402" r:id="rId30"/>
    <p:sldId id="400" r:id="rId31"/>
    <p:sldId id="399" r:id="rId32"/>
    <p:sldId id="398" r:id="rId33"/>
    <p:sldId id="396" r:id="rId34"/>
    <p:sldId id="395" r:id="rId35"/>
    <p:sldId id="554" r:id="rId36"/>
    <p:sldId id="412" r:id="rId37"/>
    <p:sldId id="411" r:id="rId38"/>
    <p:sldId id="407" r:id="rId39"/>
    <p:sldId id="417" r:id="rId40"/>
    <p:sldId id="418" r:id="rId41"/>
    <p:sldId id="406" r:id="rId42"/>
    <p:sldId id="555" r:id="rId43"/>
    <p:sldId id="414" r:id="rId44"/>
    <p:sldId id="419" r:id="rId45"/>
    <p:sldId id="420" r:id="rId46"/>
    <p:sldId id="421" r:id="rId47"/>
    <p:sldId id="424" r:id="rId48"/>
    <p:sldId id="422" r:id="rId49"/>
    <p:sldId id="423" r:id="rId50"/>
    <p:sldId id="413" r:id="rId51"/>
    <p:sldId id="425" r:id="rId52"/>
    <p:sldId id="427" r:id="rId53"/>
    <p:sldId id="426" r:id="rId54"/>
    <p:sldId id="428" r:id="rId55"/>
    <p:sldId id="430" r:id="rId56"/>
    <p:sldId id="432" r:id="rId57"/>
    <p:sldId id="431" r:id="rId58"/>
    <p:sldId id="440" r:id="rId59"/>
    <p:sldId id="439" r:id="rId60"/>
    <p:sldId id="533" r:id="rId61"/>
    <p:sldId id="532" r:id="rId62"/>
    <p:sldId id="531" r:id="rId63"/>
    <p:sldId id="530" r:id="rId64"/>
    <p:sldId id="529" r:id="rId65"/>
    <p:sldId id="544" r:id="rId66"/>
    <p:sldId id="543" r:id="rId67"/>
    <p:sldId id="542" r:id="rId68"/>
    <p:sldId id="541" r:id="rId69"/>
    <p:sldId id="540" r:id="rId70"/>
    <p:sldId id="539" r:id="rId71"/>
    <p:sldId id="548" r:id="rId72"/>
    <p:sldId id="547" r:id="rId73"/>
    <p:sldId id="546" r:id="rId74"/>
    <p:sldId id="545" r:id="rId75"/>
    <p:sldId id="538" r:id="rId76"/>
    <p:sldId id="537" r:id="rId77"/>
    <p:sldId id="553" r:id="rId78"/>
    <p:sldId id="552" r:id="rId79"/>
    <p:sldId id="551" r:id="rId80"/>
    <p:sldId id="550" r:id="rId81"/>
    <p:sldId id="549" r:id="rId82"/>
    <p:sldId id="536" r:id="rId83"/>
    <p:sldId id="355" r:id="rId84"/>
    <p:sldId id="308" r:id="rId85"/>
    <p:sldId id="309" r:id="rId86"/>
    <p:sldId id="388" r:id="rId87"/>
    <p:sldId id="310" r:id="rId88"/>
    <p:sldId id="311" r:id="rId89"/>
    <p:sldId id="312" r:id="rId90"/>
    <p:sldId id="313" r:id="rId91"/>
    <p:sldId id="314" r:id="rId92"/>
    <p:sldId id="315" r:id="rId93"/>
    <p:sldId id="316" r:id="rId94"/>
    <p:sldId id="317" r:id="rId95"/>
    <p:sldId id="318" r:id="rId96"/>
    <p:sldId id="319" r:id="rId97"/>
    <p:sldId id="320" r:id="rId98"/>
    <p:sldId id="358" r:id="rId99"/>
    <p:sldId id="359" r:id="rId100"/>
    <p:sldId id="360" r:id="rId101"/>
    <p:sldId id="321" r:id="rId102"/>
    <p:sldId id="322" r:id="rId103"/>
    <p:sldId id="356" r:id="rId104"/>
    <p:sldId id="357" r:id="rId105"/>
    <p:sldId id="323" r:id="rId106"/>
    <p:sldId id="324" r:id="rId107"/>
    <p:sldId id="325" r:id="rId108"/>
    <p:sldId id="326" r:id="rId109"/>
    <p:sldId id="350" r:id="rId110"/>
    <p:sldId id="352" r:id="rId111"/>
    <p:sldId id="353" r:id="rId112"/>
    <p:sldId id="354" r:id="rId113"/>
    <p:sldId id="366" r:id="rId114"/>
    <p:sldId id="367" r:id="rId115"/>
    <p:sldId id="368" r:id="rId116"/>
    <p:sldId id="369" r:id="rId117"/>
    <p:sldId id="370" r:id="rId118"/>
    <p:sldId id="371" r:id="rId119"/>
    <p:sldId id="372" r:id="rId120"/>
    <p:sldId id="373" r:id="rId121"/>
    <p:sldId id="378" r:id="rId122"/>
    <p:sldId id="379" r:id="rId123"/>
    <p:sldId id="380" r:id="rId124"/>
    <p:sldId id="385" r:id="rId125"/>
    <p:sldId id="386" r:id="rId126"/>
    <p:sldId id="387" r:id="rId1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F80028-BD60-4C7B-B619-1652ACA35079}" type="datetimeFigureOut">
              <a:rPr lang="fr-FR" smtClean="0"/>
              <a:pPr/>
              <a:t>11/03/2025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3F153-2C1A-434F-9E88-B1454DD17F4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DD3F153-2C1A-434F-9E88-B1454DD17F45}"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DD3F153-2C1A-434F-9E88-B1454DD17F45}" type="slidenum">
              <a:rPr lang="fr-FR" smtClean="0"/>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DD3F153-2C1A-434F-9E88-B1454DD17F45}" type="slidenum">
              <a:rPr lang="fr-FR" smtClean="0"/>
              <a:pPr/>
              <a:t>102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ce réservé de l'image des diapositives 1"/>
          <p:cNvSpPr>
            <a:spLocks noGrp="1" noRot="1" noChangeAspect="1" noTextEdit="1"/>
          </p:cNvSpPr>
          <p:nvPr>
            <p:ph type="sldImg"/>
          </p:nvPr>
        </p:nvSpPr>
        <p:spPr>
          <a:ln/>
        </p:spPr>
      </p:sp>
      <p:sp>
        <p:nvSpPr>
          <p:cNvPr id="198659" name="Espace réservé des commentaires 2"/>
          <p:cNvSpPr>
            <a:spLocks noGrp="1"/>
          </p:cNvSpPr>
          <p:nvPr>
            <p:ph type="body" idx="1"/>
          </p:nvPr>
        </p:nvSpPr>
        <p:spPr>
          <a:noFill/>
          <a:ln/>
        </p:spPr>
        <p:txBody>
          <a:bodyPr/>
          <a:lstStyle/>
          <a:p>
            <a:endParaRPr lang="fr-FR" smtClean="0"/>
          </a:p>
        </p:txBody>
      </p:sp>
      <p:sp>
        <p:nvSpPr>
          <p:cNvPr id="198660" name="Espace réservé du numéro de diapositive 3"/>
          <p:cNvSpPr>
            <a:spLocks noGrp="1"/>
          </p:cNvSpPr>
          <p:nvPr>
            <p:ph type="sldNum" sz="quarter" idx="5"/>
          </p:nvPr>
        </p:nvSpPr>
        <p:spPr>
          <a:noFill/>
        </p:spPr>
        <p:txBody>
          <a:bodyPr/>
          <a:lstStyle/>
          <a:p>
            <a:fld id="{9C8DBBFB-A6AE-4C9E-A894-95E8D38E7882}" type="slidenum">
              <a:rPr lang="fr-FR" smtClean="0"/>
              <a:pPr/>
              <a:t>112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BA93FB-C0D9-4754-83B0-6CCE64D2F749}"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BA93FB-C0D9-4754-83B0-6CCE64D2F74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8BA93FB-C0D9-4754-83B0-6CCE64D2F749}"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9EF711D8-1F92-44AB-96CF-3D572930B5B0}" type="datetime1">
              <a:rPr lang="fr-FR"/>
              <a:pPr>
                <a:defRPr/>
              </a:pPr>
              <a:t>11/03/2025</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7F10857-8C9C-4D6B-A957-4D14E876DA9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8BA93FB-C0D9-4754-83B0-6CCE64D2F749}"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BA93FB-C0D9-4754-83B0-6CCE64D2F749}"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F61ABFFC-0D27-4196-B38C-86EF950A427B}" type="datetimeFigureOut">
              <a:rPr lang="fr-FR" smtClean="0"/>
              <a:pPr/>
              <a:t>11/03/2025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BA93FB-C0D9-4754-83B0-6CCE64D2F749}"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8BA93FB-C0D9-4754-83B0-6CCE64D2F749}"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8BA93FB-C0D9-4754-83B0-6CCE64D2F74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8BA93FB-C0D9-4754-83B0-6CCE64D2F74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BA93FB-C0D9-4754-83B0-6CCE64D2F749}"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F61ABFFC-0D27-4196-B38C-86EF950A427B}" type="datetimeFigureOut">
              <a:rPr lang="fr-FR" smtClean="0"/>
              <a:pPr/>
              <a:t>11/03/2025</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8BA93FB-C0D9-4754-83B0-6CCE64D2F749}"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F61ABFFC-0D27-4196-B38C-86EF950A427B}" type="datetimeFigureOut">
              <a:rPr lang="fr-FR" smtClean="0"/>
              <a:pPr/>
              <a:t>11/03/2025</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61ABFFC-0D27-4196-B38C-86EF950A427B}" type="datetimeFigureOut">
              <a:rPr lang="fr-FR" smtClean="0"/>
              <a:pPr/>
              <a:t>11/03/2025</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BA93FB-C0D9-4754-83B0-6CCE64D2F749}"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mailto:b.benbba@uae.ac.m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inditex.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p>
            <a:fld id="{CFE71A8E-4F27-456C-B9B1-6DB009B80F78}" type="slidenum">
              <a:rPr lang="fr-FR" smtClean="0"/>
              <a:pPr/>
              <a:t>1</a:t>
            </a:fld>
            <a:endParaRPr lang="fr-FR" smtClean="0"/>
          </a:p>
        </p:txBody>
      </p:sp>
      <p:sp>
        <p:nvSpPr>
          <p:cNvPr id="4099" name="Rectangle 2"/>
          <p:cNvSpPr>
            <a:spLocks noGrp="1" noChangeArrowheads="1"/>
          </p:cNvSpPr>
          <p:nvPr>
            <p:ph type="ctrTitle"/>
          </p:nvPr>
        </p:nvSpPr>
        <p:spPr>
          <a:xfrm>
            <a:off x="684213" y="404813"/>
            <a:ext cx="7772400" cy="2881312"/>
          </a:xfrm>
        </p:spPr>
        <p:txBody>
          <a:bodyPr>
            <a:normAutofit fontScale="90000"/>
          </a:bodyPr>
          <a:lstStyle/>
          <a:p>
            <a:pPr eaLnBrk="1" hangingPunct="1"/>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3200" b="1" dirty="0" err="1" smtClean="0"/>
              <a:t>filiere</a:t>
            </a:r>
            <a:r>
              <a:rPr lang="fr-FR" sz="3200" b="1" dirty="0" smtClean="0"/>
              <a:t>  MAC</a:t>
            </a:r>
            <a:br>
              <a:rPr lang="fr-FR" sz="3200" b="1" dirty="0" smtClean="0"/>
            </a:br>
            <a:r>
              <a:rPr lang="fr-FR" sz="3200" b="1" dirty="0" smtClean="0"/>
              <a:t>Cours de Distribution</a:t>
            </a:r>
          </a:p>
        </p:txBody>
      </p:sp>
      <p:sp>
        <p:nvSpPr>
          <p:cNvPr id="4100" name="Rectangle 3"/>
          <p:cNvSpPr>
            <a:spLocks noGrp="1" noChangeArrowheads="1"/>
          </p:cNvSpPr>
          <p:nvPr>
            <p:ph type="subTitle" idx="1"/>
          </p:nvPr>
        </p:nvSpPr>
        <p:spPr>
          <a:xfrm>
            <a:off x="785813" y="3357563"/>
            <a:ext cx="7848600" cy="2500312"/>
          </a:xfrm>
        </p:spPr>
        <p:txBody>
          <a:bodyPr/>
          <a:lstStyle/>
          <a:p>
            <a:pPr algn="l" eaLnBrk="1" hangingPunct="1">
              <a:lnSpc>
                <a:spcPct val="90000"/>
              </a:lnSpc>
              <a:defRPr/>
            </a:pPr>
            <a:r>
              <a:rPr lang="fr-FR" sz="2400" i="1" dirty="0" smtClean="0"/>
              <a:t>Prof. Brahim BENBBA</a:t>
            </a:r>
          </a:p>
          <a:p>
            <a:pPr algn="l" eaLnBrk="1" hangingPunct="1">
              <a:lnSpc>
                <a:spcPct val="90000"/>
              </a:lnSpc>
              <a:defRPr/>
            </a:pPr>
            <a:r>
              <a:rPr lang="fr-FR" sz="2400" i="1" dirty="0" smtClean="0">
                <a:hlinkClick r:id="rId2"/>
              </a:rPr>
              <a:t>b.benbba@uae.ac.ma</a:t>
            </a:r>
            <a:endParaRPr lang="fr-FR" sz="2400" i="1" dirty="0" smtClean="0"/>
          </a:p>
          <a:p>
            <a:pPr algn="l" eaLnBrk="1" hangingPunct="1">
              <a:lnSpc>
                <a:spcPct val="90000"/>
              </a:lnSpc>
              <a:defRPr/>
            </a:pPr>
            <a:endParaRPr lang="fr-FR" sz="2400" i="1" dirty="0" smtClean="0"/>
          </a:p>
          <a:p>
            <a:pPr algn="l" eaLnBrk="1" hangingPunct="1">
              <a:lnSpc>
                <a:spcPct val="90000"/>
              </a:lnSpc>
              <a:defRPr/>
            </a:pPr>
            <a:endParaRPr lang="fr-FR" sz="2400" i="1" dirty="0" smtClean="0"/>
          </a:p>
          <a:p>
            <a:pPr>
              <a:defRPr/>
            </a:pPr>
            <a:r>
              <a:rPr lang="fr-FR" sz="2000" dirty="0" smtClean="0">
                <a:cs typeface="+mj-cs"/>
              </a:rPr>
              <a:t>Session printemps 2025 </a:t>
            </a:r>
          </a:p>
          <a:p>
            <a:pPr eaLnBrk="1" hangingPunct="1">
              <a:lnSpc>
                <a:spcPct val="90000"/>
              </a:lnSpc>
              <a:defRPr/>
            </a:pPr>
            <a:r>
              <a:rPr lang="fr-FR" sz="2400" i="1" dirty="0" smtClean="0"/>
              <a:t> </a:t>
            </a:r>
          </a:p>
        </p:txBody>
      </p:sp>
      <p:pic>
        <p:nvPicPr>
          <p:cNvPr id="4101" name="Image 2"/>
          <p:cNvPicPr>
            <a:picLocks noChangeAspect="1" noChangeArrowheads="1"/>
          </p:cNvPicPr>
          <p:nvPr/>
        </p:nvPicPr>
        <p:blipFill>
          <a:blip r:embed="rId3"/>
          <a:srcRect/>
          <a:stretch>
            <a:fillRect/>
          </a:stretch>
        </p:blipFill>
        <p:spPr bwMode="auto">
          <a:xfrm>
            <a:off x="3429000" y="357188"/>
            <a:ext cx="2071688"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28600"/>
            <a:ext cx="8407556" cy="414318"/>
          </a:xfrm>
        </p:spPr>
        <p:txBody>
          <a:bodyPr>
            <a:normAutofit fontScale="90000"/>
          </a:bodyPr>
          <a:lstStyle/>
          <a:p>
            <a:r>
              <a:rPr lang="fr-FR" dirty="0" smtClean="0"/>
              <a:t>Cadre de la distribution</a:t>
            </a:r>
            <a:endParaRPr lang="fr-FR" dirty="0"/>
          </a:p>
        </p:txBody>
      </p:sp>
      <p:pic>
        <p:nvPicPr>
          <p:cNvPr id="4" name="image16.jpeg"/>
          <p:cNvPicPr>
            <a:picLocks noGrp="1"/>
          </p:cNvPicPr>
          <p:nvPr>
            <p:ph sz="quarter" idx="1"/>
          </p:nvPr>
        </p:nvPicPr>
        <p:blipFill>
          <a:blip r:embed="rId2" cstate="print"/>
          <a:stretch>
            <a:fillRect/>
          </a:stretch>
        </p:blipFill>
        <p:spPr>
          <a:xfrm>
            <a:off x="0" y="642918"/>
            <a:ext cx="9144000" cy="600079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pPr algn="just"/>
            <a:r>
              <a:rPr lang="fr-FR" sz="2600" b="1" dirty="0" smtClean="0"/>
              <a:t>La rémunération du franchisé :</a:t>
            </a:r>
            <a:r>
              <a:rPr lang="fr-FR" sz="2600" dirty="0" smtClean="0"/>
              <a:t> distribuée sous forme de dividendes ou de salaires, la rémunération du franchisé est très variable selon le secteur d’activité, la notoriété de l’enseigne, l’ancienneté de la création en franchise. En moyenne, la rémunération d’un franchisé oscille autour de 35 000€ nets après quelques années d’exploitation</a:t>
            </a:r>
          </a:p>
          <a:p>
            <a:pPr algn="just"/>
            <a:r>
              <a:rPr lang="fr-FR" sz="2600" b="1" dirty="0" smtClean="0"/>
              <a:t>La revente du point de vente :</a:t>
            </a:r>
            <a:r>
              <a:rPr lang="fr-FR" sz="2600" dirty="0" smtClean="0"/>
              <a:t> à l’heure de la retraite ou dans le cadre d’un changement d’activité, le fonds de commerce franchisé est revendu. Souvent la valorisation est plus élevée que dans le cas d’une création. Le prix de vente dépend du secteur d’activité, du CA réalisé, de la notoriété de l’enseigne, etc.</a:t>
            </a:r>
          </a:p>
          <a:p>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5"/>
          <p:cNvSpPr>
            <a:spLocks noGrp="1"/>
          </p:cNvSpPr>
          <p:nvPr>
            <p:ph type="sldNum" sz="quarter" idx="12"/>
          </p:nvPr>
        </p:nvSpPr>
        <p:spPr>
          <a:noFill/>
        </p:spPr>
        <p:txBody>
          <a:bodyPr/>
          <a:lstStyle/>
          <a:p>
            <a:fld id="{BE602DAD-ABB7-48A9-8A79-EF37679B5823}" type="slidenum">
              <a:rPr lang="fr-FR" smtClean="0"/>
              <a:pPr/>
              <a:t>101</a:t>
            </a:fld>
            <a:endParaRPr lang="fr-FR" smtClean="0"/>
          </a:p>
        </p:txBody>
      </p:sp>
      <p:pic>
        <p:nvPicPr>
          <p:cNvPr id="64515" name="Picture 4" descr="franchise2"/>
          <p:cNvPicPr>
            <a:picLocks noChangeAspect="1" noChangeArrowheads="1"/>
          </p:cNvPicPr>
          <p:nvPr/>
        </p:nvPicPr>
        <p:blipFill>
          <a:blip r:embed="rId2"/>
          <a:srcRect/>
          <a:stretch>
            <a:fillRect/>
          </a:stretch>
        </p:blipFill>
        <p:spPr bwMode="auto">
          <a:xfrm>
            <a:off x="250825" y="333375"/>
            <a:ext cx="856932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4"/>
          <p:cNvSpPr>
            <a:spLocks noGrp="1"/>
          </p:cNvSpPr>
          <p:nvPr>
            <p:ph type="sldNum" sz="quarter" idx="12"/>
          </p:nvPr>
        </p:nvSpPr>
        <p:spPr>
          <a:noFill/>
        </p:spPr>
        <p:txBody>
          <a:bodyPr/>
          <a:lstStyle/>
          <a:p>
            <a:fld id="{E87887D6-57D6-4AAE-A8EC-95AE0857227D}" type="slidenum">
              <a:rPr lang="fr-FR" smtClean="0"/>
              <a:pPr/>
              <a:t>102</a:t>
            </a:fld>
            <a:endParaRPr lang="fr-FR" smtClean="0"/>
          </a:p>
        </p:txBody>
      </p:sp>
      <p:graphicFrame>
        <p:nvGraphicFramePr>
          <p:cNvPr id="24675" name="Group 99"/>
          <p:cNvGraphicFramePr>
            <a:graphicFrameLocks noGrp="1"/>
          </p:cNvGraphicFramePr>
          <p:nvPr>
            <p:ph/>
          </p:nvPr>
        </p:nvGraphicFramePr>
        <p:xfrm>
          <a:off x="323850" y="274638"/>
          <a:ext cx="8362950" cy="6249988"/>
        </p:xfrm>
        <a:graphic>
          <a:graphicData uri="http://schemas.openxmlformats.org/drawingml/2006/table">
            <a:tbl>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tblGrid>
              <a:tr h="752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Times New Roman" pitchFamily="18" charset="0"/>
                        </a:rPr>
                        <a:t>Franchiseur</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Franchisé</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Type franchise</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Times New Roman" pitchFamily="18" charset="0"/>
                        </a:rPr>
                        <a:t>Producteur</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Producteur</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Franchise industrielle. Coca Cola</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9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Producteur</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Détaillant</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Franchise de marque producteur. Rodier, Yves Rocher</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Détaillant</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Détaillant</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Franchise de dsitribution</a:t>
                      </a: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Euromarché, Tousalon</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4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Prestataire de services</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Prestataire de services</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Times New Roman" pitchFamily="18" charset="0"/>
                        </a:rPr>
                        <a:t>Franchise de services. </a:t>
                      </a:r>
                      <a:r>
                        <a:rPr kumimoji="0" lang="en-GB" sz="1800" b="0" i="0" u="none" strike="noStrike" cap="none" normalizeH="0" baseline="0" smtClean="0">
                          <a:ln>
                            <a:noFill/>
                          </a:ln>
                          <a:solidFill>
                            <a:schemeClr val="tx1"/>
                          </a:solidFill>
                          <a:effectLst/>
                          <a:latin typeface="Arial" charset="0"/>
                          <a:cs typeface="Times New Roman" pitchFamily="18" charset="0"/>
                        </a:rPr>
                        <a:t>Novotel, Mc Do, Midas.</a:t>
                      </a:r>
                      <a:endParaRPr kumimoji="0" lang="en-GB"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chemeClr val="tx1"/>
                </a:solidFill>
              </a:rPr>
              <a:t>La concession</a:t>
            </a:r>
            <a:endParaRPr lang="fr-FR" sz="3600" dirty="0">
              <a:solidFill>
                <a:schemeClr val="tx1"/>
              </a:solidFill>
            </a:endParaRPr>
          </a:p>
        </p:txBody>
      </p:sp>
      <p:sp>
        <p:nvSpPr>
          <p:cNvPr id="3" name="Espace réservé du contenu 2"/>
          <p:cNvSpPr>
            <a:spLocks noGrp="1"/>
          </p:cNvSpPr>
          <p:nvPr>
            <p:ph sz="quarter" idx="1"/>
          </p:nvPr>
        </p:nvSpPr>
        <p:spPr/>
        <p:txBody>
          <a:bodyPr>
            <a:normAutofit fontScale="92500" lnSpcReduction="20000"/>
          </a:bodyPr>
          <a:lstStyle/>
          <a:p>
            <a:pPr algn="just"/>
            <a:r>
              <a:rPr lang="fr-FR" dirty="0" smtClean="0"/>
              <a:t>La concession est une forme de commerce organisé comportant des spécificités qui lui sont propres. En effet, bien qu’elle présente plusieurs similitudes avec la franchise, la concession comporte la plupart du temps des engagements supplémentaires qui augmentent l’intégration au sein du réseau. Chaque concessionnaire est un commerçant indépendant. Mais il assure la distribution du produit du concédant en exclusivité sur </a:t>
            </a:r>
            <a:r>
              <a:rPr lang="fr-FR" b="1" dirty="0" smtClean="0"/>
              <a:t>u</a:t>
            </a:r>
            <a:r>
              <a:rPr lang="fr-FR" dirty="0" smtClean="0"/>
              <a:t>n territoire déterminé pendant une durée déterminée (10 ans maximum, 5 ans minimum si le contrat concerne la distribution de véhicules automobiles avec une marque en exclusivité) ou indéterminée. L’élément important du contrat de concession réside donc dans </a:t>
            </a:r>
            <a:r>
              <a:rPr lang="fr-FR" u="sng" dirty="0" smtClean="0"/>
              <a:t>la clause d’exclusivité territoriale</a:t>
            </a:r>
            <a:r>
              <a:rPr lang="fr-FR" dirty="0" smtClean="0"/>
              <a:t>.</a:t>
            </a:r>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0" y="1527048"/>
            <a:ext cx="8805672" cy="4572000"/>
          </a:xfrm>
        </p:spPr>
        <p:txBody>
          <a:bodyPr>
            <a:normAutofit lnSpcReduction="10000"/>
          </a:bodyPr>
          <a:lstStyle/>
          <a:p>
            <a:pPr algn="just"/>
            <a:r>
              <a:rPr lang="fr-FR" sz="2400" dirty="0" smtClean="0"/>
              <a:t>Dans le cadre d’un contrat de concession, le concédant est soumis à une obligation de fourniture. Il doit à ce titre approvisionner de manière régulière le concessionnaire et lui fournir ses produits aux conditions contractuelles</a:t>
            </a:r>
          </a:p>
          <a:p>
            <a:pPr algn="just"/>
            <a:r>
              <a:rPr lang="fr-FR" sz="2400" dirty="0" smtClean="0"/>
              <a:t>Le concessionnaire est tenu d’acquérir les produits du concédant. Il n’a pas le droit de distribuer d’autres produits de même nature achetés chez un autre fournisseur (saut si le contrat l’autorise).</a:t>
            </a:r>
          </a:p>
          <a:p>
            <a:pPr algn="just"/>
            <a:r>
              <a:rPr lang="fr-FR" sz="2400" dirty="0" smtClean="0"/>
              <a:t>Si le concessionnaire ne respecte pas les obligations qui lui incombent, il peut être condamné au versement de dommages et intérêts, voire, dans les situations les plus graves, à la résolution du contrat, </a:t>
            </a:r>
            <a:endParaRPr lang="fr-FR" sz="2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5"/>
          <p:cNvSpPr>
            <a:spLocks noGrp="1"/>
          </p:cNvSpPr>
          <p:nvPr>
            <p:ph type="sldNum" sz="quarter" idx="12"/>
          </p:nvPr>
        </p:nvSpPr>
        <p:spPr>
          <a:noFill/>
        </p:spPr>
        <p:txBody>
          <a:bodyPr/>
          <a:lstStyle/>
          <a:p>
            <a:fld id="{AE35A5B0-E7DC-47F2-9D51-A37C8FE1F481}" type="slidenum">
              <a:rPr lang="fr-FR" smtClean="0"/>
              <a:pPr/>
              <a:t>105</a:t>
            </a:fld>
            <a:endParaRPr lang="fr-FR" smtClean="0"/>
          </a:p>
        </p:txBody>
      </p:sp>
      <p:sp>
        <p:nvSpPr>
          <p:cNvPr id="66563" name="Rectangle 2"/>
          <p:cNvSpPr>
            <a:spLocks noGrp="1" noChangeArrowheads="1"/>
          </p:cNvSpPr>
          <p:nvPr>
            <p:ph type="title"/>
          </p:nvPr>
        </p:nvSpPr>
        <p:spPr>
          <a:xfrm>
            <a:off x="468313" y="188913"/>
            <a:ext cx="8291512" cy="490537"/>
          </a:xfrm>
        </p:spPr>
        <p:txBody>
          <a:bodyPr>
            <a:normAutofit fontScale="90000"/>
          </a:bodyPr>
          <a:lstStyle/>
          <a:p>
            <a:pPr eaLnBrk="1" hangingPunct="1"/>
            <a:r>
              <a:rPr lang="fr-FR" sz="3200" smtClean="0"/>
              <a:t>Concession</a:t>
            </a:r>
          </a:p>
        </p:txBody>
      </p:sp>
      <p:pic>
        <p:nvPicPr>
          <p:cNvPr id="66564" name="Picture 4" descr="concession2"/>
          <p:cNvPicPr>
            <a:picLocks noGrp="1" noChangeAspect="1" noChangeArrowheads="1"/>
          </p:cNvPicPr>
          <p:nvPr>
            <p:ph type="body" idx="1"/>
          </p:nvPr>
        </p:nvPicPr>
        <p:blipFill>
          <a:blip r:embed="rId2"/>
          <a:srcRect/>
          <a:stretch>
            <a:fillRect/>
          </a:stretch>
        </p:blipFill>
        <p:spPr>
          <a:xfrm>
            <a:off x="323850" y="1052513"/>
            <a:ext cx="8424863" cy="5616575"/>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5"/>
          <p:cNvSpPr>
            <a:spLocks noGrp="1"/>
          </p:cNvSpPr>
          <p:nvPr>
            <p:ph type="sldNum" sz="quarter" idx="12"/>
          </p:nvPr>
        </p:nvSpPr>
        <p:spPr>
          <a:noFill/>
        </p:spPr>
        <p:txBody>
          <a:bodyPr/>
          <a:lstStyle/>
          <a:p>
            <a:fld id="{8E392990-25F0-4CBE-873C-AA821D1F6D4E}" type="slidenum">
              <a:rPr lang="fr-FR" smtClean="0"/>
              <a:pPr/>
              <a:t>106</a:t>
            </a:fld>
            <a:endParaRPr lang="fr-FR" smtClean="0"/>
          </a:p>
        </p:txBody>
      </p:sp>
      <p:sp>
        <p:nvSpPr>
          <p:cNvPr id="67587" name="Rectangle 3"/>
          <p:cNvSpPr>
            <a:spLocks noGrp="1" noChangeArrowheads="1"/>
          </p:cNvSpPr>
          <p:nvPr>
            <p:ph type="body" idx="1"/>
          </p:nvPr>
        </p:nvSpPr>
        <p:spPr>
          <a:xfrm>
            <a:off x="468313" y="908050"/>
            <a:ext cx="8229600" cy="4525963"/>
          </a:xfrm>
        </p:spPr>
        <p:txBody>
          <a:bodyPr/>
          <a:lstStyle/>
          <a:p>
            <a:pPr eaLnBrk="1" hangingPunct="1"/>
            <a:r>
              <a:rPr lang="fr-FR" dirty="0" smtClean="0"/>
              <a:t>Distributeurs agréés</a:t>
            </a:r>
          </a:p>
          <a:p>
            <a:pPr algn="just" eaLnBrk="1" hangingPunct="1">
              <a:buFontTx/>
              <a:buNone/>
            </a:pPr>
            <a:r>
              <a:rPr lang="fr-FR" dirty="0" smtClean="0"/>
              <a:t>   Un producteur ou prestataire de services peut retenir plusieurs UC indépendantes pour leur compétence, de la même façon que les UC indépendantes peuvent être agréés par plusieurs fabricants.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5"/>
          <p:cNvSpPr>
            <a:spLocks noGrp="1"/>
          </p:cNvSpPr>
          <p:nvPr>
            <p:ph type="sldNum" sz="quarter" idx="12"/>
          </p:nvPr>
        </p:nvSpPr>
        <p:spPr>
          <a:noFill/>
        </p:spPr>
        <p:txBody>
          <a:bodyPr/>
          <a:lstStyle/>
          <a:p>
            <a:fld id="{C53BC5AC-8CF6-4BFA-B6D3-CBC01547B968}" type="slidenum">
              <a:rPr lang="fr-FR" smtClean="0"/>
              <a:pPr/>
              <a:t>107</a:t>
            </a:fld>
            <a:endParaRPr lang="fr-FR" smtClean="0"/>
          </a:p>
        </p:txBody>
      </p:sp>
      <p:pic>
        <p:nvPicPr>
          <p:cNvPr id="68611" name="Picture 4" descr="distri agréée2"/>
          <p:cNvPicPr>
            <a:picLocks noGrp="1" noChangeAspect="1" noChangeArrowheads="1"/>
          </p:cNvPicPr>
          <p:nvPr>
            <p:ph type="body" idx="1"/>
          </p:nvPr>
        </p:nvPicPr>
        <p:blipFill>
          <a:blip r:embed="rId2"/>
          <a:srcRect/>
          <a:stretch>
            <a:fillRect/>
          </a:stretch>
        </p:blipFill>
        <p:spPr>
          <a:xfrm>
            <a:off x="250825" y="188913"/>
            <a:ext cx="8713788" cy="6408737"/>
          </a:xfr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5"/>
          <p:cNvSpPr>
            <a:spLocks noGrp="1"/>
          </p:cNvSpPr>
          <p:nvPr>
            <p:ph type="sldNum" sz="quarter" idx="12"/>
          </p:nvPr>
        </p:nvSpPr>
        <p:spPr>
          <a:noFill/>
        </p:spPr>
        <p:txBody>
          <a:bodyPr/>
          <a:lstStyle/>
          <a:p>
            <a:fld id="{B80A4BD2-B134-4F5B-97B9-9B2108F2191A}" type="slidenum">
              <a:rPr lang="fr-FR" smtClean="0"/>
              <a:pPr/>
              <a:t>108</a:t>
            </a:fld>
            <a:endParaRPr lang="fr-FR" smtClean="0"/>
          </a:p>
        </p:txBody>
      </p:sp>
      <p:sp>
        <p:nvSpPr>
          <p:cNvPr id="69635" name="Rectangle 2"/>
          <p:cNvSpPr>
            <a:spLocks noGrp="1" noChangeArrowheads="1"/>
          </p:cNvSpPr>
          <p:nvPr>
            <p:ph type="title"/>
          </p:nvPr>
        </p:nvSpPr>
        <p:spPr>
          <a:xfrm>
            <a:off x="457200" y="274638"/>
            <a:ext cx="8229600" cy="706437"/>
          </a:xfrm>
        </p:spPr>
        <p:txBody>
          <a:bodyPr>
            <a:normAutofit fontScale="90000"/>
          </a:bodyPr>
          <a:lstStyle/>
          <a:p>
            <a:pPr eaLnBrk="1" hangingPunct="1"/>
            <a:r>
              <a:rPr lang="fr-FR" sz="3200" b="1" u="sng" smtClean="0"/>
              <a:t/>
            </a:r>
            <a:br>
              <a:rPr lang="fr-FR" sz="3200" b="1" u="sng" smtClean="0"/>
            </a:br>
            <a:r>
              <a:rPr lang="fr-FR" sz="3200" b="1" smtClean="0"/>
              <a:t>LE MANAGEMENT DES UC EN RESEAU</a:t>
            </a:r>
            <a:r>
              <a:rPr lang="fr-FR" sz="4000" b="1" smtClean="0"/>
              <a:t/>
            </a:r>
            <a:br>
              <a:rPr lang="fr-FR" sz="4000" b="1" smtClean="0"/>
            </a:br>
            <a:endParaRPr lang="fr-FR" sz="4000" b="1" smtClean="0"/>
          </a:p>
        </p:txBody>
      </p:sp>
      <p:pic>
        <p:nvPicPr>
          <p:cNvPr id="69636" name="Picture 4" descr="manag réseau2"/>
          <p:cNvPicPr>
            <a:picLocks noGrp="1" noChangeAspect="1" noChangeArrowheads="1"/>
          </p:cNvPicPr>
          <p:nvPr>
            <p:ph type="body" idx="1"/>
          </p:nvPr>
        </p:nvPicPr>
        <p:blipFill>
          <a:blip r:embed="rId2"/>
          <a:srcRect/>
          <a:stretch>
            <a:fillRect/>
          </a:stretch>
        </p:blipFill>
        <p:spPr>
          <a:xfrm>
            <a:off x="611188" y="1600200"/>
            <a:ext cx="8064500" cy="4997450"/>
          </a:xfr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u numéro de diapositive 2"/>
          <p:cNvSpPr>
            <a:spLocks noGrp="1"/>
          </p:cNvSpPr>
          <p:nvPr>
            <p:ph type="sldNum" sz="quarter" idx="12"/>
          </p:nvPr>
        </p:nvSpPr>
        <p:spPr>
          <a:xfrm>
            <a:off x="3124200" y="6245225"/>
            <a:ext cx="2895600" cy="476250"/>
          </a:xfrm>
          <a:noFill/>
        </p:spPr>
        <p:txBody>
          <a:bodyPr/>
          <a:lstStyle/>
          <a:p>
            <a:pPr algn="ctr"/>
            <a:fld id="{38F6C654-5A0F-41D3-BF53-E5C31D8EFB95}" type="slidenum">
              <a:rPr lang="fr-FR" smtClean="0"/>
              <a:pPr algn="ctr"/>
              <a:t>109</a:t>
            </a:fld>
            <a:endParaRPr lang="fr-FR" smtClean="0"/>
          </a:p>
        </p:txBody>
      </p:sp>
      <p:sp>
        <p:nvSpPr>
          <p:cNvPr id="94211" name="Rectangle 2"/>
          <p:cNvSpPr>
            <a:spLocks noChangeArrowheads="1"/>
          </p:cNvSpPr>
          <p:nvPr/>
        </p:nvSpPr>
        <p:spPr bwMode="auto">
          <a:xfrm>
            <a:off x="250825" y="357166"/>
            <a:ext cx="8713788" cy="6124754"/>
          </a:xfrm>
          <a:prstGeom prst="rect">
            <a:avLst/>
          </a:prstGeom>
          <a:noFill/>
          <a:ln w="9525">
            <a:noFill/>
            <a:miter lim="800000"/>
            <a:headEnd/>
            <a:tailEnd/>
          </a:ln>
        </p:spPr>
        <p:txBody>
          <a:bodyPr wrap="square" anchor="ctr">
            <a:spAutoFit/>
          </a:bodyPr>
          <a:lstStyle/>
          <a:p>
            <a:pPr algn="ctr">
              <a:tabLst>
                <a:tab pos="342900" algn="l"/>
                <a:tab pos="1689100" algn="l"/>
              </a:tabLst>
            </a:pPr>
            <a:r>
              <a:rPr lang="fr-FR" sz="2800" b="1" dirty="0"/>
              <a:t>Le marketing mix des distributeurs</a:t>
            </a:r>
          </a:p>
          <a:p>
            <a:pPr algn="ctr">
              <a:tabLst>
                <a:tab pos="342900" algn="l"/>
                <a:tab pos="1689100" algn="l"/>
              </a:tabLst>
            </a:pPr>
            <a:endParaRPr lang="fr-FR" sz="2800" b="1" dirty="0"/>
          </a:p>
          <a:p>
            <a:pPr>
              <a:tabLst>
                <a:tab pos="342900" algn="l"/>
                <a:tab pos="1689100" algn="l"/>
              </a:tabLst>
            </a:pPr>
            <a:r>
              <a:rPr lang="fr-FR" sz="2400" dirty="0"/>
              <a:t>Le </a:t>
            </a:r>
            <a:r>
              <a:rPr lang="fr-FR" sz="2400" dirty="0" err="1"/>
              <a:t>retailing</a:t>
            </a:r>
            <a:r>
              <a:rPr lang="fr-FR" sz="2400" dirty="0"/>
              <a:t>-mix procède de la même idée que le marketing-mix des producteurs</a:t>
            </a:r>
          </a:p>
          <a:p>
            <a:pPr>
              <a:buFontTx/>
              <a:buChar char="•"/>
              <a:tabLst>
                <a:tab pos="342900" algn="l"/>
                <a:tab pos="1689100" algn="l"/>
              </a:tabLst>
            </a:pPr>
            <a:r>
              <a:rPr lang="fr-FR" sz="2400" dirty="0"/>
              <a:t> l’emplacement: choix et analyse de la zone de chalandise des points de vente</a:t>
            </a:r>
          </a:p>
          <a:p>
            <a:pPr>
              <a:buFontTx/>
              <a:buChar char="•"/>
              <a:tabLst>
                <a:tab pos="342900" algn="l"/>
                <a:tab pos="1689100" algn="l"/>
              </a:tabLst>
            </a:pPr>
            <a:r>
              <a:rPr lang="fr-FR" sz="2400" dirty="0"/>
              <a:t> la politique des prix: variable stratégique et tactique</a:t>
            </a:r>
          </a:p>
          <a:p>
            <a:pPr>
              <a:buFontTx/>
              <a:buChar char="•"/>
              <a:tabLst>
                <a:tab pos="342900" algn="l"/>
                <a:tab pos="1689100" algn="l"/>
              </a:tabLst>
            </a:pPr>
            <a:r>
              <a:rPr lang="fr-FR" sz="2400" dirty="0"/>
              <a:t> la politique d’assortiment: un magasin est –il spécialisé ou non? Quel choix offre –t-il? Quelle largeur de gamme, quelle profondeur? Quel nombre de référence</a:t>
            </a:r>
            <a:r>
              <a:rPr lang="fr-FR" sz="2400" dirty="0" smtClean="0"/>
              <a:t>?</a:t>
            </a:r>
          </a:p>
          <a:p>
            <a:pPr>
              <a:buFontTx/>
              <a:buChar char="•"/>
              <a:tabLst>
                <a:tab pos="342900" algn="l"/>
                <a:tab pos="1689100" algn="l"/>
              </a:tabLst>
            </a:pPr>
            <a:r>
              <a:rPr lang="fr-FR" sz="2400" dirty="0" smtClean="0"/>
              <a:t> politique d’approvisionnement?</a:t>
            </a:r>
            <a:endParaRPr lang="fr-FR" sz="2400" dirty="0"/>
          </a:p>
          <a:p>
            <a:pPr>
              <a:buFontTx/>
              <a:buChar char="•"/>
              <a:tabLst>
                <a:tab pos="342900" algn="l"/>
                <a:tab pos="1689100" algn="l"/>
              </a:tabLst>
            </a:pPr>
            <a:r>
              <a:rPr lang="fr-FR" sz="2400" dirty="0"/>
              <a:t>La politique de service: y a-t-il des vendeurs spécialisés? Des services d’information, des garanties, un service après vente, la livraison à domicile</a:t>
            </a:r>
          </a:p>
          <a:p>
            <a:pPr>
              <a:buFontTx/>
              <a:buChar char="•"/>
              <a:tabLst>
                <a:tab pos="342900" algn="l"/>
                <a:tab pos="1689100" algn="l"/>
              </a:tabLst>
            </a:pPr>
            <a:r>
              <a:rPr lang="fr-FR" sz="2400" dirty="0"/>
              <a:t>La politique de communication ( publicité et promotion)</a:t>
            </a:r>
          </a:p>
          <a:p>
            <a:pPr>
              <a:buFontTx/>
              <a:buChar char="•"/>
              <a:tabLst>
                <a:tab pos="342900" algn="l"/>
                <a:tab pos="1689100" algn="l"/>
              </a:tabLst>
            </a:pP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Fonctions des circuits de distribution</a:t>
            </a:r>
            <a:endParaRPr lang="fr-FR" sz="2800" dirty="0"/>
          </a:p>
        </p:txBody>
      </p:sp>
      <p:sp>
        <p:nvSpPr>
          <p:cNvPr id="3" name="Espace réservé du contenu 2"/>
          <p:cNvSpPr>
            <a:spLocks noGrp="1"/>
          </p:cNvSpPr>
          <p:nvPr>
            <p:ph sz="quarter" idx="1"/>
          </p:nvPr>
        </p:nvSpPr>
        <p:spPr>
          <a:xfrm>
            <a:off x="301752" y="1527048"/>
            <a:ext cx="8627966" cy="4572000"/>
          </a:xfrm>
        </p:spPr>
        <p:txBody>
          <a:bodyPr/>
          <a:lstStyle/>
          <a:p>
            <a:pPr lvl="0"/>
            <a:r>
              <a:rPr lang="fr-FR" sz="2000" dirty="0" smtClean="0"/>
              <a:t>Offrir les produits désirés quand, où et dans les formats et les quantités en demande par les consommateurs</a:t>
            </a:r>
          </a:p>
          <a:p>
            <a:pPr lvl="0"/>
            <a:r>
              <a:rPr lang="fr-FR" sz="2000" dirty="0" smtClean="0"/>
              <a:t>Augmenter l’efficacité du flux des produits entre le producteur et le consommateur</a:t>
            </a:r>
          </a:p>
          <a:p>
            <a:pPr lvl="0"/>
            <a:r>
              <a:rPr lang="fr-FR" sz="2000" dirty="0" smtClean="0"/>
              <a:t>Simplifier le processus d’achat pour les consommateurs et les fabricants</a:t>
            </a:r>
          </a:p>
          <a:p>
            <a:r>
              <a:rPr lang="fr-FR" sz="2000" dirty="0" smtClean="0"/>
              <a:t>Faciliter le marketing global</a:t>
            </a:r>
          </a:p>
          <a:p>
            <a:pPr lvl="0"/>
            <a:endParaRPr lang="fr-FR" sz="2000" dirty="0" smtClean="0"/>
          </a:p>
          <a:p>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u numéro de diapositive 2"/>
          <p:cNvSpPr>
            <a:spLocks noGrp="1"/>
          </p:cNvSpPr>
          <p:nvPr>
            <p:ph type="sldNum" sz="quarter" idx="12"/>
          </p:nvPr>
        </p:nvSpPr>
        <p:spPr>
          <a:noFill/>
        </p:spPr>
        <p:txBody>
          <a:bodyPr/>
          <a:lstStyle/>
          <a:p>
            <a:fld id="{9F92063F-6A3F-46A6-8FDB-8705AB4DE66D}" type="slidenum">
              <a:rPr lang="fr-FR" smtClean="0"/>
              <a:pPr/>
              <a:t>110</a:t>
            </a:fld>
            <a:endParaRPr lang="fr-FR" smtClean="0"/>
          </a:p>
        </p:txBody>
      </p:sp>
      <p:sp>
        <p:nvSpPr>
          <p:cNvPr id="96259"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9F795A9-B205-4DB4-8400-6CAD82BDAE2A}" type="slidenum">
              <a:rPr lang="fr-FR" sz="1400"/>
              <a:pPr algn="r"/>
              <a:t>110</a:t>
            </a:fld>
            <a:endParaRPr lang="fr-FR" sz="1400"/>
          </a:p>
        </p:txBody>
      </p:sp>
      <p:sp>
        <p:nvSpPr>
          <p:cNvPr id="96260" name="Rectangle 2"/>
          <p:cNvSpPr>
            <a:spLocks noChangeArrowheads="1"/>
          </p:cNvSpPr>
          <p:nvPr/>
        </p:nvSpPr>
        <p:spPr bwMode="auto">
          <a:xfrm>
            <a:off x="827088" y="2509838"/>
            <a:ext cx="7127875" cy="1265237"/>
          </a:xfrm>
          <a:prstGeom prst="rect">
            <a:avLst/>
          </a:prstGeom>
          <a:noFill/>
          <a:ln w="9525">
            <a:noFill/>
            <a:miter lim="800000"/>
            <a:headEnd/>
            <a:tailEnd/>
          </a:ln>
        </p:spPr>
        <p:txBody>
          <a:bodyPr bIns="0" anchor="ctr">
            <a:spAutoFit/>
          </a:bodyPr>
          <a:lstStyle/>
          <a:p>
            <a:pPr algn="ctr"/>
            <a:endParaRPr lang="fr-FR" sz="4000" b="1"/>
          </a:p>
          <a:p>
            <a:pPr eaLnBrk="0" hangingPunct="0"/>
            <a:endParaRPr lang="fr-FR" sz="4000"/>
          </a:p>
        </p:txBody>
      </p:sp>
      <p:sp>
        <p:nvSpPr>
          <p:cNvPr id="4101" name="Rectangle 3"/>
          <p:cNvSpPr>
            <a:spLocks noChangeArrowheads="1"/>
          </p:cNvSpPr>
          <p:nvPr/>
        </p:nvSpPr>
        <p:spPr bwMode="auto">
          <a:xfrm>
            <a:off x="395288" y="960438"/>
            <a:ext cx="7705725" cy="4032250"/>
          </a:xfrm>
          <a:prstGeom prst="rect">
            <a:avLst/>
          </a:prstGeom>
          <a:noFill/>
          <a:ln w="9525">
            <a:noFill/>
            <a:miter lim="800000"/>
            <a:headEnd/>
            <a:tailEnd/>
          </a:ln>
        </p:spPr>
        <p:txBody>
          <a:bodyPr anchor="ctr">
            <a:spAutoFit/>
          </a:bodyPr>
          <a:lstStyle/>
          <a:p>
            <a:pPr indent="449263" algn="ctr">
              <a:tabLst>
                <a:tab pos="457200" algn="l"/>
              </a:tabLst>
              <a:defRPr/>
            </a:pPr>
            <a:r>
              <a:rPr lang="fr-FR" sz="3200" b="1" u="sng" dirty="0" smtClean="0">
                <a:solidFill>
                  <a:schemeClr val="accent6">
                    <a:lumMod val="75000"/>
                  </a:schemeClr>
                </a:solidFill>
              </a:rPr>
              <a:t>Merchandising </a:t>
            </a:r>
            <a:endParaRPr lang="fr-FR" sz="3200" b="1" u="sng" dirty="0">
              <a:solidFill>
                <a:schemeClr val="accent6">
                  <a:lumMod val="75000"/>
                </a:schemeClr>
              </a:solidFill>
            </a:endParaRPr>
          </a:p>
          <a:p>
            <a:pPr indent="449263" algn="ctr">
              <a:tabLst>
                <a:tab pos="457200" algn="l"/>
              </a:tabLst>
              <a:defRPr/>
            </a:pPr>
            <a:endParaRPr lang="fr-FR" sz="3200" dirty="0"/>
          </a:p>
          <a:p>
            <a:pPr indent="449263" algn="just">
              <a:tabLst>
                <a:tab pos="457200" algn="l"/>
              </a:tabLst>
              <a:defRPr/>
            </a:pPr>
            <a:r>
              <a:rPr lang="fr-FR" sz="3200" dirty="0"/>
              <a:t>Le merchandising est l’ensemble des études et des techniques destinées à améliorer l’implantation et la présentation des produits dans un espace de vente, en vue d’accroître les ventes et la rentabilité de ces produits.</a:t>
            </a:r>
          </a:p>
        </p:txBody>
      </p:sp>
      <p:sp>
        <p:nvSpPr>
          <p:cNvPr id="6" name="Rectangle 5"/>
          <p:cNvSpPr/>
          <p:nvPr/>
        </p:nvSpPr>
        <p:spPr>
          <a:xfrm>
            <a:off x="8460432" y="0"/>
            <a:ext cx="216024" cy="6858000"/>
          </a:xfrm>
          <a:prstGeom prst="rect">
            <a:avLst/>
          </a:prstGeom>
          <a:solidFill>
            <a:schemeClr val="accent6">
              <a:lumMod val="75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8820472" y="0"/>
            <a:ext cx="216024" cy="6885384"/>
          </a:xfrm>
          <a:prstGeom prst="rect">
            <a:avLst/>
          </a:prstGeom>
          <a:solidFill>
            <a:srgbClr val="13890D">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179388" y="1989138"/>
            <a:ext cx="8137525" cy="3311525"/>
          </a:xfrm>
          <a:prstGeom prst="rect">
            <a:avLst/>
          </a:prstGeom>
          <a:noFill/>
          <a:ln w="38100">
            <a:prstDash val="sysDot"/>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Espace réservé du numéro de diapositive 2"/>
          <p:cNvSpPr>
            <a:spLocks noGrp="1"/>
          </p:cNvSpPr>
          <p:nvPr>
            <p:ph type="sldNum" sz="quarter" idx="12"/>
          </p:nvPr>
        </p:nvSpPr>
        <p:spPr>
          <a:noFill/>
        </p:spPr>
        <p:txBody>
          <a:bodyPr/>
          <a:lstStyle/>
          <a:p>
            <a:fld id="{B1B98B3E-29FD-4516-942C-FBE7EBBDAC7C}" type="slidenum">
              <a:rPr lang="fr-FR" smtClean="0"/>
              <a:pPr/>
              <a:t>111</a:t>
            </a:fld>
            <a:endParaRPr lang="fr-FR" smtClean="0"/>
          </a:p>
        </p:txBody>
      </p:sp>
      <p:sp>
        <p:nvSpPr>
          <p:cNvPr id="97284" name="Rectangle 3"/>
          <p:cNvSpPr>
            <a:spLocks noChangeArrowheads="1"/>
          </p:cNvSpPr>
          <p:nvPr/>
        </p:nvSpPr>
        <p:spPr bwMode="auto">
          <a:xfrm>
            <a:off x="827088" y="1412875"/>
            <a:ext cx="7921625" cy="4056063"/>
          </a:xfrm>
          <a:prstGeom prst="rect">
            <a:avLst/>
          </a:prstGeom>
          <a:noFill/>
          <a:ln w="9525">
            <a:noFill/>
            <a:miter lim="800000"/>
            <a:headEnd/>
            <a:tailEnd/>
          </a:ln>
        </p:spPr>
        <p:txBody>
          <a:bodyPr anchor="ctr">
            <a:spAutoFit/>
          </a:bodyPr>
          <a:lstStyle/>
          <a:p>
            <a:pPr algn="ctr">
              <a:tabLst>
                <a:tab pos="914400" algn="l"/>
              </a:tabLst>
            </a:pPr>
            <a:r>
              <a:rPr lang="fr-FR" sz="3200" b="1" u="sng" dirty="0">
                <a:solidFill>
                  <a:srgbClr val="92D050"/>
                </a:solidFill>
              </a:rPr>
              <a:t>ROLE</a:t>
            </a:r>
          </a:p>
          <a:p>
            <a:pPr algn="ctr">
              <a:tabLst>
                <a:tab pos="914400" algn="l"/>
              </a:tabLst>
            </a:pPr>
            <a:endParaRPr lang="fr-FR" sz="3200" dirty="0"/>
          </a:p>
          <a:p>
            <a:pPr algn="just">
              <a:tabLst>
                <a:tab pos="914400" algn="l"/>
              </a:tabLst>
            </a:pPr>
            <a:r>
              <a:rPr lang="fr-FR" sz="2800" dirty="0"/>
              <a:t>Le rôle du merchandising est de permettre :</a:t>
            </a:r>
          </a:p>
          <a:p>
            <a:pPr lvl="1" algn="just">
              <a:buFontTx/>
              <a:buChar char="•"/>
              <a:tabLst>
                <a:tab pos="914400" algn="l"/>
              </a:tabLst>
            </a:pPr>
            <a:r>
              <a:rPr lang="fr-FR" sz="2800" dirty="0"/>
              <a:t> De mieux écouler la marchandise en améliorant son exposition dans les rayons</a:t>
            </a:r>
          </a:p>
          <a:p>
            <a:pPr lvl="1" algn="just">
              <a:buFontTx/>
              <a:buChar char="•"/>
              <a:tabLst>
                <a:tab pos="914400" algn="l"/>
              </a:tabLst>
            </a:pPr>
            <a:r>
              <a:rPr lang="fr-FR" sz="2800" dirty="0"/>
              <a:t> D’améliorer son étiquetage </a:t>
            </a:r>
          </a:p>
          <a:p>
            <a:pPr lvl="1" algn="just">
              <a:buFontTx/>
              <a:buChar char="•"/>
              <a:tabLst>
                <a:tab pos="914400" algn="l"/>
              </a:tabLst>
            </a:pPr>
            <a:r>
              <a:rPr lang="fr-FR" sz="2800" dirty="0"/>
              <a:t> D’adapter l’assortiment à la demande des consommateurs</a:t>
            </a:r>
          </a:p>
          <a:p>
            <a:pPr lvl="1" algn="just">
              <a:buFontTx/>
              <a:buChar char="•"/>
              <a:tabLst>
                <a:tab pos="914400" algn="l"/>
              </a:tabLst>
            </a:pPr>
            <a:r>
              <a:rPr lang="fr-FR" sz="2800" dirty="0"/>
              <a:t> De rationaliser la gestion (rentabilité, stock )</a:t>
            </a:r>
          </a:p>
        </p:txBody>
      </p:sp>
      <p:sp>
        <p:nvSpPr>
          <p:cNvPr id="4" name="Rectangle 3"/>
          <p:cNvSpPr/>
          <p:nvPr/>
        </p:nvSpPr>
        <p:spPr>
          <a:xfrm>
            <a:off x="0" y="0"/>
            <a:ext cx="216024" cy="6858000"/>
          </a:xfrm>
          <a:prstGeom prst="rect">
            <a:avLst/>
          </a:prstGeom>
          <a:solidFill>
            <a:schemeClr val="accent6">
              <a:lumMod val="75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360040" y="0"/>
            <a:ext cx="216024" cy="6885384"/>
          </a:xfrm>
          <a:prstGeom prst="rect">
            <a:avLst/>
          </a:prstGeom>
          <a:solidFill>
            <a:srgbClr val="13890D">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numéro de diapositive 2"/>
          <p:cNvSpPr>
            <a:spLocks noGrp="1"/>
          </p:cNvSpPr>
          <p:nvPr>
            <p:ph type="sldNum" sz="quarter" idx="12"/>
          </p:nvPr>
        </p:nvSpPr>
        <p:spPr>
          <a:noFill/>
        </p:spPr>
        <p:txBody>
          <a:bodyPr/>
          <a:lstStyle/>
          <a:p>
            <a:fld id="{3C03CD51-5166-4053-96A9-944203C203BD}" type="slidenum">
              <a:rPr lang="fr-FR" smtClean="0"/>
              <a:pPr/>
              <a:t>112</a:t>
            </a:fld>
            <a:endParaRPr lang="fr-FR" smtClean="0"/>
          </a:p>
        </p:txBody>
      </p:sp>
      <p:sp>
        <p:nvSpPr>
          <p:cNvPr id="98307"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AB5EC91-7B5C-423B-8576-54CD5335F725}" type="slidenum">
              <a:rPr lang="fr-FR" sz="1400"/>
              <a:pPr algn="r"/>
              <a:t>112</a:t>
            </a:fld>
            <a:endParaRPr lang="fr-FR" sz="1400"/>
          </a:p>
        </p:txBody>
      </p:sp>
      <p:sp>
        <p:nvSpPr>
          <p:cNvPr id="6148" name="Rectangle 3"/>
          <p:cNvSpPr>
            <a:spLocks noChangeArrowheads="1"/>
          </p:cNvSpPr>
          <p:nvPr/>
        </p:nvSpPr>
        <p:spPr bwMode="auto">
          <a:xfrm>
            <a:off x="250825" y="301625"/>
            <a:ext cx="8642350" cy="6370638"/>
          </a:xfrm>
          <a:prstGeom prst="rect">
            <a:avLst/>
          </a:prstGeom>
          <a:noFill/>
          <a:ln w="9525">
            <a:noFill/>
            <a:miter lim="800000"/>
            <a:headEnd/>
            <a:tailEnd/>
          </a:ln>
        </p:spPr>
        <p:txBody>
          <a:bodyPr anchor="ctr">
            <a:spAutoFit/>
          </a:bodyPr>
          <a:lstStyle/>
          <a:p>
            <a:pPr lvl="1" algn="ctr">
              <a:tabLst>
                <a:tab pos="457200" algn="l"/>
              </a:tabLst>
              <a:defRPr/>
            </a:pPr>
            <a:r>
              <a:rPr lang="fr-FR" sz="3000" b="1" u="sng" dirty="0">
                <a:solidFill>
                  <a:schemeClr val="accent6">
                    <a:lumMod val="60000"/>
                    <a:lumOff val="40000"/>
                  </a:schemeClr>
                </a:solidFill>
              </a:rPr>
              <a:t>MERCHANDISING PRODUCTEUR </a:t>
            </a:r>
            <a:endParaRPr lang="fr-FR" sz="3000" dirty="0">
              <a:solidFill>
                <a:schemeClr val="accent6">
                  <a:lumMod val="60000"/>
                  <a:lumOff val="40000"/>
                </a:schemeClr>
              </a:solidFill>
            </a:endParaRPr>
          </a:p>
          <a:p>
            <a:pPr indent="450850" algn="just">
              <a:buFontTx/>
              <a:buChar char="•"/>
              <a:tabLst>
                <a:tab pos="457200" algn="l"/>
              </a:tabLst>
              <a:defRPr/>
            </a:pPr>
            <a:endParaRPr lang="fr-FR" sz="3000" dirty="0"/>
          </a:p>
          <a:p>
            <a:pPr indent="450850" algn="just">
              <a:buFontTx/>
              <a:buChar char="•"/>
              <a:tabLst>
                <a:tab pos="457200" algn="l"/>
              </a:tabLst>
              <a:defRPr/>
            </a:pPr>
            <a:r>
              <a:rPr lang="fr-FR" sz="3000" dirty="0"/>
              <a:t> Le merchandising comme le marketing est fondé  sur le consommateur et le  besoin.</a:t>
            </a:r>
          </a:p>
          <a:p>
            <a:pPr indent="450850" algn="just">
              <a:buFontTx/>
              <a:buChar char="•"/>
              <a:tabLst>
                <a:tab pos="457200" algn="l"/>
              </a:tabLst>
              <a:defRPr/>
            </a:pPr>
            <a:r>
              <a:rPr lang="fr-FR" sz="3000" dirty="0"/>
              <a:t> centré  sur le distributeur: l’action d’un fournisseur consiste à vendre ses produits à des commerçants </a:t>
            </a:r>
          </a:p>
          <a:p>
            <a:pPr indent="450850" algn="just">
              <a:buFontTx/>
              <a:buChar char="•"/>
              <a:tabLst>
                <a:tab pos="457200" algn="l"/>
              </a:tabLst>
              <a:defRPr/>
            </a:pPr>
            <a:r>
              <a:rPr lang="fr-FR" sz="3000" dirty="0"/>
              <a:t> les producteurs  développent une politique de merchandising.</a:t>
            </a:r>
          </a:p>
          <a:p>
            <a:pPr indent="450850" algn="just">
              <a:tabLst>
                <a:tab pos="457200" algn="l"/>
              </a:tabLst>
              <a:defRPr/>
            </a:pPr>
            <a:endParaRPr lang="fr-FR" sz="3000" dirty="0"/>
          </a:p>
          <a:p>
            <a:pPr indent="450850" algn="just">
              <a:tabLst>
                <a:tab pos="457200" algn="l"/>
              </a:tabLst>
              <a:defRPr/>
            </a:pPr>
            <a:r>
              <a:rPr lang="fr-FR" sz="3000" dirty="0"/>
              <a:t>Axée sur la promotion des ventes et l’animation, l’information et la publicité sur le lieu de vente</a:t>
            </a:r>
          </a:p>
          <a:p>
            <a:pPr indent="450850" algn="just">
              <a:tabLst>
                <a:tab pos="457200" algn="l"/>
              </a:tabLst>
              <a:defRPr/>
            </a:pPr>
            <a:endParaRPr lang="fr-FR" dirty="0"/>
          </a:p>
        </p:txBody>
      </p:sp>
      <p:sp>
        <p:nvSpPr>
          <p:cNvPr id="5" name="Rectangle 4"/>
          <p:cNvSpPr/>
          <p:nvPr/>
        </p:nvSpPr>
        <p:spPr>
          <a:xfrm>
            <a:off x="0" y="0"/>
            <a:ext cx="9144000" cy="1889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6" name="Rectangle 5"/>
          <p:cNvSpPr/>
          <p:nvPr/>
        </p:nvSpPr>
        <p:spPr>
          <a:xfrm>
            <a:off x="0" y="6669088"/>
            <a:ext cx="9144000" cy="1889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7" name="Rectangle 6"/>
          <p:cNvSpPr/>
          <p:nvPr/>
        </p:nvSpPr>
        <p:spPr>
          <a:xfrm>
            <a:off x="0" y="188913"/>
            <a:ext cx="179388" cy="6480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sp>
        <p:nvSpPr>
          <p:cNvPr id="8" name="Rectangle 7"/>
          <p:cNvSpPr/>
          <p:nvPr/>
        </p:nvSpPr>
        <p:spPr>
          <a:xfrm>
            <a:off x="8964613" y="188913"/>
            <a:ext cx="179387" cy="6480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u numéro de diapositive 2"/>
          <p:cNvSpPr>
            <a:spLocks noGrp="1"/>
          </p:cNvSpPr>
          <p:nvPr>
            <p:ph type="sldNum" sz="quarter" idx="12"/>
          </p:nvPr>
        </p:nvSpPr>
        <p:spPr>
          <a:noFill/>
        </p:spPr>
        <p:txBody>
          <a:bodyPr/>
          <a:lstStyle/>
          <a:p>
            <a:fld id="{7C951925-7C77-4F03-8E2F-C6C1C6FE9BB1}" type="slidenum">
              <a:rPr lang="fr-FR" smtClean="0"/>
              <a:pPr/>
              <a:t>113</a:t>
            </a:fld>
            <a:endParaRPr lang="fr-FR" smtClean="0"/>
          </a:p>
        </p:txBody>
      </p:sp>
      <p:sp>
        <p:nvSpPr>
          <p:cNvPr id="100355"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29E8D3B-6A0D-42AD-86DC-2B846289CC36}" type="slidenum">
              <a:rPr lang="fr-FR" sz="1400"/>
              <a:pPr algn="r"/>
              <a:t>113</a:t>
            </a:fld>
            <a:endParaRPr lang="fr-FR" sz="1400"/>
          </a:p>
        </p:txBody>
      </p:sp>
      <p:sp>
        <p:nvSpPr>
          <p:cNvPr id="100356" name="Rectangle 3"/>
          <p:cNvSpPr>
            <a:spLocks noChangeArrowheads="1"/>
          </p:cNvSpPr>
          <p:nvPr/>
        </p:nvSpPr>
        <p:spPr bwMode="auto">
          <a:xfrm>
            <a:off x="250825" y="419100"/>
            <a:ext cx="8496300" cy="5878513"/>
          </a:xfrm>
          <a:prstGeom prst="rect">
            <a:avLst/>
          </a:prstGeom>
          <a:noFill/>
          <a:ln w="9525">
            <a:noFill/>
            <a:miter lim="800000"/>
            <a:headEnd/>
            <a:tailEnd/>
          </a:ln>
        </p:spPr>
        <p:txBody>
          <a:bodyPr anchor="ctr">
            <a:spAutoFit/>
          </a:bodyPr>
          <a:lstStyle/>
          <a:p>
            <a:pPr lvl="1" algn="ctr">
              <a:tabLst>
                <a:tab pos="457200" algn="l"/>
              </a:tabLst>
            </a:pPr>
            <a:r>
              <a:rPr lang="fr-FR" sz="3200" b="1" u="sng">
                <a:solidFill>
                  <a:srgbClr val="FF0000"/>
                </a:solidFill>
              </a:rPr>
              <a:t>MERCHANDISING DISTRIBUTEUR</a:t>
            </a:r>
          </a:p>
          <a:p>
            <a:pPr lvl="1" algn="ctr">
              <a:tabLst>
                <a:tab pos="457200" algn="l"/>
              </a:tabLst>
            </a:pPr>
            <a:endParaRPr lang="fr-FR"/>
          </a:p>
          <a:p>
            <a:pPr indent="449263" algn="just">
              <a:tabLst>
                <a:tab pos="457200" algn="l"/>
              </a:tabLst>
            </a:pPr>
            <a:endParaRPr lang="fr-FR" sz="2800"/>
          </a:p>
          <a:p>
            <a:pPr indent="449263" algn="just">
              <a:tabLst>
                <a:tab pos="457200" algn="l"/>
              </a:tabLst>
            </a:pPr>
            <a:r>
              <a:rPr lang="fr-FR" sz="2800"/>
              <a:t>L’objectif du distributeur est de : </a:t>
            </a:r>
          </a:p>
          <a:p>
            <a:pPr indent="449263" algn="just">
              <a:tabLst>
                <a:tab pos="457200" algn="l"/>
              </a:tabLst>
            </a:pPr>
            <a:endParaRPr lang="fr-FR" sz="2800"/>
          </a:p>
          <a:p>
            <a:pPr indent="449263" algn="just">
              <a:buFontTx/>
              <a:buChar char="•"/>
              <a:tabLst>
                <a:tab pos="457200" algn="l"/>
              </a:tabLst>
            </a:pPr>
            <a:r>
              <a:rPr lang="fr-FR" sz="2800"/>
              <a:t> maximiser les ventes des références </a:t>
            </a:r>
          </a:p>
          <a:p>
            <a:pPr indent="449263" algn="just">
              <a:buFontTx/>
              <a:buChar char="•"/>
              <a:tabLst>
                <a:tab pos="457200" algn="l"/>
              </a:tabLst>
            </a:pPr>
            <a:r>
              <a:rPr lang="fr-FR" sz="2800"/>
              <a:t>  rentabiliser ses investissements</a:t>
            </a:r>
          </a:p>
          <a:p>
            <a:pPr indent="449263" algn="just">
              <a:buFontTx/>
              <a:buChar char="•"/>
              <a:tabLst>
                <a:tab pos="457200" algn="l"/>
              </a:tabLst>
            </a:pPr>
            <a:r>
              <a:rPr lang="fr-FR" sz="2800"/>
              <a:t> choisir son assortiment</a:t>
            </a:r>
          </a:p>
          <a:p>
            <a:pPr indent="449263" algn="just">
              <a:buFontTx/>
              <a:buChar char="•"/>
              <a:tabLst>
                <a:tab pos="457200" algn="l"/>
              </a:tabLst>
            </a:pPr>
            <a:r>
              <a:rPr lang="fr-FR" sz="2800"/>
              <a:t> choisir la zone de chalandise </a:t>
            </a:r>
          </a:p>
          <a:p>
            <a:pPr indent="449263" algn="just">
              <a:buFontTx/>
              <a:buChar char="•"/>
              <a:tabLst>
                <a:tab pos="457200" algn="l"/>
              </a:tabLst>
            </a:pPr>
            <a:r>
              <a:rPr lang="fr-FR" sz="2800"/>
              <a:t> affecter les rayons proportionnellement à leur rentabilité.</a:t>
            </a:r>
          </a:p>
          <a:p>
            <a:pPr indent="449263" algn="ctr">
              <a:tabLst>
                <a:tab pos="457200" algn="l"/>
              </a:tabLst>
            </a:pPr>
            <a:endParaRPr lang="fr-FR" sz="2800"/>
          </a:p>
          <a:p>
            <a:pPr indent="449263" algn="ctr">
              <a:tabLst>
                <a:tab pos="457200" algn="l"/>
              </a:tabLst>
            </a:pPr>
            <a:endParaRPr lang="fr-FR" sz="2800"/>
          </a:p>
          <a:p>
            <a:pPr indent="449263" algn="ctr">
              <a:tabLst>
                <a:tab pos="457200" algn="l"/>
              </a:tabLst>
            </a:pPr>
            <a:endParaRPr lang="fr-FR"/>
          </a:p>
        </p:txBody>
      </p:sp>
      <p:pic>
        <p:nvPicPr>
          <p:cNvPr id="100357" name="Picture 5"/>
          <p:cNvPicPr>
            <a:picLocks noChangeAspect="1" noChangeArrowheads="1"/>
          </p:cNvPicPr>
          <p:nvPr/>
        </p:nvPicPr>
        <p:blipFill>
          <a:blip r:embed="rId2"/>
          <a:srcRect/>
          <a:stretch>
            <a:fillRect/>
          </a:stretch>
        </p:blipFill>
        <p:spPr bwMode="auto">
          <a:xfrm>
            <a:off x="6886575" y="1196975"/>
            <a:ext cx="2257425" cy="2303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u numéro de diapositive 2"/>
          <p:cNvSpPr>
            <a:spLocks noGrp="1"/>
          </p:cNvSpPr>
          <p:nvPr>
            <p:ph type="sldNum" sz="quarter" idx="12"/>
          </p:nvPr>
        </p:nvSpPr>
        <p:spPr>
          <a:noFill/>
        </p:spPr>
        <p:txBody>
          <a:bodyPr/>
          <a:lstStyle/>
          <a:p>
            <a:fld id="{A3F9251E-E1C5-4488-916C-EB4EA95F701E}" type="slidenum">
              <a:rPr lang="fr-FR" smtClean="0"/>
              <a:pPr/>
              <a:t>114</a:t>
            </a:fld>
            <a:endParaRPr lang="fr-FR" smtClean="0"/>
          </a:p>
        </p:txBody>
      </p:sp>
      <p:sp>
        <p:nvSpPr>
          <p:cNvPr id="101379"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DC7654-9128-44E1-AB29-12151816B980}" type="slidenum">
              <a:rPr lang="fr-FR" sz="1400"/>
              <a:pPr algn="r"/>
              <a:t>114</a:t>
            </a:fld>
            <a:endParaRPr lang="fr-FR" sz="1400"/>
          </a:p>
        </p:txBody>
      </p:sp>
      <p:sp>
        <p:nvSpPr>
          <p:cNvPr id="101380" name="Rectangle 3"/>
          <p:cNvSpPr>
            <a:spLocks noChangeArrowheads="1"/>
          </p:cNvSpPr>
          <p:nvPr/>
        </p:nvSpPr>
        <p:spPr bwMode="auto">
          <a:xfrm>
            <a:off x="468313" y="771525"/>
            <a:ext cx="7775575" cy="5151438"/>
          </a:xfrm>
          <a:prstGeom prst="rect">
            <a:avLst/>
          </a:prstGeom>
          <a:noFill/>
          <a:ln w="9525">
            <a:noFill/>
            <a:miter lim="800000"/>
            <a:headEnd/>
            <a:tailEnd/>
          </a:ln>
        </p:spPr>
        <p:txBody>
          <a:bodyPr anchor="ctr">
            <a:spAutoFit/>
          </a:bodyPr>
          <a:lstStyle/>
          <a:p>
            <a:pPr marL="342900" indent="-342900" algn="ctr">
              <a:tabLst>
                <a:tab pos="457200" algn="l"/>
              </a:tabLst>
            </a:pPr>
            <a:r>
              <a:rPr lang="fr-FR" sz="3200" b="1" u="sng">
                <a:solidFill>
                  <a:srgbClr val="FFFF00"/>
                </a:solidFill>
              </a:rPr>
              <a:t>ZONE DE CHALANDISE</a:t>
            </a:r>
          </a:p>
          <a:p>
            <a:pPr marL="342900" indent="-342900" algn="justLow">
              <a:buFontTx/>
              <a:buChar char="•"/>
              <a:tabLst>
                <a:tab pos="457200" algn="l"/>
              </a:tabLst>
            </a:pPr>
            <a:endParaRPr lang="fr-FR" b="1" u="sng"/>
          </a:p>
          <a:p>
            <a:pPr marL="342900" indent="-342900" algn="justLow">
              <a:tabLst>
                <a:tab pos="457200" algn="l"/>
              </a:tabLst>
            </a:pPr>
            <a:endParaRPr lang="fr-FR" b="1" u="sng"/>
          </a:p>
          <a:p>
            <a:pPr marL="342900" indent="-342900" algn="ctr">
              <a:tabLst>
                <a:tab pos="457200" algn="l"/>
              </a:tabLst>
            </a:pPr>
            <a:r>
              <a:rPr lang="fr-FR" sz="3200" b="1"/>
              <a:t>La zone de chalandise est : </a:t>
            </a:r>
          </a:p>
          <a:p>
            <a:pPr marL="342900" indent="-342900" algn="ctr">
              <a:tabLst>
                <a:tab pos="457200" algn="l"/>
              </a:tabLst>
            </a:pPr>
            <a:endParaRPr lang="fr-FR" sz="3200" b="1"/>
          </a:p>
          <a:p>
            <a:pPr marL="342900" indent="-342900" algn="ctr">
              <a:buFontTx/>
              <a:buChar char="•"/>
              <a:tabLst>
                <a:tab pos="457200" algn="l"/>
              </a:tabLst>
            </a:pPr>
            <a:r>
              <a:rPr lang="fr-FR" sz="3200" b="1"/>
              <a:t> l’ère géographique du point de vente</a:t>
            </a:r>
          </a:p>
          <a:p>
            <a:pPr marL="342900" indent="-342900" algn="ctr">
              <a:buFontTx/>
              <a:buChar char="•"/>
              <a:tabLst>
                <a:tab pos="457200" algn="l"/>
              </a:tabLst>
            </a:pPr>
            <a:r>
              <a:rPr lang="fr-FR" sz="3200" b="1"/>
              <a:t>  la zone d’influence commerciale d’un magasin, constituée de client et de concurrents</a:t>
            </a:r>
            <a:r>
              <a:rPr lang="fr-FR" b="1" u="sng"/>
              <a:t>.</a:t>
            </a:r>
          </a:p>
          <a:p>
            <a:pPr marL="342900" indent="-342900" algn="justLow">
              <a:buFontTx/>
              <a:buAutoNum type="arabicPeriod"/>
              <a:tabLst>
                <a:tab pos="457200" algn="l"/>
              </a:tabLst>
            </a:pPr>
            <a:endParaRPr lang="fr-FR" b="1" u="sng"/>
          </a:p>
          <a:p>
            <a:pPr marL="342900" indent="-342900" algn="justLow">
              <a:tabLst>
                <a:tab pos="457200" algn="l"/>
              </a:tabLst>
            </a:pPr>
            <a:endParaRPr lang="fr-FR" b="1" u="sng"/>
          </a:p>
          <a:p>
            <a:pPr marL="342900" indent="-342900" algn="justLow">
              <a:buFontTx/>
              <a:buAutoNum type="arabicPeriod"/>
              <a:tabLst>
                <a:tab pos="457200" algn="l"/>
              </a:tabLst>
            </a:pPr>
            <a:endParaRPr lang="fr-FR" b="1" u="sng"/>
          </a:p>
          <a:p>
            <a:pPr marL="342900" indent="-342900" algn="justLow">
              <a:buFontTx/>
              <a:buAutoNum type="arabicPeriod"/>
              <a:tabLst>
                <a:tab pos="457200" algn="l"/>
              </a:tabLst>
            </a:pPr>
            <a:endParaRPr lang="fr-FR" b="1" u="sng"/>
          </a:p>
        </p:txBody>
      </p:sp>
      <p:pic>
        <p:nvPicPr>
          <p:cNvPr id="101381" name="Picture 5"/>
          <p:cNvPicPr>
            <a:picLocks noChangeAspect="1" noChangeArrowheads="1"/>
          </p:cNvPicPr>
          <p:nvPr/>
        </p:nvPicPr>
        <p:blipFill>
          <a:blip r:embed="rId2"/>
          <a:srcRect/>
          <a:stretch>
            <a:fillRect/>
          </a:stretch>
        </p:blipFill>
        <p:spPr bwMode="auto">
          <a:xfrm rot="1786717">
            <a:off x="5859463" y="4789488"/>
            <a:ext cx="2143125" cy="2143125"/>
          </a:xfrm>
          <a:prstGeom prst="rect">
            <a:avLst/>
          </a:prstGeom>
          <a:noFill/>
          <a:ln w="9525">
            <a:noFill/>
            <a:miter lim="800000"/>
            <a:headEnd/>
            <a:tailEnd/>
          </a:ln>
        </p:spPr>
      </p:pic>
      <p:pic>
        <p:nvPicPr>
          <p:cNvPr id="101382" name="Picture 5"/>
          <p:cNvPicPr>
            <a:picLocks noChangeAspect="1" noChangeArrowheads="1"/>
          </p:cNvPicPr>
          <p:nvPr/>
        </p:nvPicPr>
        <p:blipFill>
          <a:blip r:embed="rId2"/>
          <a:srcRect/>
          <a:stretch>
            <a:fillRect/>
          </a:stretch>
        </p:blipFill>
        <p:spPr bwMode="auto">
          <a:xfrm rot="2313406">
            <a:off x="434975" y="4727575"/>
            <a:ext cx="2143125" cy="2143125"/>
          </a:xfrm>
          <a:prstGeom prst="rect">
            <a:avLst/>
          </a:prstGeom>
          <a:noFill/>
          <a:ln w="9525">
            <a:noFill/>
            <a:miter lim="800000"/>
            <a:headEnd/>
            <a:tailEnd/>
          </a:ln>
        </p:spPr>
      </p:pic>
      <p:sp>
        <p:nvSpPr>
          <p:cNvPr id="7" name="Rectangle 6"/>
          <p:cNvSpPr/>
          <p:nvPr/>
        </p:nvSpPr>
        <p:spPr>
          <a:xfrm>
            <a:off x="8460432" y="0"/>
            <a:ext cx="216024" cy="6858000"/>
          </a:xfrm>
          <a:prstGeom prst="rect">
            <a:avLst/>
          </a:prstGeom>
          <a:solidFill>
            <a:srgbClr val="48E509">
              <a:alpha val="7098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8820472" y="0"/>
            <a:ext cx="216024" cy="6885384"/>
          </a:xfrm>
          <a:prstGeom prst="rect">
            <a:avLst/>
          </a:prstGeom>
          <a:solidFill>
            <a:srgbClr val="FFC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u numéro de diapositive 2"/>
          <p:cNvSpPr>
            <a:spLocks noGrp="1"/>
          </p:cNvSpPr>
          <p:nvPr>
            <p:ph type="sldNum" sz="quarter" idx="12"/>
          </p:nvPr>
        </p:nvSpPr>
        <p:spPr>
          <a:noFill/>
        </p:spPr>
        <p:txBody>
          <a:bodyPr/>
          <a:lstStyle/>
          <a:p>
            <a:fld id="{EA3EC4E9-3434-4787-9033-A4749CC01A87}" type="slidenum">
              <a:rPr lang="fr-FR" smtClean="0"/>
              <a:pPr/>
              <a:t>115</a:t>
            </a:fld>
            <a:endParaRPr lang="fr-FR" smtClean="0"/>
          </a:p>
        </p:txBody>
      </p:sp>
      <p:sp>
        <p:nvSpPr>
          <p:cNvPr id="102403"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5330F9-4FB7-46CD-8CE9-E7733CF0A15D}" type="slidenum">
              <a:rPr lang="fr-FR" sz="1400"/>
              <a:pPr algn="r"/>
              <a:t>115</a:t>
            </a:fld>
            <a:endParaRPr lang="fr-FR" sz="1400"/>
          </a:p>
        </p:txBody>
      </p:sp>
      <p:sp>
        <p:nvSpPr>
          <p:cNvPr id="102404" name="Rectangle 3"/>
          <p:cNvSpPr>
            <a:spLocks noChangeArrowheads="1"/>
          </p:cNvSpPr>
          <p:nvPr/>
        </p:nvSpPr>
        <p:spPr bwMode="auto">
          <a:xfrm>
            <a:off x="323850" y="1041400"/>
            <a:ext cx="7777163" cy="4738688"/>
          </a:xfrm>
          <a:prstGeom prst="rect">
            <a:avLst/>
          </a:prstGeom>
          <a:noFill/>
          <a:ln w="9525">
            <a:noFill/>
            <a:miter lim="800000"/>
            <a:headEnd/>
            <a:tailEnd/>
          </a:ln>
        </p:spPr>
        <p:txBody>
          <a:bodyPr anchor="ctr">
            <a:spAutoFit/>
          </a:bodyPr>
          <a:lstStyle/>
          <a:p>
            <a:pPr lvl="1" algn="ctr">
              <a:tabLst>
                <a:tab pos="457200" algn="l"/>
              </a:tabLst>
            </a:pPr>
            <a:r>
              <a:rPr lang="fr-FR" sz="2800" b="1" u="sng">
                <a:solidFill>
                  <a:srgbClr val="00B0F0"/>
                </a:solidFill>
              </a:rPr>
              <a:t>DELIMITATION</a:t>
            </a:r>
          </a:p>
          <a:p>
            <a:pPr lvl="1" algn="ctr">
              <a:tabLst>
                <a:tab pos="457200" algn="l"/>
              </a:tabLst>
            </a:pPr>
            <a:endParaRPr lang="fr-FR" sz="2800"/>
          </a:p>
          <a:p>
            <a:pPr>
              <a:tabLst>
                <a:tab pos="457200" algn="l"/>
              </a:tabLst>
            </a:pPr>
            <a:r>
              <a:rPr lang="fr-FR" sz="3000"/>
              <a:t>L’accessibilité au magasin va dépendre de deux variables : le  temps et  la distance.</a:t>
            </a:r>
          </a:p>
          <a:p>
            <a:pPr>
              <a:tabLst>
                <a:tab pos="457200" algn="l"/>
              </a:tabLst>
            </a:pPr>
            <a:endParaRPr lang="fr-FR" sz="3000"/>
          </a:p>
          <a:p>
            <a:pPr>
              <a:buFontTx/>
              <a:buChar char="•"/>
              <a:tabLst>
                <a:tab pos="457200" algn="l"/>
              </a:tabLst>
            </a:pPr>
            <a:r>
              <a:rPr lang="fr-FR" sz="3000"/>
              <a:t> Zone primaire</a:t>
            </a:r>
          </a:p>
          <a:p>
            <a:pPr>
              <a:buFontTx/>
              <a:buChar char="•"/>
              <a:tabLst>
                <a:tab pos="457200" algn="l"/>
              </a:tabLst>
            </a:pPr>
            <a:r>
              <a:rPr lang="fr-FR" sz="3000"/>
              <a:t>Zone secondaire</a:t>
            </a:r>
          </a:p>
          <a:p>
            <a:pPr>
              <a:buFontTx/>
              <a:buChar char="•"/>
              <a:tabLst>
                <a:tab pos="457200" algn="l"/>
              </a:tabLst>
            </a:pPr>
            <a:r>
              <a:rPr lang="fr-FR" sz="3000"/>
              <a:t> Zone tertiaire</a:t>
            </a:r>
          </a:p>
          <a:p>
            <a:pPr algn="ctr">
              <a:tabLst>
                <a:tab pos="457200" algn="l"/>
              </a:tabLst>
            </a:pPr>
            <a:endParaRPr lang="fr-FR" sz="3000"/>
          </a:p>
          <a:p>
            <a:pPr algn="ctr">
              <a:tabLst>
                <a:tab pos="457200" algn="l"/>
              </a:tabLst>
            </a:pPr>
            <a:endParaRPr lang="fr-FR"/>
          </a:p>
          <a:p>
            <a:pPr algn="ctr">
              <a:tabLst>
                <a:tab pos="457200" algn="l"/>
              </a:tabLst>
            </a:pPr>
            <a:endParaRPr lang="fr-FR"/>
          </a:p>
        </p:txBody>
      </p:sp>
      <p:sp>
        <p:nvSpPr>
          <p:cNvPr id="5" name="Rectangle 4"/>
          <p:cNvSpPr/>
          <p:nvPr/>
        </p:nvSpPr>
        <p:spPr>
          <a:xfrm>
            <a:off x="8460432" y="0"/>
            <a:ext cx="216024" cy="6858000"/>
          </a:xfrm>
          <a:prstGeom prst="rect">
            <a:avLst/>
          </a:prstGeom>
          <a:solidFill>
            <a:schemeClr val="accent5">
              <a:lumMod val="60000"/>
              <a:lumOff val="40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820472" y="0"/>
            <a:ext cx="216024" cy="6885384"/>
          </a:xfrm>
          <a:prstGeom prst="rect">
            <a:avLst/>
          </a:prstGeom>
          <a:solidFill>
            <a:srgbClr val="FFC000">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179388" y="1916113"/>
            <a:ext cx="7993062" cy="32416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u numéro de diapositive 2"/>
          <p:cNvSpPr>
            <a:spLocks noGrp="1"/>
          </p:cNvSpPr>
          <p:nvPr>
            <p:ph type="sldNum" sz="quarter" idx="12"/>
          </p:nvPr>
        </p:nvSpPr>
        <p:spPr>
          <a:noFill/>
        </p:spPr>
        <p:txBody>
          <a:bodyPr/>
          <a:lstStyle/>
          <a:p>
            <a:fld id="{BA8586FE-478B-4769-94A6-024B024AE910}" type="slidenum">
              <a:rPr lang="fr-FR" smtClean="0"/>
              <a:pPr/>
              <a:t>116</a:t>
            </a:fld>
            <a:endParaRPr lang="fr-FR" smtClean="0"/>
          </a:p>
        </p:txBody>
      </p:sp>
      <p:sp>
        <p:nvSpPr>
          <p:cNvPr id="103427"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D461CF1-FFE7-40CB-BBB5-A647AA43A008}" type="slidenum">
              <a:rPr lang="fr-FR" sz="1400"/>
              <a:pPr algn="r"/>
              <a:t>116</a:t>
            </a:fld>
            <a:endParaRPr lang="fr-FR" sz="1400"/>
          </a:p>
        </p:txBody>
      </p:sp>
      <p:sp>
        <p:nvSpPr>
          <p:cNvPr id="103428" name="Rectangle 3"/>
          <p:cNvSpPr>
            <a:spLocks noChangeArrowheads="1"/>
          </p:cNvSpPr>
          <p:nvPr/>
        </p:nvSpPr>
        <p:spPr bwMode="auto">
          <a:xfrm>
            <a:off x="0" y="836613"/>
            <a:ext cx="8137525" cy="3292475"/>
          </a:xfrm>
          <a:prstGeom prst="rect">
            <a:avLst/>
          </a:prstGeom>
          <a:noFill/>
          <a:ln w="9525">
            <a:noFill/>
            <a:miter lim="800000"/>
            <a:headEnd/>
            <a:tailEnd/>
          </a:ln>
        </p:spPr>
        <p:txBody>
          <a:bodyPr anchor="ctr">
            <a:spAutoFit/>
          </a:bodyPr>
          <a:lstStyle/>
          <a:p>
            <a:pPr lvl="2" algn="ctr">
              <a:tabLst>
                <a:tab pos="1485900" algn="l"/>
              </a:tabLst>
            </a:pPr>
            <a:r>
              <a:rPr lang="fr-FR" sz="3000" b="1" u="sng">
                <a:solidFill>
                  <a:srgbClr val="FFFF00"/>
                </a:solidFill>
              </a:rPr>
              <a:t>COURBES ISOCHRONIQUES</a:t>
            </a:r>
          </a:p>
          <a:p>
            <a:pPr lvl="2" algn="ctr">
              <a:tabLst>
                <a:tab pos="1485900" algn="l"/>
              </a:tabLst>
            </a:pPr>
            <a:endParaRPr lang="fr-FR" sz="3000"/>
          </a:p>
          <a:p>
            <a:pPr indent="449263">
              <a:tabLst>
                <a:tab pos="1485900" algn="l"/>
              </a:tabLst>
            </a:pPr>
            <a:r>
              <a:rPr lang="fr-FR" sz="3000"/>
              <a:t>Les courbes </a:t>
            </a:r>
            <a:r>
              <a:rPr lang="fr-FR" sz="2800" b="1"/>
              <a:t>ISOCHRONIQUES</a:t>
            </a:r>
            <a:r>
              <a:rPr lang="fr-FR"/>
              <a:t> </a:t>
            </a:r>
            <a:r>
              <a:rPr lang="fr-FR" sz="3000"/>
              <a:t>permettent de délimiter la zone de chalandise en fonction des ménages qui mettent le même temps pour arriver au point de vente.( à pied ou en voiture)</a:t>
            </a:r>
          </a:p>
          <a:p>
            <a:pPr indent="449263">
              <a:tabLst>
                <a:tab pos="1485900" algn="l"/>
              </a:tabLst>
            </a:pPr>
            <a:endParaRPr lang="fr-FR" sz="3000"/>
          </a:p>
        </p:txBody>
      </p:sp>
      <p:sp>
        <p:nvSpPr>
          <p:cNvPr id="5" name="Rectangle 4"/>
          <p:cNvSpPr/>
          <p:nvPr/>
        </p:nvSpPr>
        <p:spPr>
          <a:xfrm>
            <a:off x="8460432" y="0"/>
            <a:ext cx="216024" cy="6858000"/>
          </a:xfrm>
          <a:prstGeom prst="rect">
            <a:avLst/>
          </a:prstGeom>
          <a:solidFill>
            <a:schemeClr val="accent6">
              <a:lumMod val="75000"/>
              <a:alpha val="7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820472" y="0"/>
            <a:ext cx="216024" cy="6885384"/>
          </a:xfrm>
          <a:prstGeom prst="rect">
            <a:avLst/>
          </a:prstGeom>
          <a:solidFill>
            <a:srgbClr val="13890D">
              <a:alpha val="71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u numéro de diapositive 2"/>
          <p:cNvSpPr>
            <a:spLocks noGrp="1"/>
          </p:cNvSpPr>
          <p:nvPr>
            <p:ph type="sldNum" sz="quarter" idx="12"/>
          </p:nvPr>
        </p:nvSpPr>
        <p:spPr>
          <a:noFill/>
        </p:spPr>
        <p:txBody>
          <a:bodyPr/>
          <a:lstStyle/>
          <a:p>
            <a:fld id="{351B0674-367E-4E69-849A-CEC543D0D6FF}" type="slidenum">
              <a:rPr lang="fr-FR" smtClean="0"/>
              <a:pPr/>
              <a:t>117</a:t>
            </a:fld>
            <a:endParaRPr lang="fr-FR" smtClean="0"/>
          </a:p>
        </p:txBody>
      </p:sp>
      <p:sp>
        <p:nvSpPr>
          <p:cNvPr id="104451"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5AB57C-EA61-459E-82C4-697951E149D3}" type="slidenum">
              <a:rPr lang="fr-FR" sz="1400"/>
              <a:pPr algn="r"/>
              <a:t>117</a:t>
            </a:fld>
            <a:endParaRPr lang="fr-FR" sz="1400"/>
          </a:p>
        </p:txBody>
      </p:sp>
      <p:sp>
        <p:nvSpPr>
          <p:cNvPr id="104452" name="Rectangle 3"/>
          <p:cNvSpPr>
            <a:spLocks noChangeArrowheads="1"/>
          </p:cNvSpPr>
          <p:nvPr/>
        </p:nvSpPr>
        <p:spPr bwMode="auto">
          <a:xfrm>
            <a:off x="395288" y="765175"/>
            <a:ext cx="8135937" cy="5032375"/>
          </a:xfrm>
          <a:prstGeom prst="rect">
            <a:avLst/>
          </a:prstGeom>
          <a:noFill/>
          <a:ln w="9525">
            <a:noFill/>
            <a:miter lim="800000"/>
            <a:headEnd/>
            <a:tailEnd/>
          </a:ln>
        </p:spPr>
        <p:txBody>
          <a:bodyPr anchor="ctr">
            <a:spAutoFit/>
          </a:bodyPr>
          <a:lstStyle/>
          <a:p>
            <a:pPr lvl="1" algn="ctr">
              <a:tabLst>
                <a:tab pos="1028700" algn="l"/>
              </a:tabLst>
            </a:pPr>
            <a:r>
              <a:rPr lang="fr-FR" sz="3200" b="1" u="sng">
                <a:solidFill>
                  <a:srgbClr val="C00000"/>
                </a:solidFill>
              </a:rPr>
              <a:t>CONCURRENCE</a:t>
            </a:r>
          </a:p>
          <a:p>
            <a:pPr lvl="1" algn="ctr">
              <a:tabLst>
                <a:tab pos="1028700" algn="l"/>
              </a:tabLst>
            </a:pPr>
            <a:endParaRPr lang="fr-FR" sz="3200"/>
          </a:p>
          <a:p>
            <a:pPr indent="449263" algn="just">
              <a:tabLst>
                <a:tab pos="1028700" algn="l"/>
              </a:tabLst>
            </a:pPr>
            <a:r>
              <a:rPr lang="fr-FR" sz="2800"/>
              <a:t>Il faut étudier le nombre de concurrents sur la zone. Car plus une zone est concurrentielle, plus il est difficile d’être compétitif.</a:t>
            </a:r>
          </a:p>
          <a:p>
            <a:pPr indent="449263" algn="just">
              <a:tabLst>
                <a:tab pos="1028700" algn="l"/>
              </a:tabLst>
            </a:pPr>
            <a:r>
              <a:rPr lang="fr-FR" sz="2800"/>
              <a:t>L’entreprise doit chercher à connaître la politique commerciale des concurrents afin de se préparer à offrir quelque chose de différent.</a:t>
            </a:r>
          </a:p>
          <a:p>
            <a:pPr indent="449263" algn="ctr">
              <a:tabLst>
                <a:tab pos="1028700" algn="l"/>
              </a:tabLst>
            </a:pPr>
            <a:endParaRPr lang="fr-FR" sz="2800"/>
          </a:p>
          <a:p>
            <a:pPr indent="449263" algn="ctr">
              <a:tabLst>
                <a:tab pos="1028700" algn="l"/>
              </a:tabLst>
            </a:pPr>
            <a:endParaRPr lang="fr-FR" sz="2800"/>
          </a:p>
          <a:p>
            <a:pPr indent="449263" algn="ctr">
              <a:tabLst>
                <a:tab pos="1028700" algn="l"/>
              </a:tabLst>
            </a:pPr>
            <a:endParaRPr lang="fr-FR"/>
          </a:p>
          <a:p>
            <a:pPr indent="449263" algn="ctr">
              <a:tabLst>
                <a:tab pos="1028700" algn="l"/>
              </a:tabLst>
            </a:pPr>
            <a:endParaRPr lang="fr-FR"/>
          </a:p>
        </p:txBody>
      </p:sp>
      <p:pic>
        <p:nvPicPr>
          <p:cNvPr id="13317" name="Picture 5"/>
          <p:cNvPicPr>
            <a:picLocks noChangeAspect="1" noChangeArrowheads="1"/>
          </p:cNvPicPr>
          <p:nvPr/>
        </p:nvPicPr>
        <p:blipFill>
          <a:blip r:embed="rId2" cstate="print"/>
          <a:srcRect/>
          <a:stretch>
            <a:fillRect/>
          </a:stretch>
        </p:blipFill>
        <p:spPr bwMode="auto">
          <a:xfrm>
            <a:off x="1547664" y="4509120"/>
            <a:ext cx="5688632" cy="208823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u numéro de diapositive 2"/>
          <p:cNvSpPr>
            <a:spLocks noGrp="1"/>
          </p:cNvSpPr>
          <p:nvPr>
            <p:ph type="sldNum" sz="quarter" idx="12"/>
          </p:nvPr>
        </p:nvSpPr>
        <p:spPr>
          <a:noFill/>
        </p:spPr>
        <p:txBody>
          <a:bodyPr/>
          <a:lstStyle/>
          <a:p>
            <a:fld id="{1CB0D1B3-0720-46FA-87F3-D9CFF86B4EEA}" type="slidenum">
              <a:rPr lang="fr-FR" smtClean="0"/>
              <a:pPr/>
              <a:t>118</a:t>
            </a:fld>
            <a:endParaRPr lang="fr-FR" smtClean="0"/>
          </a:p>
        </p:txBody>
      </p:sp>
      <p:sp>
        <p:nvSpPr>
          <p:cNvPr id="105475"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8184D58-90D9-454B-8C13-DF9A1D86FD3A}" type="slidenum">
              <a:rPr lang="fr-FR" sz="1400"/>
              <a:pPr algn="r"/>
              <a:t>118</a:t>
            </a:fld>
            <a:endParaRPr lang="fr-FR" sz="1400"/>
          </a:p>
        </p:txBody>
      </p:sp>
      <p:sp>
        <p:nvSpPr>
          <p:cNvPr id="105476" name="Rectangle 3"/>
          <p:cNvSpPr>
            <a:spLocks noChangeArrowheads="1"/>
          </p:cNvSpPr>
          <p:nvPr/>
        </p:nvSpPr>
        <p:spPr bwMode="auto">
          <a:xfrm>
            <a:off x="179388" y="404813"/>
            <a:ext cx="8280400" cy="4637087"/>
          </a:xfrm>
          <a:prstGeom prst="rect">
            <a:avLst/>
          </a:prstGeom>
          <a:noFill/>
          <a:ln w="9525">
            <a:noFill/>
            <a:miter lim="800000"/>
            <a:headEnd/>
            <a:tailEnd/>
          </a:ln>
        </p:spPr>
        <p:txBody>
          <a:bodyPr anchor="ctr">
            <a:spAutoFit/>
          </a:bodyPr>
          <a:lstStyle/>
          <a:p>
            <a:pPr lvl="2" algn="ctr">
              <a:tabLst>
                <a:tab pos="1485900" algn="l"/>
              </a:tabLst>
            </a:pPr>
            <a:r>
              <a:rPr lang="fr-FR" sz="2800" b="1" u="sng">
                <a:solidFill>
                  <a:srgbClr val="0070C0"/>
                </a:solidFill>
              </a:rPr>
              <a:t>ETUDE DE LA DEMANDE</a:t>
            </a:r>
          </a:p>
          <a:p>
            <a:pPr lvl="2" algn="ctr">
              <a:tabLst>
                <a:tab pos="1485900" algn="l"/>
              </a:tabLst>
            </a:pPr>
            <a:endParaRPr lang="fr-FR" sz="2800"/>
          </a:p>
          <a:p>
            <a:pPr indent="449263" algn="just">
              <a:tabLst>
                <a:tab pos="1485900" algn="l"/>
              </a:tabLst>
            </a:pPr>
            <a:r>
              <a:rPr lang="fr-FR" sz="2800"/>
              <a:t>Pour toute implantation commerciale, il est primordial de bien connaître sa clientèle afin de proposer un assortiment adapté à ses attentes.</a:t>
            </a:r>
          </a:p>
          <a:p>
            <a:pPr indent="449263" algn="just">
              <a:tabLst>
                <a:tab pos="1485900" algn="l"/>
              </a:tabLst>
            </a:pPr>
            <a:r>
              <a:rPr lang="fr-FR" sz="2800"/>
              <a:t>Il faut déterminer ses caractéristiques : l’âge, le sexe, la catégorie socioprofessionnelle, le lieu d’habitation ( attraction et évasion ), le nombre de personnes par ménage,  le revenu, ses habitudes d’achat, ses motivations</a:t>
            </a:r>
            <a:r>
              <a:rPr lang="fr-FR"/>
              <a:t>…</a:t>
            </a:r>
          </a:p>
          <a:p>
            <a:pPr indent="449263" algn="just">
              <a:tabLst>
                <a:tab pos="1485900" algn="l"/>
              </a:tabLst>
            </a:pPr>
            <a:endParaRPr lang="fr-FR"/>
          </a:p>
        </p:txBody>
      </p:sp>
      <p:pic>
        <p:nvPicPr>
          <p:cNvPr id="14341" name="Picture 5"/>
          <p:cNvPicPr>
            <a:picLocks noChangeAspect="1" noChangeArrowheads="1"/>
          </p:cNvPicPr>
          <p:nvPr/>
        </p:nvPicPr>
        <p:blipFill>
          <a:blip r:embed="rId2" cstate="print"/>
          <a:srcRect/>
          <a:stretch>
            <a:fillRect/>
          </a:stretch>
        </p:blipFill>
        <p:spPr bwMode="auto">
          <a:xfrm>
            <a:off x="4644008" y="4653136"/>
            <a:ext cx="3312368" cy="1857375"/>
          </a:xfrm>
          <a:prstGeom prst="rect">
            <a:avLst/>
          </a:prstGeom>
          <a:ln>
            <a:noFill/>
          </a:ln>
          <a:effectLst>
            <a:softEdge rad="112500"/>
          </a:effectLst>
        </p:spPr>
      </p:pic>
      <p:sp>
        <p:nvSpPr>
          <p:cNvPr id="6" name="Rectangle 5"/>
          <p:cNvSpPr/>
          <p:nvPr/>
        </p:nvSpPr>
        <p:spPr>
          <a:xfrm>
            <a:off x="0" y="0"/>
            <a:ext cx="179512" cy="6858000"/>
          </a:xfrm>
          <a:prstGeom prst="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u numéro de diapositive 2"/>
          <p:cNvSpPr>
            <a:spLocks noGrp="1"/>
          </p:cNvSpPr>
          <p:nvPr>
            <p:ph type="sldNum" sz="quarter" idx="12"/>
          </p:nvPr>
        </p:nvSpPr>
        <p:spPr>
          <a:noFill/>
        </p:spPr>
        <p:txBody>
          <a:bodyPr/>
          <a:lstStyle/>
          <a:p>
            <a:fld id="{D5BF6095-3926-4231-80AE-9E49F3C3A7FC}" type="slidenum">
              <a:rPr lang="fr-FR" smtClean="0"/>
              <a:pPr/>
              <a:t>119</a:t>
            </a:fld>
            <a:endParaRPr lang="fr-FR" smtClean="0"/>
          </a:p>
        </p:txBody>
      </p:sp>
      <p:sp>
        <p:nvSpPr>
          <p:cNvPr id="106499"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302E31-8791-49C1-9F4F-DF400EF53A28}" type="slidenum">
              <a:rPr lang="fr-FR" sz="1400"/>
              <a:pPr algn="r"/>
              <a:t>119</a:t>
            </a:fld>
            <a:endParaRPr lang="fr-FR" sz="1400"/>
          </a:p>
        </p:txBody>
      </p:sp>
      <p:sp>
        <p:nvSpPr>
          <p:cNvPr id="15364" name="Rectangle 4"/>
          <p:cNvSpPr>
            <a:spLocks noChangeArrowheads="1"/>
          </p:cNvSpPr>
          <p:nvPr/>
        </p:nvSpPr>
        <p:spPr bwMode="auto">
          <a:xfrm>
            <a:off x="250825" y="41275"/>
            <a:ext cx="8353425" cy="6497638"/>
          </a:xfrm>
          <a:prstGeom prst="rect">
            <a:avLst/>
          </a:prstGeom>
          <a:noFill/>
          <a:ln w="9525">
            <a:noFill/>
            <a:miter lim="800000"/>
            <a:headEnd/>
            <a:tailEnd/>
          </a:ln>
        </p:spPr>
        <p:txBody>
          <a:bodyPr anchor="ctr">
            <a:spAutoFit/>
          </a:bodyPr>
          <a:lstStyle/>
          <a:p>
            <a:pPr lvl="2" algn="ctr">
              <a:tabLst>
                <a:tab pos="1485900" algn="l"/>
              </a:tabLst>
              <a:defRPr/>
            </a:pPr>
            <a:r>
              <a:rPr lang="fr-FR" sz="2800" b="1" u="sng" dirty="0">
                <a:solidFill>
                  <a:schemeClr val="accent5">
                    <a:lumMod val="60000"/>
                    <a:lumOff val="40000"/>
                  </a:schemeClr>
                </a:solidFill>
                <a:cs typeface="Times New Roman" pitchFamily="18" charset="0"/>
              </a:rPr>
              <a:t>CALCUL DE LA DEMANDE</a:t>
            </a:r>
          </a:p>
          <a:p>
            <a:pPr lvl="2" algn="ctr">
              <a:tabLst>
                <a:tab pos="1485900" algn="l"/>
              </a:tabLst>
              <a:defRPr/>
            </a:pPr>
            <a:endParaRPr lang="fr-FR" sz="2800" dirty="0"/>
          </a:p>
          <a:p>
            <a:pPr indent="449263" algn="just" eaLnBrk="0" hangingPunct="0">
              <a:tabLst>
                <a:tab pos="1485900" algn="l"/>
              </a:tabLst>
              <a:defRPr/>
            </a:pPr>
            <a:r>
              <a:rPr lang="fr-FR" sz="2800" dirty="0">
                <a:solidFill>
                  <a:srgbClr val="000080"/>
                </a:solidFill>
                <a:cs typeface="Times New Roman" pitchFamily="18" charset="0"/>
              </a:rPr>
              <a:t>La demande pour un point de vente est le nombre de personnes susceptible de faire ses achats dans ce point de vente.</a:t>
            </a:r>
          </a:p>
          <a:p>
            <a:pPr indent="449263" eaLnBrk="0" hangingPunct="0">
              <a:tabLst>
                <a:tab pos="1485900" algn="l"/>
              </a:tabLst>
              <a:defRPr/>
            </a:pPr>
            <a:endParaRPr lang="fr-FR" sz="2800" dirty="0"/>
          </a:p>
          <a:p>
            <a:pPr indent="449263" algn="ctr" eaLnBrk="0" hangingPunct="0">
              <a:buFontTx/>
              <a:buChar char="•"/>
              <a:tabLst>
                <a:tab pos="1485900" algn="l"/>
              </a:tabLst>
              <a:defRPr/>
            </a:pPr>
            <a:r>
              <a:rPr lang="fr-FR" sz="2800" dirty="0">
                <a:solidFill>
                  <a:srgbClr val="000080"/>
                </a:solidFill>
                <a:cs typeface="Times New Roman" pitchFamily="18" charset="0"/>
              </a:rPr>
              <a:t>un groupe fait ses achats dans les autres zones:       </a:t>
            </a:r>
            <a:r>
              <a:rPr lang="fr-FR" sz="2800" b="1" dirty="0">
                <a:solidFill>
                  <a:srgbClr val="000080"/>
                </a:solidFill>
                <a:cs typeface="Times New Roman" pitchFamily="18" charset="0"/>
              </a:rPr>
              <a:t>ÉVASION</a:t>
            </a:r>
          </a:p>
          <a:p>
            <a:pPr indent="449263" eaLnBrk="0" hangingPunct="0">
              <a:tabLst>
                <a:tab pos="1485900" algn="l"/>
              </a:tabLst>
              <a:defRPr/>
            </a:pPr>
            <a:endParaRPr lang="fr-FR" sz="2800" dirty="0"/>
          </a:p>
          <a:p>
            <a:pPr indent="449263" algn="ctr" eaLnBrk="0" hangingPunct="0">
              <a:buFontTx/>
              <a:buChar char="•"/>
              <a:tabLst>
                <a:tab pos="1485900" algn="l"/>
              </a:tabLst>
              <a:defRPr/>
            </a:pPr>
            <a:r>
              <a:rPr lang="fr-FR" sz="2800" dirty="0">
                <a:solidFill>
                  <a:srgbClr val="000080"/>
                </a:solidFill>
                <a:cs typeface="Times New Roman" pitchFamily="18" charset="0"/>
              </a:rPr>
              <a:t>des individus appartenant à d’autres zones viennent effectuer leurs achats dans la zone étudiée:</a:t>
            </a:r>
          </a:p>
          <a:p>
            <a:pPr indent="449263" algn="ctr" eaLnBrk="0" hangingPunct="0">
              <a:tabLst>
                <a:tab pos="1485900" algn="l"/>
              </a:tabLst>
              <a:defRPr/>
            </a:pPr>
            <a:r>
              <a:rPr lang="fr-FR" sz="2800" dirty="0">
                <a:solidFill>
                  <a:srgbClr val="000080"/>
                </a:solidFill>
                <a:cs typeface="Times New Roman" pitchFamily="18" charset="0"/>
              </a:rPr>
              <a:t> </a:t>
            </a:r>
            <a:r>
              <a:rPr lang="fr-FR" sz="2800" b="1" dirty="0">
                <a:solidFill>
                  <a:srgbClr val="000080"/>
                </a:solidFill>
                <a:cs typeface="Times New Roman" pitchFamily="18" charset="0"/>
              </a:rPr>
              <a:t>ATTRACTION</a:t>
            </a:r>
          </a:p>
          <a:p>
            <a:pPr indent="449263" eaLnBrk="0" hangingPunct="0">
              <a:tabLst>
                <a:tab pos="1485900" algn="l"/>
              </a:tabLst>
              <a:defRPr/>
            </a:pPr>
            <a:endParaRPr lang="fr-FR" sz="2800" dirty="0"/>
          </a:p>
          <a:p>
            <a:pPr indent="449263" eaLnBrk="0" hangingPunct="0">
              <a:tabLst>
                <a:tab pos="1485900" algn="l"/>
              </a:tabLst>
              <a:defRPr/>
            </a:pPr>
            <a:endParaRPr lang="fr-FR" sz="2800" dirty="0"/>
          </a:p>
        </p:txBody>
      </p:sp>
      <p:pic>
        <p:nvPicPr>
          <p:cNvPr id="106501" name="Picture 5"/>
          <p:cNvPicPr>
            <a:picLocks noChangeAspect="1" noChangeArrowheads="1"/>
          </p:cNvPicPr>
          <p:nvPr/>
        </p:nvPicPr>
        <p:blipFill>
          <a:blip r:embed="rId2"/>
          <a:srcRect/>
          <a:stretch>
            <a:fillRect/>
          </a:stretch>
        </p:blipFill>
        <p:spPr bwMode="auto">
          <a:xfrm>
            <a:off x="323850" y="5114925"/>
            <a:ext cx="3168650" cy="1743075"/>
          </a:xfrm>
          <a:prstGeom prst="rect">
            <a:avLst/>
          </a:prstGeom>
          <a:noFill/>
          <a:ln w="9525">
            <a:noFill/>
            <a:miter lim="800000"/>
            <a:headEnd/>
            <a:tailEnd/>
          </a:ln>
        </p:spPr>
      </p:pic>
      <p:sp>
        <p:nvSpPr>
          <p:cNvPr id="6" name="Rectangle 5"/>
          <p:cNvSpPr/>
          <p:nvPr/>
        </p:nvSpPr>
        <p:spPr>
          <a:xfrm>
            <a:off x="8712968" y="0"/>
            <a:ext cx="179512" cy="6858000"/>
          </a:xfrm>
          <a:prstGeom prst="rect">
            <a:avLst/>
          </a:prstGeom>
          <a:solidFill>
            <a:srgbClr val="FFC000"/>
          </a:solidFill>
          <a:ln>
            <a:solidFill>
              <a:srgbClr val="FFC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8964488" y="0"/>
            <a:ext cx="179512" cy="6858000"/>
          </a:xfrm>
          <a:prstGeom prst="rect">
            <a:avLst/>
          </a:prstGeom>
          <a:solidFill>
            <a:schemeClr val="accent6">
              <a:lumMod val="50000"/>
            </a:schemeClr>
          </a:solidFill>
          <a:ln>
            <a:solidFill>
              <a:schemeClr val="accent6">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Fonctions des circuits de distribution</a:t>
            </a:r>
            <a:endParaRPr lang="fr-FR" sz="3200"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0" y="1527174"/>
            <a:ext cx="8929718" cy="533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u numéro de diapositive 2"/>
          <p:cNvSpPr>
            <a:spLocks noGrp="1"/>
          </p:cNvSpPr>
          <p:nvPr>
            <p:ph type="sldNum" sz="quarter" idx="12"/>
          </p:nvPr>
        </p:nvSpPr>
        <p:spPr>
          <a:noFill/>
        </p:spPr>
        <p:txBody>
          <a:bodyPr/>
          <a:lstStyle/>
          <a:p>
            <a:fld id="{22DCAD3A-B3F2-4B53-BDB1-CB9F464323E1}" type="slidenum">
              <a:rPr lang="fr-FR" smtClean="0"/>
              <a:pPr/>
              <a:t>120</a:t>
            </a:fld>
            <a:endParaRPr lang="fr-FR" smtClean="0"/>
          </a:p>
        </p:txBody>
      </p:sp>
      <p:sp>
        <p:nvSpPr>
          <p:cNvPr id="107523"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3901DAC-DE44-4FD5-9FCB-C97F4F017A7D}" type="slidenum">
              <a:rPr lang="fr-FR" sz="1400"/>
              <a:pPr algn="r"/>
              <a:t>120</a:t>
            </a:fld>
            <a:endParaRPr lang="fr-FR" sz="1400"/>
          </a:p>
        </p:txBody>
      </p:sp>
      <p:sp>
        <p:nvSpPr>
          <p:cNvPr id="107524" name="Rectangle 5"/>
          <p:cNvSpPr>
            <a:spLocks noChangeArrowheads="1"/>
          </p:cNvSpPr>
          <p:nvPr/>
        </p:nvSpPr>
        <p:spPr bwMode="auto">
          <a:xfrm>
            <a:off x="323850" y="1125538"/>
            <a:ext cx="8281988" cy="3108325"/>
          </a:xfrm>
          <a:prstGeom prst="rect">
            <a:avLst/>
          </a:prstGeom>
          <a:noFill/>
          <a:ln w="9525">
            <a:noFill/>
            <a:miter lim="800000"/>
            <a:headEnd/>
            <a:tailEnd/>
          </a:ln>
        </p:spPr>
        <p:txBody>
          <a:bodyPr anchor="ctr">
            <a:spAutoFit/>
          </a:bodyPr>
          <a:lstStyle/>
          <a:p>
            <a:pPr algn="ctr"/>
            <a:r>
              <a:rPr lang="fr-CI" dirty="0"/>
              <a:t> </a:t>
            </a:r>
            <a:r>
              <a:rPr lang="fr-FR" sz="2800" b="1" i="1" dirty="0"/>
              <a:t>1</a:t>
            </a:r>
            <a:r>
              <a:rPr lang="fr-FR" sz="2800" i="1" dirty="0"/>
              <a:t> </a:t>
            </a:r>
            <a:r>
              <a:rPr lang="fr-FR" sz="2800" b="1" i="1" dirty="0"/>
              <a:t>MRZC </a:t>
            </a:r>
            <a:r>
              <a:rPr lang="fr-FR" sz="2800" i="1" dirty="0"/>
              <a:t> =   Marché réel de la zone de chalandise.</a:t>
            </a:r>
          </a:p>
          <a:p>
            <a:pPr algn="ctr"/>
            <a:r>
              <a:rPr lang="fr-FR" sz="2800" i="1" dirty="0"/>
              <a:t> 2 </a:t>
            </a:r>
            <a:r>
              <a:rPr lang="fr-FR" sz="2800" b="1" i="1" dirty="0"/>
              <a:t>MPZC  =   </a:t>
            </a:r>
            <a:r>
              <a:rPr lang="fr-FR" sz="2800" i="1" dirty="0"/>
              <a:t>Marché potentiel de la zone de chalandise.</a:t>
            </a:r>
          </a:p>
          <a:p>
            <a:pPr algn="ctr"/>
            <a:endParaRPr lang="fr-FR" sz="2800" i="1" dirty="0"/>
          </a:p>
          <a:p>
            <a:pPr algn="ctr"/>
            <a:r>
              <a:rPr lang="fr-FR" sz="2800" i="1" dirty="0"/>
              <a:t>La demande peut être appréciée en valeur:</a:t>
            </a:r>
          </a:p>
          <a:p>
            <a:pPr algn="ctr"/>
            <a:r>
              <a:rPr lang="fr-FR" sz="2800" i="1" dirty="0"/>
              <a:t> le chiffre d’affaires potentiel du magasin </a:t>
            </a:r>
            <a:r>
              <a:rPr lang="fr-FR" sz="2800" b="1" i="1" dirty="0"/>
              <a:t>CAP</a:t>
            </a:r>
            <a:r>
              <a:rPr lang="fr-FR" sz="2800" i="1" dirty="0"/>
              <a:t>.</a:t>
            </a:r>
          </a:p>
        </p:txBody>
      </p:sp>
      <p:sp>
        <p:nvSpPr>
          <p:cNvPr id="107525" name="Rectangle 6"/>
          <p:cNvSpPr>
            <a:spLocks noChangeArrowheads="1"/>
          </p:cNvSpPr>
          <p:nvPr/>
        </p:nvSpPr>
        <p:spPr bwMode="auto">
          <a:xfrm>
            <a:off x="714348" y="357165"/>
            <a:ext cx="8178827" cy="1292662"/>
          </a:xfrm>
          <a:prstGeom prst="rect">
            <a:avLst/>
          </a:prstGeom>
          <a:noFill/>
          <a:ln w="9525">
            <a:noFill/>
            <a:miter lim="800000"/>
            <a:headEnd/>
            <a:tailEnd/>
          </a:ln>
        </p:spPr>
        <p:txBody>
          <a:bodyPr wrap="square" anchor="ctr">
            <a:spAutoFit/>
          </a:bodyPr>
          <a:lstStyle/>
          <a:p>
            <a:r>
              <a:rPr lang="fr-CI" sz="3000" b="1" dirty="0">
                <a:solidFill>
                  <a:srgbClr val="000080"/>
                </a:solidFill>
                <a:cs typeface="Times New Roman" pitchFamily="18" charset="0"/>
              </a:rPr>
              <a:t>MRZC</a:t>
            </a:r>
            <a:r>
              <a:rPr lang="fr-CI" sz="3000" b="1" baseline="30000" dirty="0">
                <a:solidFill>
                  <a:srgbClr val="000080"/>
                </a:solidFill>
                <a:cs typeface="Times New Roman" pitchFamily="18" charset="0"/>
              </a:rPr>
              <a:t>1</a:t>
            </a:r>
            <a:r>
              <a:rPr lang="fr-CI" sz="3000" b="1" dirty="0">
                <a:solidFill>
                  <a:srgbClr val="000080"/>
                </a:solidFill>
                <a:cs typeface="Times New Roman" pitchFamily="18" charset="0"/>
              </a:rPr>
              <a:t> = MPZC</a:t>
            </a:r>
            <a:r>
              <a:rPr lang="fr-CI" sz="3000" b="1" baseline="30000" dirty="0">
                <a:solidFill>
                  <a:srgbClr val="000080"/>
                </a:solidFill>
                <a:cs typeface="Times New Roman" pitchFamily="18" charset="0"/>
              </a:rPr>
              <a:t>2</a:t>
            </a:r>
            <a:r>
              <a:rPr lang="fr-CI" sz="3000" b="1" dirty="0">
                <a:solidFill>
                  <a:srgbClr val="000080"/>
                </a:solidFill>
                <a:cs typeface="Times New Roman" pitchFamily="18" charset="0"/>
              </a:rPr>
              <a:t> + ATTRACTION - ÉVASION</a:t>
            </a:r>
            <a:endParaRPr lang="fr-FR" sz="3000" dirty="0"/>
          </a:p>
          <a:p>
            <a:pPr eaLnBrk="0" hangingPunct="0"/>
            <a:endParaRPr lang="fr-FR" dirty="0"/>
          </a:p>
        </p:txBody>
      </p:sp>
      <p:sp>
        <p:nvSpPr>
          <p:cNvPr id="7" name="Rectangle 6"/>
          <p:cNvSpPr/>
          <p:nvPr/>
        </p:nvSpPr>
        <p:spPr>
          <a:xfrm>
            <a:off x="0" y="0"/>
            <a:ext cx="9144000" cy="1889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8" name="Rectangle 7"/>
          <p:cNvSpPr/>
          <p:nvPr/>
        </p:nvSpPr>
        <p:spPr>
          <a:xfrm>
            <a:off x="0" y="6669088"/>
            <a:ext cx="9144000" cy="1889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9" name="Rectangle 8"/>
          <p:cNvSpPr/>
          <p:nvPr/>
        </p:nvSpPr>
        <p:spPr>
          <a:xfrm>
            <a:off x="0" y="188913"/>
            <a:ext cx="179388" cy="6480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sp>
        <p:nvSpPr>
          <p:cNvPr id="10" name="Rectangle 9"/>
          <p:cNvSpPr/>
          <p:nvPr/>
        </p:nvSpPr>
        <p:spPr>
          <a:xfrm>
            <a:off x="8964613" y="188913"/>
            <a:ext cx="179387" cy="6480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numéro de diapositive 2"/>
          <p:cNvSpPr>
            <a:spLocks noGrp="1"/>
          </p:cNvSpPr>
          <p:nvPr>
            <p:ph type="sldNum" sz="quarter" idx="12"/>
          </p:nvPr>
        </p:nvSpPr>
        <p:spPr>
          <a:noFill/>
        </p:spPr>
        <p:txBody>
          <a:bodyPr/>
          <a:lstStyle/>
          <a:p>
            <a:fld id="{08587088-8B66-4590-BADE-9A3A96C4D1F3}" type="slidenum">
              <a:rPr lang="fr-FR" smtClean="0"/>
              <a:pPr/>
              <a:t>121</a:t>
            </a:fld>
            <a:endParaRPr lang="fr-FR" smtClean="0"/>
          </a:p>
        </p:txBody>
      </p:sp>
      <p:sp>
        <p:nvSpPr>
          <p:cNvPr id="112643" name="Rectangle 2"/>
          <p:cNvSpPr>
            <a:spLocks noGrp="1" noChangeArrowheads="1"/>
          </p:cNvSpPr>
          <p:nvPr>
            <p:ph type="title" idx="4294967295"/>
          </p:nvPr>
        </p:nvSpPr>
        <p:spPr>
          <a:xfrm>
            <a:off x="790575" y="457200"/>
            <a:ext cx="8353425" cy="811213"/>
          </a:xfrm>
        </p:spPr>
        <p:txBody>
          <a:bodyPr/>
          <a:lstStyle/>
          <a:p>
            <a:pPr eaLnBrk="1" hangingPunct="1"/>
            <a:r>
              <a:rPr lang="fr-FR" sz="2800" b="1" smtClean="0"/>
              <a:t>Les principes de la localisation des rayons</a:t>
            </a:r>
            <a:r>
              <a:rPr lang="fr-FR" sz="4000" smtClean="0"/>
              <a:t> </a:t>
            </a:r>
          </a:p>
        </p:txBody>
      </p:sp>
      <p:pic>
        <p:nvPicPr>
          <p:cNvPr id="112644" name="Picture 4" descr="regles_rayons2"/>
          <p:cNvPicPr>
            <a:picLocks noChangeAspect="1" noChangeArrowheads="1"/>
          </p:cNvPicPr>
          <p:nvPr/>
        </p:nvPicPr>
        <p:blipFill>
          <a:blip r:embed="rId2"/>
          <a:srcRect/>
          <a:stretch>
            <a:fillRect/>
          </a:stretch>
        </p:blipFill>
        <p:spPr bwMode="auto">
          <a:xfrm>
            <a:off x="611188" y="1628775"/>
            <a:ext cx="7705725" cy="4256088"/>
          </a:xfrm>
          <a:prstGeom prst="rect">
            <a:avLst/>
          </a:prstGeom>
          <a:noFill/>
          <a:ln w="9525">
            <a:noFill/>
            <a:miter lim="800000"/>
            <a:headEnd/>
            <a:tailEnd/>
          </a:ln>
        </p:spPr>
      </p:pic>
      <p:sp>
        <p:nvSpPr>
          <p:cNvPr id="5" name="Rectangle 4"/>
          <p:cNvSpPr/>
          <p:nvPr/>
        </p:nvSpPr>
        <p:spPr>
          <a:xfrm>
            <a:off x="0" y="0"/>
            <a:ext cx="9144000" cy="1889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p>
        </p:txBody>
      </p:sp>
      <p:sp>
        <p:nvSpPr>
          <p:cNvPr id="6" name="Rectangle 5"/>
          <p:cNvSpPr/>
          <p:nvPr/>
        </p:nvSpPr>
        <p:spPr>
          <a:xfrm>
            <a:off x="0" y="6669088"/>
            <a:ext cx="9144000" cy="188912"/>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p>
        </p:txBody>
      </p:sp>
      <p:sp>
        <p:nvSpPr>
          <p:cNvPr id="7" name="Rectangle 6"/>
          <p:cNvSpPr/>
          <p:nvPr/>
        </p:nvSpPr>
        <p:spPr>
          <a:xfrm>
            <a:off x="0" y="188913"/>
            <a:ext cx="179388" cy="648017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p>
        </p:txBody>
      </p:sp>
      <p:sp>
        <p:nvSpPr>
          <p:cNvPr id="8" name="Rectangle 7"/>
          <p:cNvSpPr/>
          <p:nvPr/>
        </p:nvSpPr>
        <p:spPr>
          <a:xfrm>
            <a:off x="8964613" y="188913"/>
            <a:ext cx="179387" cy="648017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numéro de diapositive 2"/>
          <p:cNvSpPr>
            <a:spLocks noGrp="1"/>
          </p:cNvSpPr>
          <p:nvPr>
            <p:ph type="sldNum" sz="quarter" idx="12"/>
          </p:nvPr>
        </p:nvSpPr>
        <p:spPr>
          <a:noFill/>
        </p:spPr>
        <p:txBody>
          <a:bodyPr/>
          <a:lstStyle/>
          <a:p>
            <a:fld id="{446E68AA-BF43-4A73-8E4F-F07ACF646C92}" type="slidenum">
              <a:rPr lang="fr-FR" smtClean="0"/>
              <a:pPr/>
              <a:t>122</a:t>
            </a:fld>
            <a:endParaRPr lang="fr-FR" smtClean="0"/>
          </a:p>
        </p:txBody>
      </p:sp>
      <p:graphicFrame>
        <p:nvGraphicFramePr>
          <p:cNvPr id="92231" name="Group 71"/>
          <p:cNvGraphicFramePr>
            <a:graphicFrameLocks noGrp="1"/>
          </p:cNvGraphicFramePr>
          <p:nvPr/>
        </p:nvGraphicFramePr>
        <p:xfrm>
          <a:off x="323850" y="765175"/>
          <a:ext cx="8351838" cy="5616575"/>
        </p:xfrm>
        <a:graphic>
          <a:graphicData uri="http://schemas.openxmlformats.org/drawingml/2006/table">
            <a:tbl>
              <a:tblPr/>
              <a:tblGrid>
                <a:gridCol w="2498725">
                  <a:extLst>
                    <a:ext uri="{9D8B030D-6E8A-4147-A177-3AD203B41FA5}">
                      <a16:colId xmlns:a16="http://schemas.microsoft.com/office/drawing/2014/main" val="20000"/>
                    </a:ext>
                  </a:extLst>
                </a:gridCol>
                <a:gridCol w="5853113">
                  <a:extLst>
                    <a:ext uri="{9D8B030D-6E8A-4147-A177-3AD203B41FA5}">
                      <a16:colId xmlns:a16="http://schemas.microsoft.com/office/drawing/2014/main" val="20001"/>
                    </a:ext>
                  </a:extLst>
                </a:gridCol>
              </a:tblGrid>
              <a:tr h="60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Contraintes techniques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Cf particularités de certains rayons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0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Rentabiliser</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Chaque produit doit être vu par le plus grand nombre de clients. On joue sur les rayons d’appel, les allées de circulation</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38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Satisfaire les clients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Permettre d’acheter les produits lourds avant les produits fragiles, les produits de première nécessité avant les achats demandant réflexion. Retrouver les produits répondant à un même besoin dans des emplacements voisins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3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Extension du magasin</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En général par les cotés car les ateliers et chambres froides sont plus au fond du magasin. Cela permet aussi plus de caisses pour augmenter CA</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0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Limiter les coûts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Des rayons sont encore en vente traditionnelle. On les rapproche pour y faire tourner un personnel polyvalent.</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Surveiller la clientèle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Times New Roman" pitchFamily="18" charset="0"/>
                        </a:rPr>
                        <a:t>Rayons à risques près des caisses (montres sous blisters…).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3"/>
          <p:cNvSpPr/>
          <p:nvPr/>
        </p:nvSpPr>
        <p:spPr>
          <a:xfrm>
            <a:off x="0" y="0"/>
            <a:ext cx="9144000" cy="188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
        <p:nvSpPr>
          <p:cNvPr id="5" name="Rectangle 4"/>
          <p:cNvSpPr/>
          <p:nvPr/>
        </p:nvSpPr>
        <p:spPr>
          <a:xfrm>
            <a:off x="0" y="6669088"/>
            <a:ext cx="9144000" cy="18891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
        <p:nvSpPr>
          <p:cNvPr id="6" name="Rectangle 5"/>
          <p:cNvSpPr/>
          <p:nvPr/>
        </p:nvSpPr>
        <p:spPr>
          <a:xfrm>
            <a:off x="0" y="188913"/>
            <a:ext cx="179388" cy="64801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
        <p:nvSpPr>
          <p:cNvPr id="7" name="Rectangle 6"/>
          <p:cNvSpPr/>
          <p:nvPr/>
        </p:nvSpPr>
        <p:spPr>
          <a:xfrm>
            <a:off x="8964613" y="188913"/>
            <a:ext cx="179387" cy="64801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numéro de diapositive 2"/>
          <p:cNvSpPr>
            <a:spLocks noGrp="1"/>
          </p:cNvSpPr>
          <p:nvPr>
            <p:ph type="sldNum" sz="quarter" idx="12"/>
          </p:nvPr>
        </p:nvSpPr>
        <p:spPr>
          <a:noFill/>
        </p:spPr>
        <p:txBody>
          <a:bodyPr/>
          <a:lstStyle/>
          <a:p>
            <a:fld id="{63FA88B6-0140-4945-B113-ECFE7BF17C92}" type="slidenum">
              <a:rPr lang="fr-FR" smtClean="0"/>
              <a:pPr/>
              <a:t>123</a:t>
            </a:fld>
            <a:endParaRPr lang="fr-FR" smtClean="0"/>
          </a:p>
        </p:txBody>
      </p:sp>
      <p:pic>
        <p:nvPicPr>
          <p:cNvPr id="114691" name="Picture 4" descr="plan_type"/>
          <p:cNvPicPr>
            <a:picLocks noChangeAspect="1" noChangeArrowheads="1"/>
          </p:cNvPicPr>
          <p:nvPr/>
        </p:nvPicPr>
        <p:blipFill>
          <a:blip r:embed="rId2"/>
          <a:srcRect/>
          <a:stretch>
            <a:fillRect/>
          </a:stretch>
        </p:blipFill>
        <p:spPr bwMode="auto">
          <a:xfrm>
            <a:off x="179388" y="260350"/>
            <a:ext cx="8713787" cy="6408738"/>
          </a:xfrm>
          <a:prstGeom prst="rect">
            <a:avLst/>
          </a:prstGeom>
          <a:noFill/>
          <a:ln w="9525">
            <a:noFill/>
            <a:miter lim="800000"/>
            <a:headEnd/>
            <a:tailEnd/>
          </a:ln>
        </p:spPr>
      </p:pic>
      <p:sp>
        <p:nvSpPr>
          <p:cNvPr id="4" name="Rectangle 3"/>
          <p:cNvSpPr/>
          <p:nvPr/>
        </p:nvSpPr>
        <p:spPr>
          <a:xfrm>
            <a:off x="0" y="0"/>
            <a:ext cx="9144000" cy="188913"/>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p>
        </p:txBody>
      </p:sp>
      <p:sp>
        <p:nvSpPr>
          <p:cNvPr id="5" name="Rectangle 4"/>
          <p:cNvSpPr/>
          <p:nvPr/>
        </p:nvSpPr>
        <p:spPr>
          <a:xfrm>
            <a:off x="0" y="6669088"/>
            <a:ext cx="9144000" cy="188912"/>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p>
        </p:txBody>
      </p:sp>
      <p:sp>
        <p:nvSpPr>
          <p:cNvPr id="6" name="Rectangle 5"/>
          <p:cNvSpPr/>
          <p:nvPr/>
        </p:nvSpPr>
        <p:spPr>
          <a:xfrm>
            <a:off x="0" y="188913"/>
            <a:ext cx="179388" cy="648017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p>
        </p:txBody>
      </p:sp>
      <p:sp>
        <p:nvSpPr>
          <p:cNvPr id="7" name="Rectangle 6"/>
          <p:cNvSpPr/>
          <p:nvPr/>
        </p:nvSpPr>
        <p:spPr>
          <a:xfrm>
            <a:off x="8964613" y="188913"/>
            <a:ext cx="179387" cy="648017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u numéro de diapositive 2"/>
          <p:cNvSpPr>
            <a:spLocks noGrp="1"/>
          </p:cNvSpPr>
          <p:nvPr>
            <p:ph type="sldNum" sz="quarter" idx="12"/>
          </p:nvPr>
        </p:nvSpPr>
        <p:spPr>
          <a:noFill/>
        </p:spPr>
        <p:txBody>
          <a:bodyPr/>
          <a:lstStyle/>
          <a:p>
            <a:fld id="{76BF080B-2059-475B-A7EA-3F8292820424}" type="slidenum">
              <a:rPr lang="fr-FR" smtClean="0"/>
              <a:pPr/>
              <a:t>124</a:t>
            </a:fld>
            <a:endParaRPr lang="fr-FR" smtClean="0"/>
          </a:p>
        </p:txBody>
      </p:sp>
      <p:pic>
        <p:nvPicPr>
          <p:cNvPr id="119811" name="Picture 4" descr="implant_vert"/>
          <p:cNvPicPr>
            <a:picLocks noChangeAspect="1" noChangeArrowheads="1"/>
          </p:cNvPicPr>
          <p:nvPr/>
        </p:nvPicPr>
        <p:blipFill>
          <a:blip r:embed="rId2"/>
          <a:srcRect/>
          <a:stretch>
            <a:fillRect/>
          </a:stretch>
        </p:blipFill>
        <p:spPr bwMode="auto">
          <a:xfrm>
            <a:off x="1979613" y="260350"/>
            <a:ext cx="6192837" cy="5976938"/>
          </a:xfrm>
          <a:prstGeom prst="rect">
            <a:avLst/>
          </a:prstGeom>
          <a:noFill/>
          <a:ln w="9525">
            <a:noFill/>
            <a:miter lim="800000"/>
            <a:headEnd/>
            <a:tailEnd/>
          </a:ln>
        </p:spPr>
      </p:pic>
      <p:sp>
        <p:nvSpPr>
          <p:cNvPr id="119812" name="Rectangle 5"/>
          <p:cNvSpPr>
            <a:spLocks noChangeArrowheads="1"/>
          </p:cNvSpPr>
          <p:nvPr/>
        </p:nvSpPr>
        <p:spPr bwMode="auto">
          <a:xfrm>
            <a:off x="1187450" y="333375"/>
            <a:ext cx="4679950" cy="431800"/>
          </a:xfrm>
          <a:prstGeom prst="rect">
            <a:avLst/>
          </a:prstGeom>
          <a:solidFill>
            <a:schemeClr val="accent1"/>
          </a:solidFill>
          <a:ln w="9525">
            <a:solidFill>
              <a:schemeClr val="tx1"/>
            </a:solidFill>
            <a:miter lim="800000"/>
            <a:headEnd/>
            <a:tailEnd/>
          </a:ln>
        </p:spPr>
        <p:txBody>
          <a:bodyPr wrap="none" anchor="ctr"/>
          <a:lstStyle/>
          <a:p>
            <a:pPr algn="ctr"/>
            <a:endParaRPr lang="fr-FR"/>
          </a:p>
        </p:txBody>
      </p:sp>
      <p:sp>
        <p:nvSpPr>
          <p:cNvPr id="119813" name="Text Box 7"/>
          <p:cNvSpPr txBox="1">
            <a:spLocks noChangeArrowheads="1"/>
          </p:cNvSpPr>
          <p:nvPr/>
        </p:nvSpPr>
        <p:spPr bwMode="auto">
          <a:xfrm>
            <a:off x="1187450" y="260350"/>
            <a:ext cx="4157663" cy="492125"/>
          </a:xfrm>
          <a:prstGeom prst="rect">
            <a:avLst/>
          </a:prstGeom>
          <a:noFill/>
          <a:ln w="9525">
            <a:noFill/>
            <a:miter lim="800000"/>
            <a:headEnd/>
            <a:tailEnd/>
          </a:ln>
        </p:spPr>
        <p:txBody>
          <a:bodyPr>
            <a:spAutoFit/>
          </a:bodyPr>
          <a:lstStyle/>
          <a:p>
            <a:r>
              <a:rPr lang="fr-FR" sz="2600"/>
              <a:t>implantation verticale : </a:t>
            </a:r>
          </a:p>
        </p:txBody>
      </p:sp>
      <p:sp>
        <p:nvSpPr>
          <p:cNvPr id="6" name="Rectangle 5"/>
          <p:cNvSpPr/>
          <p:nvPr/>
        </p:nvSpPr>
        <p:spPr>
          <a:xfrm>
            <a:off x="0" y="0"/>
            <a:ext cx="9144000" cy="1889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7" name="Rectangle 6"/>
          <p:cNvSpPr/>
          <p:nvPr/>
        </p:nvSpPr>
        <p:spPr>
          <a:xfrm>
            <a:off x="0" y="6669088"/>
            <a:ext cx="9144000" cy="1889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8" name="Rectangle 7"/>
          <p:cNvSpPr/>
          <p:nvPr/>
        </p:nvSpPr>
        <p:spPr>
          <a:xfrm>
            <a:off x="0" y="188913"/>
            <a:ext cx="179388" cy="64801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
        <p:nvSpPr>
          <p:cNvPr id="9" name="Rectangle 8"/>
          <p:cNvSpPr/>
          <p:nvPr/>
        </p:nvSpPr>
        <p:spPr>
          <a:xfrm>
            <a:off x="8964613" y="188913"/>
            <a:ext cx="179387" cy="64801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u numéro de diapositive 2"/>
          <p:cNvSpPr>
            <a:spLocks noGrp="1"/>
          </p:cNvSpPr>
          <p:nvPr>
            <p:ph type="sldNum" sz="quarter" idx="12"/>
          </p:nvPr>
        </p:nvSpPr>
        <p:spPr>
          <a:noFill/>
        </p:spPr>
        <p:txBody>
          <a:bodyPr/>
          <a:lstStyle/>
          <a:p>
            <a:fld id="{4DD07B89-3336-4EFC-A95C-841685B67D5E}" type="slidenum">
              <a:rPr lang="fr-FR" smtClean="0"/>
              <a:pPr/>
              <a:t>125</a:t>
            </a:fld>
            <a:endParaRPr lang="fr-FR" smtClean="0"/>
          </a:p>
        </p:txBody>
      </p:sp>
      <p:pic>
        <p:nvPicPr>
          <p:cNvPr id="120835" name="Picture 4" descr="implan_hz"/>
          <p:cNvPicPr>
            <a:picLocks noChangeAspect="1" noChangeArrowheads="1"/>
          </p:cNvPicPr>
          <p:nvPr/>
        </p:nvPicPr>
        <p:blipFill>
          <a:blip r:embed="rId2"/>
          <a:srcRect/>
          <a:stretch>
            <a:fillRect/>
          </a:stretch>
        </p:blipFill>
        <p:spPr bwMode="auto">
          <a:xfrm>
            <a:off x="395288" y="271463"/>
            <a:ext cx="8569325" cy="6253162"/>
          </a:xfrm>
          <a:prstGeom prst="rect">
            <a:avLst/>
          </a:prstGeom>
          <a:noFill/>
          <a:ln w="9525">
            <a:noFill/>
            <a:miter lim="800000"/>
            <a:headEnd/>
            <a:tailEnd/>
          </a:ln>
        </p:spPr>
      </p:pic>
      <p:sp>
        <p:nvSpPr>
          <p:cNvPr id="4" name="Rectangle 3"/>
          <p:cNvSpPr/>
          <p:nvPr/>
        </p:nvSpPr>
        <p:spPr>
          <a:xfrm>
            <a:off x="0" y="0"/>
            <a:ext cx="9144000" cy="188913"/>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FR"/>
          </a:p>
        </p:txBody>
      </p:sp>
      <p:sp>
        <p:nvSpPr>
          <p:cNvPr id="5" name="Rectangle 4"/>
          <p:cNvSpPr/>
          <p:nvPr/>
        </p:nvSpPr>
        <p:spPr>
          <a:xfrm>
            <a:off x="0" y="6669088"/>
            <a:ext cx="9144000" cy="188912"/>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FR"/>
          </a:p>
        </p:txBody>
      </p:sp>
      <p:sp>
        <p:nvSpPr>
          <p:cNvPr id="6" name="Rectangle 5"/>
          <p:cNvSpPr/>
          <p:nvPr/>
        </p:nvSpPr>
        <p:spPr>
          <a:xfrm>
            <a:off x="0" y="188913"/>
            <a:ext cx="179388" cy="6480175"/>
          </a:xfrm>
          <a:prstGeom prst="rect">
            <a:avLst/>
          </a:prstGeom>
          <a:solidFill>
            <a:srgbClr val="7030A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FR"/>
          </a:p>
        </p:txBody>
      </p:sp>
      <p:sp>
        <p:nvSpPr>
          <p:cNvPr id="7" name="Rectangle 6"/>
          <p:cNvSpPr/>
          <p:nvPr/>
        </p:nvSpPr>
        <p:spPr>
          <a:xfrm>
            <a:off x="8964613" y="188913"/>
            <a:ext cx="179387" cy="6480175"/>
          </a:xfrm>
          <a:prstGeom prst="rect">
            <a:avLst/>
          </a:prstGeom>
          <a:solidFill>
            <a:srgbClr val="7030A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2"/>
          <p:cNvSpPr>
            <a:spLocks noGrp="1"/>
          </p:cNvSpPr>
          <p:nvPr>
            <p:ph type="sldNum" sz="quarter" idx="12"/>
          </p:nvPr>
        </p:nvSpPr>
        <p:spPr>
          <a:noFill/>
        </p:spPr>
        <p:txBody>
          <a:bodyPr/>
          <a:lstStyle/>
          <a:p>
            <a:fld id="{16D9A25F-81C5-40FF-B944-C5CFC0D20F0F}" type="slidenum">
              <a:rPr lang="fr-FR" smtClean="0"/>
              <a:pPr/>
              <a:t>126</a:t>
            </a:fld>
            <a:endParaRPr lang="fr-FR" smtClean="0"/>
          </a:p>
        </p:txBody>
      </p:sp>
      <p:pic>
        <p:nvPicPr>
          <p:cNvPr id="121859" name="Picture 4" descr="niveaux"/>
          <p:cNvPicPr>
            <a:picLocks noChangeAspect="1" noChangeArrowheads="1"/>
          </p:cNvPicPr>
          <p:nvPr/>
        </p:nvPicPr>
        <p:blipFill>
          <a:blip r:embed="rId2"/>
          <a:srcRect/>
          <a:stretch>
            <a:fillRect/>
          </a:stretch>
        </p:blipFill>
        <p:spPr bwMode="auto">
          <a:xfrm>
            <a:off x="179388" y="333375"/>
            <a:ext cx="8424862" cy="6191250"/>
          </a:xfrm>
          <a:prstGeom prst="rect">
            <a:avLst/>
          </a:prstGeom>
          <a:noFill/>
          <a:ln w="9525">
            <a:noFill/>
            <a:miter lim="800000"/>
            <a:headEnd/>
            <a:tailEnd/>
          </a:ln>
        </p:spPr>
      </p:pic>
      <p:sp>
        <p:nvSpPr>
          <p:cNvPr id="4" name="Rectangle 3"/>
          <p:cNvSpPr/>
          <p:nvPr/>
        </p:nvSpPr>
        <p:spPr>
          <a:xfrm>
            <a:off x="0" y="0"/>
            <a:ext cx="9144000" cy="188913"/>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FR"/>
          </a:p>
        </p:txBody>
      </p:sp>
      <p:sp>
        <p:nvSpPr>
          <p:cNvPr id="5" name="Rectangle 4"/>
          <p:cNvSpPr/>
          <p:nvPr/>
        </p:nvSpPr>
        <p:spPr>
          <a:xfrm>
            <a:off x="0" y="6669088"/>
            <a:ext cx="9144000" cy="188912"/>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FR"/>
          </a:p>
        </p:txBody>
      </p:sp>
      <p:sp>
        <p:nvSpPr>
          <p:cNvPr id="6" name="Rectangle 5"/>
          <p:cNvSpPr/>
          <p:nvPr/>
        </p:nvSpPr>
        <p:spPr>
          <a:xfrm>
            <a:off x="0" y="188913"/>
            <a:ext cx="179388" cy="6480175"/>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fr-FR"/>
          </a:p>
        </p:txBody>
      </p:sp>
      <p:sp>
        <p:nvSpPr>
          <p:cNvPr id="7" name="Rectangle 6"/>
          <p:cNvSpPr/>
          <p:nvPr/>
        </p:nvSpPr>
        <p:spPr>
          <a:xfrm>
            <a:off x="8964613" y="188913"/>
            <a:ext cx="179387" cy="6480175"/>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Fonctions de la distribution</a:t>
            </a:r>
            <a:endParaRPr lang="fr-FR" sz="3200" dirty="0"/>
          </a:p>
        </p:txBody>
      </p:sp>
      <p:sp>
        <p:nvSpPr>
          <p:cNvPr id="3" name="Espace réservé du contenu 2"/>
          <p:cNvSpPr>
            <a:spLocks noGrp="1"/>
          </p:cNvSpPr>
          <p:nvPr>
            <p:ph sz="quarter" idx="1"/>
          </p:nvPr>
        </p:nvSpPr>
        <p:spPr>
          <a:xfrm>
            <a:off x="214282" y="1527048"/>
            <a:ext cx="8591390" cy="4973786"/>
          </a:xfrm>
        </p:spPr>
        <p:txBody>
          <a:bodyPr>
            <a:normAutofit fontScale="62500" lnSpcReduction="20000"/>
          </a:bodyPr>
          <a:lstStyle/>
          <a:p>
            <a:pPr algn="just"/>
            <a:r>
              <a:rPr lang="fr-FR" sz="3400" dirty="0" smtClean="0">
                <a:latin typeface="Times New Roman" pitchFamily="18" charset="0"/>
                <a:cs typeface="Times New Roman" pitchFamily="18" charset="0"/>
              </a:rPr>
              <a:t>Le </a:t>
            </a:r>
            <a:r>
              <a:rPr lang="fr-FR" sz="3400" i="1" dirty="0" smtClean="0">
                <a:latin typeface="Times New Roman" pitchFamily="18" charset="0"/>
                <a:cs typeface="Times New Roman" pitchFamily="18" charset="0"/>
              </a:rPr>
              <a:t>recueil d’information sur les clients actuels et </a:t>
            </a:r>
            <a:r>
              <a:rPr lang="fr-FR" sz="3400" dirty="0" smtClean="0">
                <a:latin typeface="Times New Roman" pitchFamily="18" charset="0"/>
                <a:cs typeface="Times New Roman" pitchFamily="18" charset="0"/>
              </a:rPr>
              <a:t>potentiels, mais également sur les concurrents et les autres acteurs de l’environnement marketing.</a:t>
            </a:r>
          </a:p>
          <a:p>
            <a:pPr algn="just"/>
            <a:r>
              <a:rPr lang="fr-FR" sz="3400" dirty="0" smtClean="0">
                <a:latin typeface="Times New Roman" pitchFamily="18" charset="0"/>
                <a:cs typeface="Times New Roman" pitchFamily="18" charset="0"/>
              </a:rPr>
              <a:t>La </a:t>
            </a:r>
            <a:r>
              <a:rPr lang="fr-FR" sz="3400" i="1" dirty="0" smtClean="0">
                <a:latin typeface="Times New Roman" pitchFamily="18" charset="0"/>
                <a:cs typeface="Times New Roman" pitchFamily="18" charset="0"/>
              </a:rPr>
              <a:t>communication, c’est-à-dire l’élaboration et la </a:t>
            </a:r>
            <a:r>
              <a:rPr lang="fr-FR" sz="3400" dirty="0" smtClean="0">
                <a:latin typeface="Times New Roman" pitchFamily="18" charset="0"/>
                <a:cs typeface="Times New Roman" pitchFamily="18" charset="0"/>
              </a:rPr>
              <a:t>diffusion d’informations à destination des clients afin de stimuler l’achat.</a:t>
            </a:r>
          </a:p>
          <a:p>
            <a:pPr algn="just"/>
            <a:r>
              <a:rPr lang="fr-FR" sz="3400" dirty="0" smtClean="0">
                <a:latin typeface="Times New Roman" pitchFamily="18" charset="0"/>
                <a:cs typeface="Times New Roman" pitchFamily="18" charset="0"/>
              </a:rPr>
              <a:t>La </a:t>
            </a:r>
            <a:r>
              <a:rPr lang="fr-FR" sz="3400" i="1" dirty="0" smtClean="0">
                <a:latin typeface="Times New Roman" pitchFamily="18" charset="0"/>
                <a:cs typeface="Times New Roman" pitchFamily="18" charset="0"/>
              </a:rPr>
              <a:t>négociation, c’est-à-dire la recherche d’un accord </a:t>
            </a:r>
            <a:r>
              <a:rPr lang="fr-FR" sz="3400" dirty="0" smtClean="0">
                <a:latin typeface="Times New Roman" pitchFamily="18" charset="0"/>
                <a:cs typeface="Times New Roman" pitchFamily="18" charset="0"/>
              </a:rPr>
              <a:t>sur les termes d’échange.</a:t>
            </a:r>
          </a:p>
          <a:p>
            <a:pPr algn="just"/>
            <a:r>
              <a:rPr lang="fr-FR" sz="3400" dirty="0" smtClean="0">
                <a:latin typeface="Times New Roman" pitchFamily="18" charset="0"/>
                <a:cs typeface="Times New Roman" pitchFamily="18" charset="0"/>
              </a:rPr>
              <a:t>La </a:t>
            </a:r>
            <a:r>
              <a:rPr lang="fr-FR" sz="3400" i="1" dirty="0" smtClean="0">
                <a:latin typeface="Times New Roman" pitchFamily="18" charset="0"/>
                <a:cs typeface="Times New Roman" pitchFamily="18" charset="0"/>
              </a:rPr>
              <a:t>prise de commande, transmise au fabricant à </a:t>
            </a:r>
            <a:r>
              <a:rPr lang="fr-FR" sz="3400" dirty="0" smtClean="0">
                <a:latin typeface="Times New Roman" pitchFamily="18" charset="0"/>
                <a:cs typeface="Times New Roman" pitchFamily="18" charset="0"/>
              </a:rPr>
              <a:t>partir des prévisions de volumes de vente.</a:t>
            </a:r>
          </a:p>
          <a:p>
            <a:pPr algn="just"/>
            <a:r>
              <a:rPr lang="fr-FR" sz="3400" dirty="0" smtClean="0"/>
              <a:t>Le </a:t>
            </a:r>
            <a:r>
              <a:rPr lang="fr-FR" sz="3400" i="1" dirty="0" smtClean="0"/>
              <a:t>financement, en particulier des stocks nécessaires </a:t>
            </a:r>
            <a:r>
              <a:rPr lang="fr-FR" sz="3400" dirty="0" smtClean="0"/>
              <a:t>à chaque niveau du circuit.</a:t>
            </a:r>
          </a:p>
          <a:p>
            <a:pPr algn="just"/>
            <a:r>
              <a:rPr lang="fr-FR" sz="3400" dirty="0" smtClean="0"/>
              <a:t>La </a:t>
            </a:r>
            <a:r>
              <a:rPr lang="fr-FR" sz="3400" i="1" dirty="0" smtClean="0"/>
              <a:t>prise de risque, liée aux différentes opérations de </a:t>
            </a:r>
            <a:r>
              <a:rPr lang="fr-FR" sz="3400" dirty="0" smtClean="0"/>
              <a:t>distribution.</a:t>
            </a:r>
          </a:p>
          <a:p>
            <a:pPr algn="just"/>
            <a:r>
              <a:rPr lang="fr-FR" sz="3400" dirty="0" smtClean="0"/>
              <a:t>La </a:t>
            </a:r>
            <a:r>
              <a:rPr lang="fr-FR" sz="3400" i="1" dirty="0" smtClean="0"/>
              <a:t>distribution physique : transport, stockage, </a:t>
            </a:r>
            <a:r>
              <a:rPr lang="fr-FR" sz="3400" dirty="0" smtClean="0"/>
              <a:t>manutention.</a:t>
            </a:r>
          </a:p>
          <a:p>
            <a:pPr algn="just"/>
            <a:r>
              <a:rPr lang="fr-FR" sz="3400" dirty="0" smtClean="0"/>
              <a:t>La </a:t>
            </a:r>
            <a:r>
              <a:rPr lang="fr-FR" sz="3400" i="1" dirty="0" smtClean="0"/>
              <a:t>facturation et la gestion des encaissements.</a:t>
            </a:r>
          </a:p>
          <a:p>
            <a:pPr algn="just"/>
            <a:r>
              <a:rPr lang="fr-FR" sz="3400" dirty="0" smtClean="0"/>
              <a:t>Le </a:t>
            </a:r>
            <a:r>
              <a:rPr lang="fr-FR" sz="3400" i="1" dirty="0" smtClean="0"/>
              <a:t>transfert de propriété du vendeur vers l’acheteur</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214422"/>
            <a:ext cx="8336118" cy="571504"/>
          </a:xfrm>
        </p:spPr>
        <p:txBody>
          <a:bodyPr>
            <a:normAutofit fontScale="90000"/>
          </a:bodyPr>
          <a:lstStyle/>
          <a:p>
            <a:r>
              <a:rPr lang="fr-FR" sz="2800" dirty="0" smtClean="0">
                <a:latin typeface="Times New Roman" pitchFamily="18" charset="0"/>
                <a:cs typeface="Times New Roman" pitchFamily="18" charset="0"/>
              </a:rPr>
              <a:t>Utilisation d’intermédiaires de distribution</a:t>
            </a:r>
            <a:br>
              <a:rPr lang="fr-FR" sz="28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endParaRPr lang="fr-FR" sz="3200"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285720" y="1928802"/>
            <a:ext cx="8501122" cy="4286280"/>
          </a:xfrm>
          <a:prstGeom prst="rect">
            <a:avLst/>
          </a:prstGeom>
          <a:noFill/>
          <a:ln w="9525">
            <a:noFill/>
            <a:miter lim="800000"/>
            <a:headEnd/>
            <a:tailEnd/>
          </a:ln>
          <a:effectLst/>
        </p:spPr>
      </p:pic>
      <p:sp>
        <p:nvSpPr>
          <p:cNvPr id="2057" name="Rectangle 9"/>
          <p:cNvSpPr>
            <a:spLocks noChangeArrowheads="1"/>
          </p:cNvSpPr>
          <p:nvPr/>
        </p:nvSpPr>
        <p:spPr bwMode="auto">
          <a:xfrm>
            <a:off x="285720" y="500042"/>
            <a:ext cx="7779694" cy="6617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rgbClr val="1F497D"/>
                </a:solidFill>
                <a:effectLst/>
                <a:latin typeface="Arial" pitchFamily="34" charset="0"/>
                <a:ea typeface="Calibri" pitchFamily="34" charset="0"/>
                <a:cs typeface="Calibri" pitchFamily="34" charset="0"/>
              </a:rPr>
              <a:t> </a:t>
            </a:r>
            <a:r>
              <a:rPr kumimoji="0" lang="fr-FR" sz="1900" i="0" u="none" strike="noStrike" cap="none" normalizeH="0" baseline="0" dirty="0" smtClean="0">
                <a:ln>
                  <a:noFill/>
                </a:ln>
                <a:solidFill>
                  <a:srgbClr val="1F497D"/>
                </a:solidFill>
                <a:effectLst/>
                <a:latin typeface="Arial" pitchFamily="34" charset="0"/>
                <a:ea typeface="Calibri" pitchFamily="34" charset="0"/>
                <a:cs typeface="Calibri" pitchFamily="34" charset="0"/>
              </a:rPr>
              <a:t>Réduisent le nombre de contacts nécessaires pour couvrir un marché</a:t>
            </a:r>
            <a:endParaRPr kumimoji="0" lang="fr-FR"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214282" y="928670"/>
            <a:ext cx="864399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i="0" u="none" strike="noStrike" cap="none" normalizeH="0" baseline="0" dirty="0" smtClean="0">
                <a:ln>
                  <a:noFill/>
                </a:ln>
                <a:solidFill>
                  <a:srgbClr val="1F497D"/>
                </a:solidFill>
                <a:effectLst/>
                <a:latin typeface="Arial" pitchFamily="34" charset="0"/>
                <a:ea typeface="Calibri" pitchFamily="34" charset="0"/>
                <a:cs typeface="Calibri" pitchFamily="34" charset="0"/>
              </a:rPr>
              <a:t>Transforment les assortiments offerts par les producteurs en assortiments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i="0" u="none" strike="noStrike" cap="none" normalizeH="0" baseline="0" dirty="0" smtClean="0">
                <a:ln>
                  <a:noFill/>
                </a:ln>
                <a:solidFill>
                  <a:srgbClr val="1F497D"/>
                </a:solidFill>
                <a:effectLst/>
                <a:latin typeface="Arial" pitchFamily="34" charset="0"/>
                <a:ea typeface="Calibri" pitchFamily="34" charset="0"/>
                <a:cs typeface="Calibri" pitchFamily="34" charset="0"/>
              </a:rPr>
              <a:t> désirés par les consommateurs</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Nombre de paliers/niveaux de circuit</a:t>
            </a:r>
            <a:endParaRPr lang="fr-FR" sz="3200" dirty="0"/>
          </a:p>
        </p:txBody>
      </p:sp>
      <p:pic>
        <p:nvPicPr>
          <p:cNvPr id="20481" name="Picture 1"/>
          <p:cNvPicPr>
            <a:picLocks noGrp="1" noChangeAspect="1" noChangeArrowheads="1"/>
          </p:cNvPicPr>
          <p:nvPr>
            <p:ph sz="quarter" idx="1"/>
          </p:nvPr>
        </p:nvPicPr>
        <p:blipFill>
          <a:blip r:embed="rId2"/>
          <a:srcRect/>
          <a:stretch>
            <a:fillRect/>
          </a:stretch>
        </p:blipFill>
        <p:spPr bwMode="auto">
          <a:xfrm>
            <a:off x="429419" y="1714488"/>
            <a:ext cx="824865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8914" name="Picture 2"/>
          <p:cNvPicPr>
            <a:picLocks noGrp="1" noChangeAspect="1" noChangeArrowheads="1"/>
          </p:cNvPicPr>
          <p:nvPr>
            <p:ph sz="quarter" idx="1"/>
          </p:nvPr>
        </p:nvPicPr>
        <p:blipFill>
          <a:blip r:embed="rId2"/>
          <a:srcRect/>
          <a:stretch>
            <a:fillRect/>
          </a:stretch>
        </p:blipFill>
        <p:spPr bwMode="auto">
          <a:xfrm>
            <a:off x="214282" y="214290"/>
            <a:ext cx="8715436"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9458" name="Picture 2"/>
          <p:cNvPicPr>
            <a:picLocks noGrp="1" noChangeAspect="1" noChangeArrowheads="1"/>
          </p:cNvPicPr>
          <p:nvPr>
            <p:ph sz="quarter" idx="1"/>
          </p:nvPr>
        </p:nvPicPr>
        <p:blipFill>
          <a:blip r:embed="rId2"/>
          <a:srcRect/>
          <a:stretch>
            <a:fillRect/>
          </a:stretch>
        </p:blipFill>
        <p:spPr bwMode="auto">
          <a:xfrm>
            <a:off x="214282" y="0"/>
            <a:ext cx="873768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7890" name="Picture 2"/>
          <p:cNvPicPr>
            <a:picLocks noGrp="1" noChangeAspect="1" noChangeArrowheads="1"/>
          </p:cNvPicPr>
          <p:nvPr>
            <p:ph sz="quarter" idx="1"/>
          </p:nvPr>
        </p:nvPicPr>
        <p:blipFill>
          <a:blip r:embed="rId2"/>
          <a:srcRect/>
          <a:stretch>
            <a:fillRect/>
          </a:stretch>
        </p:blipFill>
        <p:spPr bwMode="auto">
          <a:xfrm>
            <a:off x="214282" y="928670"/>
            <a:ext cx="871543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550432" cy="987552"/>
          </a:xfrm>
        </p:spPr>
        <p:txBody>
          <a:bodyPr>
            <a:normAutofit/>
          </a:bodyPr>
          <a:lstStyle/>
          <a:p>
            <a:r>
              <a:rPr lang="fr-FR" sz="2800" dirty="0" smtClean="0">
                <a:latin typeface="Times New Roman" pitchFamily="18" charset="0"/>
                <a:cs typeface="Times New Roman" pitchFamily="18" charset="0"/>
              </a:rPr>
              <a:t>Cas d’entreprise: </a:t>
            </a:r>
            <a:r>
              <a:rPr lang="fr-FR" sz="2800" dirty="0" err="1" smtClean="0">
                <a:latin typeface="Times New Roman" pitchFamily="18" charset="0"/>
                <a:cs typeface="Times New Roman" pitchFamily="18" charset="0"/>
              </a:rPr>
              <a:t>Zara</a:t>
            </a:r>
            <a:r>
              <a:rPr lang="fr-FR" sz="2800" dirty="0" smtClean="0">
                <a:latin typeface="Times New Roman" pitchFamily="18" charset="0"/>
                <a:cs typeface="Times New Roman" pitchFamily="18" charset="0"/>
              </a:rPr>
              <a:t>, la distribution sans intermédiaire fondée sur l’excellence logistique </a:t>
            </a:r>
            <a:endParaRPr lang="fr-FR" sz="2800"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fontScale="92500" lnSpcReduction="10000"/>
          </a:bodyPr>
          <a:lstStyle/>
          <a:p>
            <a:pPr algn="just"/>
            <a:r>
              <a:rPr lang="fr-FR" sz="2000" dirty="0" smtClean="0">
                <a:latin typeface="Times New Roman" pitchFamily="18" charset="0"/>
                <a:cs typeface="Times New Roman" pitchFamily="18" charset="0"/>
              </a:rPr>
              <a:t>L’enseigne </a:t>
            </a:r>
            <a:r>
              <a:rPr lang="fr-FR" sz="2000" dirty="0" err="1" smtClean="0">
                <a:latin typeface="Times New Roman" pitchFamily="18" charset="0"/>
                <a:cs typeface="Times New Roman" pitchFamily="18" charset="0"/>
              </a:rPr>
              <a:t>Zara</a:t>
            </a:r>
            <a:r>
              <a:rPr lang="fr-FR" sz="2000" dirty="0" smtClean="0">
                <a:latin typeface="Times New Roman" pitchFamily="18" charset="0"/>
                <a:cs typeface="Times New Roman" pitchFamily="18" charset="0"/>
              </a:rPr>
              <a:t> dispose d’un réseau de distribution en propre de plus de 2 000 magasins dans 88 pays. Son succès tient avant tout à un modèle logistique original qui permet une grande réactivité aux attentes du marché. Alors que les marques d’habillement développent traditionnellement deux collections par an, parfois quatre, les magasins </a:t>
            </a:r>
            <a:r>
              <a:rPr lang="fr-FR" sz="2000" dirty="0" err="1" smtClean="0">
                <a:latin typeface="Times New Roman" pitchFamily="18" charset="0"/>
                <a:cs typeface="Times New Roman" pitchFamily="18" charset="0"/>
              </a:rPr>
              <a:t>Zara</a:t>
            </a:r>
            <a:r>
              <a:rPr lang="fr-FR" sz="2000" dirty="0" smtClean="0">
                <a:latin typeface="Times New Roman" pitchFamily="18" charset="0"/>
                <a:cs typeface="Times New Roman" pitchFamily="18" charset="0"/>
              </a:rPr>
              <a:t> reçoivent des nouveautés deux fois par semaine. </a:t>
            </a:r>
            <a:r>
              <a:rPr lang="fr-FR" sz="2000" dirty="0" smtClean="0"/>
              <a:t>Pour la plupart des articles, il ne s’écoule pas plus de quinze jours entre le dessin du modèle et sa mise en rayon. Le modèle est imaginé dans les studios de création du siège espagnol. Chaque plateau est divisé en deux : d’un côté, les commerciaux, responsables d’une zone géographique, qui reçoivent quotidiennement des informations des magasins et des données sur les souhaits des clients ; de l’autre côté, quelque 200 stylistes qui dessinent des modèles. Une fois les patrons en papier préparés, des couturières fabriquent les prototypes à la machine. Ensuite, tout va très vite. Les patrons des modèles sont choisis collégialement et adressés par e-mail aux usines. Les pièces sont coupées, numérotées, étiquetées à la main, avant d’être envoyées à un sous-traitant pour être cousues.</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428868"/>
            <a:ext cx="8715436" cy="4429132"/>
          </a:xfrm>
        </p:spPr>
        <p:txBody>
          <a:bodyPr/>
          <a:lstStyle/>
          <a:p>
            <a:pPr marL="342900" lvl="0" indent="-342900" algn="l">
              <a:buFont typeface="+mj-lt"/>
              <a:buAutoNum type="arabicPeriod"/>
            </a:pPr>
            <a:endParaRPr lang="fr-FR" dirty="0" smtClean="0"/>
          </a:p>
          <a:p>
            <a:pPr marL="342900" lvl="0" indent="-342900" algn="l">
              <a:buFont typeface="+mj-lt"/>
              <a:buAutoNum type="arabicPeriod"/>
            </a:pPr>
            <a:r>
              <a:rPr lang="fr-FR" dirty="0" smtClean="0"/>
              <a:t>Nature et importance des circuits de distribution</a:t>
            </a:r>
          </a:p>
          <a:p>
            <a:pPr marL="342900" lvl="0" indent="-342900" algn="l">
              <a:buFont typeface="+mj-lt"/>
              <a:buAutoNum type="arabicPeriod"/>
            </a:pPr>
            <a:r>
              <a:rPr lang="fr-FR" dirty="0" smtClean="0"/>
              <a:t>Rôles et fonctions des circuits</a:t>
            </a:r>
          </a:p>
          <a:p>
            <a:pPr marL="342900" lvl="0" indent="-342900" algn="l">
              <a:buFont typeface="+mj-lt"/>
              <a:buAutoNum type="arabicPeriod"/>
            </a:pPr>
            <a:r>
              <a:rPr lang="fr-FR" dirty="0" smtClean="0"/>
              <a:t>Structures et organisation des circuits</a:t>
            </a:r>
          </a:p>
          <a:p>
            <a:pPr marL="342900" lvl="0" indent="-342900" algn="l">
              <a:buFont typeface="+mj-lt"/>
              <a:buAutoNum type="arabicPeriod"/>
            </a:pPr>
            <a:r>
              <a:rPr lang="fr-FR" dirty="0" smtClean="0"/>
              <a:t>Décisions concernant la gestion des circuits</a:t>
            </a:r>
          </a:p>
          <a:p>
            <a:pPr marL="342900" lvl="0" indent="-342900" algn="l">
              <a:buFont typeface="+mj-lt"/>
              <a:buAutoNum type="arabicPeriod"/>
            </a:pPr>
            <a:r>
              <a:rPr lang="fr-FR" dirty="0" smtClean="0"/>
              <a:t>Partenariat producteurs distributeurs: </a:t>
            </a:r>
            <a:r>
              <a:rPr lang="fr-FR" dirty="0" err="1" smtClean="0"/>
              <a:t>trade</a:t>
            </a:r>
            <a:r>
              <a:rPr lang="fr-FR" dirty="0" smtClean="0"/>
              <a:t> marketing et </a:t>
            </a:r>
            <a:r>
              <a:rPr lang="fr-FR" dirty="0" err="1" smtClean="0"/>
              <a:t>category</a:t>
            </a:r>
            <a:r>
              <a:rPr lang="fr-FR" dirty="0" smtClean="0"/>
              <a:t> </a:t>
            </a:r>
            <a:r>
              <a:rPr lang="fr-FR" dirty="0" err="1" smtClean="0"/>
              <a:t>managemen</a:t>
            </a:r>
            <a:endParaRPr lang="fr-FR" dirty="0" smtClean="0"/>
          </a:p>
          <a:p>
            <a:endParaRPr lang="fr-FR" dirty="0"/>
          </a:p>
        </p:txBody>
      </p:sp>
      <p:sp>
        <p:nvSpPr>
          <p:cNvPr id="2" name="Titre 1"/>
          <p:cNvSpPr>
            <a:spLocks noGrp="1"/>
          </p:cNvSpPr>
          <p:nvPr>
            <p:ph type="ctrTitle"/>
          </p:nvPr>
        </p:nvSpPr>
        <p:spPr>
          <a:xfrm>
            <a:off x="1357290" y="1500174"/>
            <a:ext cx="6743720" cy="619108"/>
          </a:xfrm>
        </p:spPr>
        <p:txBody>
          <a:bodyPr>
            <a:normAutofit fontScale="90000"/>
          </a:bodyPr>
          <a:lstStyle/>
          <a:p>
            <a:r>
              <a:rPr lang="fr-FR" dirty="0" smtClean="0"/>
              <a:t/>
            </a:r>
            <a:br>
              <a:rPr lang="fr-FR" dirty="0" smtClean="0"/>
            </a:br>
            <a:r>
              <a:rPr lang="fr-FR" dirty="0" smtClean="0"/>
              <a:t>plan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latin typeface="Times New Roman" pitchFamily="18" charset="0"/>
                <a:cs typeface="Times New Roman" pitchFamily="18" charset="0"/>
              </a:rPr>
              <a:t>Cas d’entreprise </a:t>
            </a:r>
            <a:r>
              <a:rPr lang="fr-FR" sz="3600" dirty="0" err="1" smtClean="0">
                <a:latin typeface="Times New Roman" pitchFamily="18" charset="0"/>
                <a:cs typeface="Times New Roman" pitchFamily="18" charset="0"/>
              </a:rPr>
              <a:t>Zara</a:t>
            </a:r>
            <a:endParaRPr lang="fr-FR" dirty="0"/>
          </a:p>
        </p:txBody>
      </p:sp>
      <p:sp>
        <p:nvSpPr>
          <p:cNvPr id="3" name="Espace réservé du contenu 2"/>
          <p:cNvSpPr>
            <a:spLocks noGrp="1"/>
          </p:cNvSpPr>
          <p:nvPr>
            <p:ph sz="quarter" idx="1"/>
          </p:nvPr>
        </p:nvSpPr>
        <p:spPr>
          <a:xfrm>
            <a:off x="301752" y="1527048"/>
            <a:ext cx="8556528" cy="5116662"/>
          </a:xfrm>
        </p:spPr>
        <p:txBody>
          <a:bodyPr>
            <a:normAutofit fontScale="92500" lnSpcReduction="10000"/>
          </a:bodyPr>
          <a:lstStyle/>
          <a:p>
            <a:pPr algn="just"/>
            <a:r>
              <a:rPr lang="fr-FR" sz="2000" dirty="0" smtClean="0">
                <a:latin typeface="Times New Roman" pitchFamily="18" charset="0"/>
                <a:cs typeface="Times New Roman" pitchFamily="18" charset="0"/>
              </a:rPr>
              <a:t>Une semaine après la coupe, l’usine reçoit les vêtements et se charge du contrôle qualité, du pressing vapeur, de la pose des étiquettes, du repassage, du brossage, de la mise sous housses plastique, avant l’expédition vers le centre logistique de 480 000 m2 (soit la taille de 65 terrains de football). Toute commande est alors acheminée vers un camion qui la transporte jusqu’à sa destination finale, sauf pour les plus lointaines pour lesquelles le transport se fait par avion</a:t>
            </a:r>
            <a:r>
              <a:rPr lang="fr-FR" sz="24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Les magasins reçoivent par ordinateur des propositions de vêtements dessinées et assorties de photos, et choisissent ainsi leurs modèles. La réception des produits a lieu trois jours plus tard. En conséquence </a:t>
            </a:r>
            <a:r>
              <a:rPr lang="fr-FR" sz="2000" dirty="0" smtClean="0"/>
              <a:t>les boutiques n’ont pas de stock et maximisent l’espace consacré à l’exposition des produits et à la vente. Les invendus, quant à eux, sont réexpédiés au siège, puis réacheminés vers d’autres destinations où ils auront plus de succès. </a:t>
            </a:r>
            <a:r>
              <a:rPr lang="fr-FR" sz="2000" dirty="0" err="1" smtClean="0"/>
              <a:t>Zara</a:t>
            </a:r>
            <a:r>
              <a:rPr lang="fr-FR" sz="2000" dirty="0" smtClean="0"/>
              <a:t> réalise 65 % de ses ventes en Europe, dont 19 % sur son marché historique, l’Espagne. L’Asie représente désormais 22 % de son activité estimée à plus de 10 milliards d’euros de chiffre d’affaires. Source </a:t>
            </a:r>
            <a:r>
              <a:rPr lang="fr-FR" sz="2000" dirty="0" smtClean="0">
                <a:hlinkClick r:id="rId2"/>
              </a:rPr>
              <a:t>www.inditex.com</a:t>
            </a:r>
            <a:endParaRPr lang="fr-FR" sz="2000" dirty="0" smtClean="0"/>
          </a:p>
          <a:p>
            <a:pPr algn="just">
              <a:buNone/>
            </a:pPr>
            <a:r>
              <a:rPr lang="fr-FR" sz="2000" dirty="0" smtClean="0">
                <a:latin typeface="Times New Roman" pitchFamily="18" charset="0"/>
                <a:cs typeface="Times New Roman" pitchFamily="18" charset="0"/>
              </a:rPr>
              <a:t>1. Facteurs clés de succès du modèle de distribution </a:t>
            </a:r>
            <a:r>
              <a:rPr lang="fr-FR" sz="2000" dirty="0" err="1" smtClean="0">
                <a:latin typeface="Times New Roman" pitchFamily="18" charset="0"/>
                <a:cs typeface="Times New Roman" pitchFamily="18" charset="0"/>
              </a:rPr>
              <a:t>Zara</a:t>
            </a:r>
            <a:r>
              <a:rPr lang="fr-FR" sz="2000" dirty="0" smtClean="0">
                <a:latin typeface="Times New Roman" pitchFamily="18" charset="0"/>
                <a:cs typeface="Times New Roman" pitchFamily="18" charset="0"/>
              </a:rPr>
              <a:t> ?</a:t>
            </a:r>
          </a:p>
          <a:p>
            <a:pPr algn="just">
              <a:buNone/>
            </a:pPr>
            <a:r>
              <a:rPr lang="fr-FR" sz="2000" dirty="0" smtClean="0">
                <a:latin typeface="Times New Roman" pitchFamily="18" charset="0"/>
                <a:cs typeface="Times New Roman" pitchFamily="18" charset="0"/>
              </a:rPr>
              <a:t>2. Quels sont les points forts du marketing-mix de </a:t>
            </a:r>
            <a:r>
              <a:rPr lang="fr-FR" sz="2000" dirty="0" err="1" smtClean="0">
                <a:latin typeface="Times New Roman" pitchFamily="18" charset="0"/>
                <a:cs typeface="Times New Roman" pitchFamily="18" charset="0"/>
              </a:rPr>
              <a:t>Zara</a:t>
            </a:r>
            <a:r>
              <a:rPr lang="fr-FR"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00B050"/>
                </a:solidFill>
              </a:rPr>
              <a:t>La distribution </a:t>
            </a:r>
            <a:r>
              <a:rPr lang="fr-FR" sz="3200" b="1" dirty="0" err="1" smtClean="0">
                <a:solidFill>
                  <a:srgbClr val="00B050"/>
                </a:solidFill>
              </a:rPr>
              <a:t>multicanal</a:t>
            </a:r>
            <a:endParaRPr lang="fr-FR" sz="3200" dirty="0">
              <a:solidFill>
                <a:srgbClr val="00B050"/>
              </a:solidFill>
            </a:endParaRPr>
          </a:p>
        </p:txBody>
      </p:sp>
      <p:sp>
        <p:nvSpPr>
          <p:cNvPr id="3" name="Espace réservé du contenu 2"/>
          <p:cNvSpPr>
            <a:spLocks noGrp="1"/>
          </p:cNvSpPr>
          <p:nvPr>
            <p:ph sz="quarter" idx="1"/>
          </p:nvPr>
        </p:nvSpPr>
        <p:spPr>
          <a:xfrm>
            <a:off x="301752" y="1527048"/>
            <a:ext cx="8627966" cy="4572000"/>
          </a:xfrm>
        </p:spPr>
        <p:txBody>
          <a:bodyPr>
            <a:noAutofit/>
          </a:bodyPr>
          <a:lstStyle/>
          <a:p>
            <a:pPr algn="just"/>
            <a:r>
              <a:rPr lang="fr-FR" sz="2000" dirty="0" smtClean="0">
                <a:latin typeface="Times New Roman" pitchFamily="18" charset="0"/>
                <a:cs typeface="Times New Roman" pitchFamily="18" charset="0"/>
              </a:rPr>
              <a:t>De nombreuses entreprises privilégient aujourd’hui une distribution </a:t>
            </a:r>
            <a:r>
              <a:rPr lang="fr-FR" sz="2000" dirty="0" err="1" smtClean="0">
                <a:latin typeface="Times New Roman" pitchFamily="18" charset="0"/>
                <a:cs typeface="Times New Roman" pitchFamily="18" charset="0"/>
              </a:rPr>
              <a:t>multicanal</a:t>
            </a:r>
            <a:r>
              <a:rPr lang="fr-FR" sz="2000" dirty="0" smtClean="0">
                <a:latin typeface="Times New Roman" pitchFamily="18" charset="0"/>
                <a:cs typeface="Times New Roman" pitchFamily="18" charset="0"/>
              </a:rPr>
              <a:t> fondée sur l’utilisation simultanée de plusieurs canaux de distribution. Une telle politique capitalise sur la complémentarité des différents canaux. Elle permet de toucher différentes cibles et des clients situés à différentes étapes du processus d’achat. La multiplicité des canaux offre quant à elle des services différents : la praticité des grandes surfaces </a:t>
            </a:r>
            <a:r>
              <a:rPr lang="fr-FR" sz="2000" dirty="0" err="1" smtClean="0">
                <a:latin typeface="Times New Roman" pitchFamily="18" charset="0"/>
                <a:cs typeface="Times New Roman" pitchFamily="18" charset="0"/>
              </a:rPr>
              <a:t>multiproduits</a:t>
            </a:r>
            <a:r>
              <a:rPr lang="fr-FR" sz="2000" dirty="0" smtClean="0">
                <a:latin typeface="Times New Roman" pitchFamily="18" charset="0"/>
                <a:cs typeface="Times New Roman" pitchFamily="18" charset="0"/>
              </a:rPr>
              <a:t> afin de faire son achat à l’occasion d’autres courses, les conseils des vendeurs dans les boutiques, la souplesse de l’achat en ligne, la visibilité du catalogue… Elle permet également de multiplier les points de contact avec un même client et de renforcer la relation. Les clients qui font appel à plusieurs canaux de distribution passent plus de temps à faire leurs achats que ceux qui recourent à un seul canal. Ils sont souvent plus rentables, achètent davantage et utilisent intensément les différents canaux. Pour eux, chaque canal n’est pas un substitut à l’autre : ils se renseignent sur le web avant d’aller en magasin – ou l’inverse –, ce qui multiplie les occasions d’achat et les expériences avec la marque, développant ainsi la fidélité.</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2. Choisir un canal de distribution</a:t>
            </a:r>
            <a:endParaRPr lang="fr-FR" dirty="0">
              <a:solidFill>
                <a:srgbClr val="0070C0"/>
              </a:solidFill>
            </a:endParaRPr>
          </a:p>
        </p:txBody>
      </p:sp>
      <p:sp>
        <p:nvSpPr>
          <p:cNvPr id="3" name="Espace réservé du contenu 2"/>
          <p:cNvSpPr>
            <a:spLocks noGrp="1"/>
          </p:cNvSpPr>
          <p:nvPr>
            <p:ph sz="quarter" idx="1"/>
          </p:nvPr>
        </p:nvSpPr>
        <p:spPr/>
        <p:txBody>
          <a:bodyPr/>
          <a:lstStyle/>
          <a:p>
            <a:pPr algn="just">
              <a:buNone/>
            </a:pPr>
            <a:r>
              <a:rPr lang="fr-FR" sz="2800" dirty="0" smtClean="0"/>
              <a:t>	Mettre en place un système de distribution implique plusieurs étapes. Il faut successivement: </a:t>
            </a:r>
          </a:p>
          <a:p>
            <a:pPr algn="just">
              <a:buNone/>
            </a:pPr>
            <a:r>
              <a:rPr lang="fr-FR" sz="2800" dirty="0" smtClean="0"/>
              <a:t>	étudier les besoins des clients, définir les objectifs poursuivis, identifier les solutions de distribution envisageables, puis les évaluer.</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pPr>
              <a:buNone/>
            </a:pPr>
            <a:r>
              <a:rPr lang="fr-FR" b="1" dirty="0" smtClean="0"/>
              <a:t>1. Étudier les besoins et désirs des clients</a:t>
            </a:r>
          </a:p>
          <a:p>
            <a:pPr algn="just">
              <a:buNone/>
            </a:pPr>
            <a:r>
              <a:rPr lang="fr-FR" sz="2000" dirty="0" smtClean="0"/>
              <a:t>	</a:t>
            </a:r>
            <a:r>
              <a:rPr lang="fr-FR" sz="2400" dirty="0" smtClean="0"/>
              <a:t>Les consommateurs choisissent de recourir à certains canaux de distribution en fonction du prix, de l’assortiment, de leur facilité d’accès et des objectifs spécifiques de leur achat (économiques, sociaux, expérientiels). La segmentation du marché s’applique aux réseaux de distribution comme aux produits.</a:t>
            </a:r>
            <a:endParaRPr lang="fr-F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Autofit/>
          </a:bodyPr>
          <a:lstStyle/>
          <a:p>
            <a:pPr algn="just"/>
            <a:r>
              <a:rPr lang="fr-FR" sz="2400" dirty="0" smtClean="0"/>
              <a:t>Un même individu peut choisir des canaux de distribution distincts selon ses motivations, s’orientant vers les boutiques spécialisées pour certains produits sur lesquels il souhaite un conseil (par exemple les cosmétiques ou un équipement de tennis), vers le web pour des achats planifiés (informatique, voyages en train) et vers des magasins de hard discount pour les yaourts ou les détergents. D’autres essaient un vêtement en boutique avant de l’acheter en ligne, ou consultent les sites web avant d’acheter en magasin.</a:t>
            </a:r>
            <a:endParaRPr lang="fr-F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buNone/>
            </a:pPr>
            <a:r>
              <a:rPr lang="fr-FR" sz="2400" dirty="0" smtClean="0">
                <a:latin typeface="Times New Roman" pitchFamily="18" charset="0"/>
                <a:cs typeface="Times New Roman" pitchFamily="18" charset="0"/>
              </a:rPr>
              <a:t>	Un nombre croissant de clients, en magasin, consultent leur </a:t>
            </a:r>
            <a:r>
              <a:rPr lang="fr-FR" sz="2400" dirty="0" err="1" smtClean="0">
                <a:latin typeface="Times New Roman" pitchFamily="18" charset="0"/>
                <a:cs typeface="Times New Roman" pitchFamily="18" charset="0"/>
              </a:rPr>
              <a:t>smartphone</a:t>
            </a:r>
            <a:r>
              <a:rPr lang="fr-FR" sz="2400" dirty="0" smtClean="0">
                <a:latin typeface="Times New Roman" pitchFamily="18" charset="0"/>
                <a:cs typeface="Times New Roman" pitchFamily="18" charset="0"/>
              </a:rPr>
              <a:t> pour connaître les prix pratiqués en ligne pour les distributeurs, ou pour consulter les prix des produits concurrents. Ils allient ainsi les avantages visuels et expérientiels de l’observation du produit en magasin et la confrontation avec les pratiques d’autres canaux de distribution. </a:t>
            </a:r>
          </a:p>
          <a:p>
            <a:pPr algn="just">
              <a:buNone/>
            </a:pPr>
            <a:r>
              <a:rPr lang="fr-FR" sz="2400" dirty="0" smtClean="0">
                <a:latin typeface="Times New Roman" pitchFamily="18" charset="0"/>
                <a:cs typeface="Times New Roman" pitchFamily="18" charset="0"/>
              </a:rPr>
              <a:t>	Pendant  longtemps, les détaillants ont cherché en priorité à attirer les consommateurs dans les magasins ; ces nouvelles pratiques conduisent à se préoccuper davantage de transformer la visite en achat alors que les clients amènent avec eux des boutiques virtuelles.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dirty="0" smtClean="0">
                <a:solidFill>
                  <a:srgbClr val="0070C0"/>
                </a:solidFill>
              </a:rPr>
              <a:t>Les attentes des clients relèvent en général de cinq dimensions </a:t>
            </a:r>
            <a:r>
              <a:rPr lang="fr-FR" sz="2200" dirty="0" smtClean="0"/>
              <a:t>:</a:t>
            </a:r>
            <a:endParaRPr lang="fr-FR" dirty="0"/>
          </a:p>
        </p:txBody>
      </p:sp>
      <p:sp>
        <p:nvSpPr>
          <p:cNvPr id="3" name="Espace réservé du contenu 2"/>
          <p:cNvSpPr>
            <a:spLocks noGrp="1"/>
          </p:cNvSpPr>
          <p:nvPr>
            <p:ph sz="quarter" idx="1"/>
          </p:nvPr>
        </p:nvSpPr>
        <p:spPr>
          <a:xfrm>
            <a:off x="214282" y="928670"/>
            <a:ext cx="8715436" cy="5929330"/>
          </a:xfrm>
        </p:spPr>
        <p:txBody>
          <a:bodyPr>
            <a:noAutofit/>
          </a:bodyPr>
          <a:lstStyle/>
          <a:p>
            <a:pPr algn="just">
              <a:buNone/>
            </a:pPr>
            <a:r>
              <a:rPr lang="fr-FR" sz="2000" dirty="0" smtClean="0"/>
              <a:t>1. </a:t>
            </a:r>
            <a:r>
              <a:rPr lang="fr-FR" sz="2000" i="1" dirty="0" smtClean="0"/>
              <a:t>Le volume unitaire souhaité, c’est-à-dire la quantité de produits acquise par un client </a:t>
            </a:r>
            <a:r>
              <a:rPr lang="fr-FR" sz="2000" dirty="0" smtClean="0"/>
              <a:t>à chaque achat. Plus il est réduit, plus le service rendu par le canal s’élargit (stockage, éclatement, etc.).</a:t>
            </a:r>
          </a:p>
          <a:p>
            <a:pPr algn="just">
              <a:buNone/>
            </a:pPr>
            <a:r>
              <a:rPr lang="fr-FR" sz="2000" dirty="0" smtClean="0"/>
              <a:t>2. </a:t>
            </a:r>
            <a:r>
              <a:rPr lang="fr-FR" sz="2000" i="1" dirty="0" smtClean="0"/>
              <a:t>Le délai qui sépare la commande de la livraison. Les clients recherchent de plus en plus </a:t>
            </a:r>
            <a:r>
              <a:rPr lang="fr-FR" sz="2000" dirty="0" smtClean="0"/>
              <a:t>la rapidité.</a:t>
            </a:r>
          </a:p>
          <a:p>
            <a:pPr algn="just">
              <a:buNone/>
            </a:pPr>
            <a:r>
              <a:rPr lang="fr-FR" sz="2000" dirty="0" smtClean="0"/>
              <a:t>3. </a:t>
            </a:r>
            <a:r>
              <a:rPr lang="fr-FR" sz="2000" i="1" dirty="0" smtClean="0"/>
              <a:t>L’endroit. Il est pratique pour un consommateur de trouver ce qu’il désire où cela </a:t>
            </a:r>
            <a:r>
              <a:rPr lang="fr-FR" sz="2000" dirty="0" smtClean="0"/>
              <a:t>l’arrange, ce qui exige un réseau composé de nombreux points de vente.</a:t>
            </a:r>
          </a:p>
          <a:p>
            <a:pPr algn="just">
              <a:buNone/>
            </a:pPr>
            <a:r>
              <a:rPr lang="fr-FR" sz="2000" dirty="0" smtClean="0"/>
              <a:t>4. </a:t>
            </a:r>
            <a:r>
              <a:rPr lang="fr-FR" sz="2000" i="1" dirty="0" smtClean="0"/>
              <a:t>Le choix, qui correspond à la largeur de l’assortiment du distributeur. En général, les </a:t>
            </a:r>
            <a:r>
              <a:rPr lang="fr-FR" sz="2000" dirty="0" smtClean="0"/>
              <a:t>clients apprécient un large choix pour pouvoir trouver précisément ce qu’ils recherchent, mais un choix trop large entraîne parfois des effets négatifs.</a:t>
            </a:r>
          </a:p>
          <a:p>
            <a:pPr algn="just">
              <a:buNone/>
            </a:pPr>
            <a:r>
              <a:rPr lang="fr-FR" sz="2000" dirty="0" smtClean="0"/>
              <a:t>5. </a:t>
            </a:r>
            <a:r>
              <a:rPr lang="fr-FR" sz="2000" i="1" dirty="0" smtClean="0"/>
              <a:t>Le service. Il comprend tous les éléments intangibles (crédit, livraison, installation, </a:t>
            </a:r>
            <a:r>
              <a:rPr lang="fr-FR" sz="2000" dirty="0" smtClean="0"/>
              <a:t>réparation) fournis par le distributeur. Certains clients acceptent volontiers un faible niveau de service si cela se traduit par des niveaux de prix bas. Plus les services fournis sont nombreux, plus les fonctions dévolues au distributeur s’accroissent</a:t>
            </a: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a:bodyPr>
          <a:lstStyle/>
          <a:p>
            <a:pPr>
              <a:buNone/>
            </a:pPr>
            <a:r>
              <a:rPr lang="fr-FR" sz="2400" b="1" dirty="0" smtClean="0"/>
              <a:t>2. Préciser les objectifs et les contraintes</a:t>
            </a:r>
          </a:p>
          <a:p>
            <a:pPr algn="just">
              <a:buNone/>
            </a:pPr>
            <a:r>
              <a:rPr lang="fr-FR" sz="2400" dirty="0" smtClean="0"/>
              <a:t>	L’objectif d’un mode de distribution se détermine à partir du niveau de service souhaité. Il s’agit d’organiser les tâches à accomplir de façon à minimiser les coûts et à fournir le</a:t>
            </a:r>
          </a:p>
          <a:p>
            <a:pPr algn="just">
              <a:buNone/>
            </a:pPr>
            <a:r>
              <a:rPr lang="fr-FR" sz="2400" dirty="0" smtClean="0"/>
              <a:t>	service de la qualité souhaitée. En pratique, le choix des canaux est étroitement associé à celui des cibles et à la politique de marque.</a:t>
            </a:r>
            <a:endParaRPr lang="fr-F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Autofit/>
          </a:bodyPr>
          <a:lstStyle/>
          <a:p>
            <a:pPr algn="just"/>
            <a:r>
              <a:rPr lang="fr-FR" sz="2000" dirty="0" smtClean="0"/>
              <a:t>Les objectifs du canal de distribution dépendent des caractéristiques du produit. Les produits </a:t>
            </a:r>
            <a:r>
              <a:rPr lang="fr-FR" sz="2000" i="1" dirty="0" smtClean="0"/>
              <a:t>périssables exigent en général un canal court, en raison de la nécessité de les acheminer </a:t>
            </a:r>
            <a:r>
              <a:rPr lang="fr-FR" sz="2000" dirty="0" smtClean="0"/>
              <a:t>rapidement. Les produits </a:t>
            </a:r>
            <a:r>
              <a:rPr lang="fr-FR" sz="2000" i="1" dirty="0" smtClean="0"/>
              <a:t>volumineux, tels que les matériaux de construction ou les </a:t>
            </a:r>
            <a:r>
              <a:rPr lang="fr-FR" sz="2000" dirty="0" smtClean="0"/>
              <a:t>liquides, requièrent des canaux qui minimisent le nombre de manipulations. Les produits </a:t>
            </a:r>
            <a:r>
              <a:rPr lang="fr-FR" sz="2000" i="1" dirty="0" smtClean="0"/>
              <a:t>non standardisés, tels que les produits à façon ou les biens d’équipements spéciaux, sont le </a:t>
            </a:r>
            <a:r>
              <a:rPr lang="fr-FR" sz="2000" dirty="0" smtClean="0"/>
              <a:t>plus souvent vendus directement par les représentants de l’entreprise, en raison de la difficulté à trouver des intermédiaires dotés de la compétence technique nécessaire. Les produits qui ont besoin d’un </a:t>
            </a:r>
            <a:r>
              <a:rPr lang="fr-FR" sz="2000" i="1" dirty="0" smtClean="0"/>
              <a:t>service après-vente intensif sont vendus et entretenus soit </a:t>
            </a:r>
            <a:r>
              <a:rPr lang="fr-FR" sz="2000" dirty="0" smtClean="0"/>
              <a:t>directement par l’entreprise, soit par un réseau de concessionnaires exclusifs. Enfin, les produits ayant une </a:t>
            </a:r>
            <a:r>
              <a:rPr lang="fr-FR" sz="2000" i="1" dirty="0" smtClean="0"/>
              <a:t>valeur unitaire élevée, notamment les équipements industriels, ont </a:t>
            </a:r>
            <a:r>
              <a:rPr lang="fr-FR" sz="2000" dirty="0" smtClean="0"/>
              <a:t>tendance à être pris en charge par la force de vente de l’entreprise plutôt que par des intermédiaires.</a:t>
            </a:r>
            <a:endParaRPr lang="fr-F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lgn="just"/>
            <a:r>
              <a:rPr lang="fr-FR" sz="2400" dirty="0" smtClean="0"/>
              <a:t>Un certain nombre d’autres facteurs entrent en ligne de compte, notamment les choix des concurrents et l’environnement économique. Lorsque la conjoncture est mauvaise, les producteurs sont soucieux de distribuer leurs produits au moindre coût. Ils ont alors tendance à privilégier les canaux courts et à renoncer aux services non indispensables</a:t>
            </a:r>
            <a:r>
              <a:rPr lang="fr-FR" dirty="0" smtClean="0"/>
              <a: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Qu’est-ce que le marketing ?</a:t>
            </a:r>
            <a:endParaRPr lang="fr-FR" sz="3200" dirty="0"/>
          </a:p>
        </p:txBody>
      </p:sp>
      <p:sp>
        <p:nvSpPr>
          <p:cNvPr id="3" name="Espace réservé du contenu 2"/>
          <p:cNvSpPr>
            <a:spLocks noGrp="1"/>
          </p:cNvSpPr>
          <p:nvPr>
            <p:ph sz="quarter" idx="1"/>
          </p:nvPr>
        </p:nvSpPr>
        <p:spPr/>
        <p:txBody>
          <a:bodyPr>
            <a:noAutofit/>
          </a:bodyPr>
          <a:lstStyle/>
          <a:p>
            <a:pPr algn="just"/>
            <a:r>
              <a:rPr lang="fr-FR" sz="2400" dirty="0" smtClean="0">
                <a:latin typeface="Times New Roman" pitchFamily="18" charset="0"/>
                <a:cs typeface="Times New Roman" pitchFamily="18" charset="0"/>
              </a:rPr>
              <a:t>Le </a:t>
            </a:r>
            <a:r>
              <a:rPr lang="fr-FR" sz="2400" i="1" dirty="0" smtClean="0">
                <a:latin typeface="Times New Roman" pitchFamily="18" charset="0"/>
                <a:cs typeface="Times New Roman" pitchFamily="18" charset="0"/>
              </a:rPr>
              <a:t>marketing recouvre l’activité, l’ensemble des institutions et les processus visant à créer, </a:t>
            </a:r>
            <a:r>
              <a:rPr lang="fr-FR" sz="2400" dirty="0" smtClean="0">
                <a:latin typeface="Times New Roman" pitchFamily="18" charset="0"/>
                <a:cs typeface="Times New Roman" pitchFamily="18" charset="0"/>
              </a:rPr>
              <a:t>communiquer, délivrer et échanger les offres qui ont de la valeur pour les clients, les consommateurs,</a:t>
            </a:r>
          </a:p>
          <a:p>
            <a:pPr algn="just">
              <a:buNone/>
            </a:pPr>
            <a:r>
              <a:rPr lang="fr-FR" sz="2400" dirty="0" smtClean="0">
                <a:latin typeface="Times New Roman" pitchFamily="18" charset="0"/>
                <a:cs typeface="Times New Roman" pitchFamily="18" charset="0"/>
              </a:rPr>
              <a:t>	les partenaires et la société au sens large.</a:t>
            </a:r>
          </a:p>
          <a:p>
            <a:pPr algn="just"/>
            <a:r>
              <a:rPr lang="fr-FR" sz="2400" dirty="0" smtClean="0">
                <a:latin typeface="Times New Roman" pitchFamily="18" charset="0"/>
                <a:cs typeface="Times New Roman" pitchFamily="18" charset="0"/>
              </a:rPr>
              <a:t>Gérer ces processus d’échange demande beaucoup de travail et de talent. Le marketing management intervient dès qu’une des parties s’interroge sur la manière d’obtenir les réponses qu’elle souhaite des autres parties.</a:t>
            </a:r>
          </a:p>
          <a:p>
            <a:pPr algn="just"/>
            <a:r>
              <a:rPr lang="fr-FR" sz="2400" dirty="0" smtClean="0"/>
              <a:t>Le </a:t>
            </a:r>
            <a:r>
              <a:rPr lang="fr-FR" sz="2400" i="1" dirty="0" smtClean="0"/>
              <a:t>marketing management est l’art et la science de choisir ses marchés cibles, puis d’attirer, </a:t>
            </a:r>
            <a:r>
              <a:rPr lang="fr-FR" sz="2400" dirty="0" smtClean="0"/>
              <a:t>de conserver et de développer une clientèle en créant, en fournissant et en communiquant une valeur supérieure à ses clients.</a:t>
            </a:r>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pPr>
              <a:buNone/>
            </a:pPr>
            <a:r>
              <a:rPr lang="fr-FR" b="1" dirty="0" smtClean="0"/>
              <a:t>3. Identifier les options possibles</a:t>
            </a:r>
          </a:p>
          <a:p>
            <a:pPr algn="just">
              <a:buNone/>
            </a:pPr>
            <a:r>
              <a:rPr lang="fr-FR" sz="2600" dirty="0" smtClean="0"/>
              <a:t>	Chaque canal de distribution présente des avantages et des inconvénients distincts. La force de vente interne sait appréhender des produits et des transactions complexes, mais constitue une option coûteuse. Internet est moins cher, mais moins efficace dans le cas de produits complexes. Les distributeurs indépendants stimulent les ventes, mais font perdre à l’entreprise le contact direct avec ses clients. Les vendeurs multimarques permettent de partager les coûts, mais l’effort de vente relatif à la marque est moins intense.</a:t>
            </a:r>
            <a:endParaRPr lang="fr-FR"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7500" lnSpcReduction="20000"/>
          </a:bodyPr>
          <a:lstStyle/>
          <a:p>
            <a:pPr algn="just">
              <a:buNone/>
            </a:pPr>
            <a:r>
              <a:rPr lang="fr-FR" dirty="0" smtClean="0"/>
              <a:t>	Chaque option en matière de distribution comprend trois éléments : la nature des intermédiaires, leur nombre, et les responsabilités respectives du producteur et de ses intermédiaires.</a:t>
            </a:r>
          </a:p>
          <a:p>
            <a:pPr algn="just">
              <a:buNone/>
            </a:pPr>
            <a:r>
              <a:rPr lang="fr-FR" b="1" dirty="0" smtClean="0"/>
              <a:t>	a) La nature des intermédiaires</a:t>
            </a:r>
          </a:p>
          <a:p>
            <a:pPr algn="just">
              <a:buNone/>
            </a:pPr>
            <a:r>
              <a:rPr lang="fr-FR" dirty="0" smtClean="0"/>
              <a:t>	L’entreprise doit d’abord identifier les principaux intermédiaires susceptibles de distribuer ses produits. Ainsi, une société qui fabrique des systèmes audio automobiles peut identifier les options suivantes : vendre le produit aux constructeurs automobiles pour qu’ils l’installent dans leurs véhicules neufs ; vendre aux concessionnaires ; vendre aux vendeurs de pièces détachées à travers une force de vente interne ou des distributeurs indépendants ; vendre à distance et sur Internet ; vendre par catalogue ; passer par des distributeurs de masse.</a:t>
            </a:r>
          </a:p>
          <a:p>
            <a:pPr algn="just">
              <a:buNone/>
            </a:pPr>
            <a:r>
              <a:rPr lang="fr-FR" dirty="0" smtClean="0"/>
              <a:t>	Il est important, à ce stade, d’examiner les systèmes de distribution traditionnels, mais aussi d’imaginer de nouvelles approches.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1527048"/>
            <a:ext cx="8503920" cy="5116662"/>
          </a:xfrm>
        </p:spPr>
        <p:txBody>
          <a:bodyPr>
            <a:normAutofit fontScale="62500" lnSpcReduction="20000"/>
          </a:bodyPr>
          <a:lstStyle/>
          <a:p>
            <a:pPr>
              <a:buNone/>
            </a:pPr>
            <a:r>
              <a:rPr lang="fr-FR" b="1" dirty="0" smtClean="0"/>
              <a:t>b) Le nombre de points de vente</a:t>
            </a:r>
          </a:p>
          <a:p>
            <a:pPr>
              <a:buNone/>
            </a:pPr>
            <a:r>
              <a:rPr lang="fr-FR" dirty="0" smtClean="0"/>
              <a:t>Le nombre d’intermédiaires qu’il convient d’utiliser pour chaque niveau de distribution</a:t>
            </a:r>
          </a:p>
          <a:p>
            <a:pPr>
              <a:buNone/>
            </a:pPr>
            <a:r>
              <a:rPr lang="fr-FR" dirty="0" smtClean="0"/>
              <a:t>est fonction du degré de </a:t>
            </a:r>
            <a:r>
              <a:rPr lang="fr-FR" i="1" dirty="0" smtClean="0"/>
              <a:t>couverture du marché visé par l’entreprise. On peut imaginer trois </a:t>
            </a:r>
            <a:r>
              <a:rPr lang="fr-FR" dirty="0" smtClean="0"/>
              <a:t>types de couvertures.</a:t>
            </a:r>
          </a:p>
          <a:p>
            <a:pPr>
              <a:buNone/>
            </a:pPr>
            <a:r>
              <a:rPr lang="fr-FR" b="1" i="1" dirty="0" smtClean="0"/>
              <a:t>♦ La distribution intensive. Il s’agit de proposer le produit dans le plus grand nombre de</a:t>
            </a:r>
          </a:p>
          <a:p>
            <a:pPr>
              <a:buNone/>
            </a:pPr>
            <a:r>
              <a:rPr lang="fr-FR" dirty="0" smtClean="0"/>
              <a:t>points de vente possible. C’est souvent la stratégie adoptée par les marques de grande</a:t>
            </a:r>
          </a:p>
          <a:p>
            <a:pPr>
              <a:buNone/>
            </a:pPr>
            <a:r>
              <a:rPr lang="fr-FR" dirty="0" smtClean="0"/>
              <a:t>consommation. Ainsi, Coca-Cola est présent dans les supermarchés, hypermarchés et</a:t>
            </a:r>
          </a:p>
          <a:p>
            <a:pPr>
              <a:buNone/>
            </a:pPr>
            <a:r>
              <a:rPr lang="fr-FR" dirty="0" smtClean="0"/>
              <a:t>supérettes, les boulangeries, les pompes à essence, les distributeurs automatiques du</a:t>
            </a:r>
          </a:p>
          <a:p>
            <a:pPr>
              <a:buNone/>
            </a:pPr>
            <a:r>
              <a:rPr lang="fr-FR" dirty="0" smtClean="0"/>
              <a:t>métro et des entreprises, les cafés et restaurants, etc.</a:t>
            </a:r>
          </a:p>
          <a:p>
            <a:pPr algn="just">
              <a:buNone/>
            </a:pPr>
            <a:r>
              <a:rPr lang="fr-FR" b="1" i="1" dirty="0" smtClean="0"/>
              <a:t>♦ La distribution exclusive. </a:t>
            </a:r>
            <a:r>
              <a:rPr lang="fr-FR" sz="2900" i="1" dirty="0" smtClean="0"/>
              <a:t>Certains fabricants préfèrent au contraire limiter le nombre </a:t>
            </a:r>
            <a:r>
              <a:rPr lang="fr-FR" sz="2900" dirty="0" smtClean="0"/>
              <a:t>de points de vente autorisés à distribuer leur marque. Parfois, les fabricants demandent en contrepartie à leurs revendeurs de signer un accord de </a:t>
            </a:r>
            <a:r>
              <a:rPr lang="fr-FR" sz="2900" i="1" dirty="0" smtClean="0"/>
              <a:t>vente exclusive ; ceux-ci s’engagent </a:t>
            </a:r>
            <a:r>
              <a:rPr lang="fr-FR" sz="2900" dirty="0" smtClean="0"/>
              <a:t>alors à ne pas vendre de marques directement concurrentes. Des accords de distribution exclusive se rencontrent fréquemment dans des secteurs comme l’automobile, les cosmétiques et l’habillement. En octroyant le privilège de l’exclusivité, le producteur espère susciter un effort de vente plus vigoureux, conserver un meilleur contrôle des intermédiaires et conférer à son produit une image de prestige autorisant un prix élevé.</a:t>
            </a:r>
            <a:endParaRPr lang="fr-FR" sz="29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a:bodyPr>
          <a:lstStyle/>
          <a:p>
            <a:pPr algn="just"/>
            <a:r>
              <a:rPr lang="fr-FR" sz="2000" b="1" i="1" dirty="0" smtClean="0"/>
              <a:t>La distribution sélective. Entre la distribution intensive et la distribution exclusive, </a:t>
            </a:r>
            <a:r>
              <a:rPr lang="fr-FR" sz="2000" i="1" dirty="0" smtClean="0"/>
              <a:t>il</a:t>
            </a:r>
            <a:r>
              <a:rPr lang="fr-FR" sz="2000" b="1" i="1" dirty="0" smtClean="0"/>
              <a:t> </a:t>
            </a:r>
            <a:r>
              <a:rPr lang="fr-FR" sz="2000" i="1" dirty="0" smtClean="0"/>
              <a:t>existe une série de formules intermédiaires que l’on regroupe sous le nom de distribution sélective. Ce mode de distribution est utilisé aussi bien par des entreprises déjà implantées que par de nouvelles firmes cherchant à attirer des intermédiaires. En opérant une certaine sélectivité dans sa distribution, le fabricant évite de disperser son effort entre de nombreux points de vente, dont certains seraient marginaux. Il peut établir de bonnes relations de travail avec ses intermédiaires et attendre d’eux un effort de vente supérieur à la moyenne. En général, une distribution sélective permet à un fabricant d’obtenir une couverture satisfaisante du marché et un bon contrôle de son réseau à un coût inférieur à celui d’une distribution intensive.</a:t>
            </a:r>
            <a:endParaRPr lang="fr-FR" sz="20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301752" y="1357298"/>
            <a:ext cx="8503920" cy="5286412"/>
          </a:xfrm>
        </p:spPr>
        <p:txBody>
          <a:bodyPr>
            <a:normAutofit fontScale="47500" lnSpcReduction="20000"/>
          </a:bodyPr>
          <a:lstStyle/>
          <a:p>
            <a:pPr>
              <a:buNone/>
            </a:pPr>
            <a:r>
              <a:rPr lang="fr-FR" sz="4000" b="1" dirty="0" smtClean="0"/>
              <a:t>c) Les responsabilités et les engagements de chacun</a:t>
            </a:r>
          </a:p>
          <a:p>
            <a:pPr algn="just">
              <a:buNone/>
            </a:pPr>
            <a:r>
              <a:rPr lang="fr-FR" sz="3400" dirty="0" smtClean="0"/>
              <a:t>	</a:t>
            </a:r>
            <a:r>
              <a:rPr lang="fr-FR" sz="4900" dirty="0" smtClean="0"/>
              <a:t>En élaborant son système de distribution, le fabricant doit préciser les responsabilités et engagements de chacun. Les principaux éléments d’une politique de relation commerciale sont les suivants:</a:t>
            </a:r>
          </a:p>
          <a:p>
            <a:pPr algn="just">
              <a:buNone/>
            </a:pPr>
            <a:r>
              <a:rPr lang="fr-FR" sz="4900" dirty="0" smtClean="0"/>
              <a:t>	♦♦ </a:t>
            </a:r>
            <a:r>
              <a:rPr lang="fr-FR" sz="4900" i="1" dirty="0" smtClean="0"/>
              <a:t>La politique de prix définie par le fabricant inclut le prix catalogue, ainsi que les remises </a:t>
            </a:r>
            <a:r>
              <a:rPr lang="fr-FR" sz="4900" dirty="0" smtClean="0"/>
              <a:t>et ristournes sur quantités.</a:t>
            </a:r>
          </a:p>
          <a:p>
            <a:pPr algn="just">
              <a:buNone/>
            </a:pPr>
            <a:r>
              <a:rPr lang="fr-FR" sz="4900" dirty="0" smtClean="0"/>
              <a:t>	♦♦ </a:t>
            </a:r>
            <a:r>
              <a:rPr lang="fr-FR" sz="4900" i="1" dirty="0" smtClean="0"/>
              <a:t>Les conditions de vente recouvrent essentiellement les conditions de paiement et les </a:t>
            </a:r>
            <a:r>
              <a:rPr lang="fr-FR" sz="4900" dirty="0" smtClean="0"/>
              <a:t>garanties offertes par le producteur en termes de taux de produits défectueux ou de</a:t>
            </a:r>
          </a:p>
          <a:p>
            <a:pPr algn="just">
              <a:buNone/>
            </a:pPr>
            <a:r>
              <a:rPr lang="fr-FR" sz="4900" dirty="0" smtClean="0"/>
              <a:t>	changement de prix ultérieur. Les conditions de paiement ont de profondes répercussions sur les coûts du producteur et du distributeur. La plupart des grandes surfaces ont un taux de rotation très supérieur aux échéances de paiement et, de ce fait, arrivent à faire financer leurs stocks par leurs fournisseurs et même à dégager de la trésorerie.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pPr algn="just">
              <a:buNone/>
            </a:pPr>
            <a:r>
              <a:rPr lang="fr-FR" sz="2800" dirty="0" smtClean="0"/>
              <a:t>	♦♦ </a:t>
            </a:r>
            <a:r>
              <a:rPr lang="fr-FR" sz="2800" i="1" dirty="0" smtClean="0"/>
              <a:t>Les droits territoriaux définissent la zone couverte par le distributeur en fonction des </a:t>
            </a:r>
            <a:r>
              <a:rPr lang="fr-FR" sz="2800" dirty="0" smtClean="0"/>
              <a:t>autres distributeurs locaux de la marque. Un concessionnaire a besoin de savoir quels sont les autres concessionnaires dans sa région. Il désire bénéficier de toutes les ventes réalisées dans sa zone géographique, qu’elles soient ou non le résultat direct de ses efforts.</a:t>
            </a:r>
          </a:p>
          <a:p>
            <a:pPr algn="just">
              <a:buNone/>
            </a:pPr>
            <a:r>
              <a:rPr lang="fr-FR" sz="2800" dirty="0" smtClean="0"/>
              <a:t>	♦♦ </a:t>
            </a:r>
            <a:r>
              <a:rPr lang="fr-FR" sz="2800" i="1" dirty="0" smtClean="0"/>
              <a:t>Les prestations de services fournies par chacun doivent faire l’objet d’une définition </a:t>
            </a:r>
            <a:r>
              <a:rPr lang="fr-FR" sz="2800" dirty="0" smtClean="0"/>
              <a:t>complète, notamment lorsque les liens entre le producteur et le distributeur sont étroits (franchise et exclusivité</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62500" lnSpcReduction="20000"/>
          </a:bodyPr>
          <a:lstStyle/>
          <a:p>
            <a:pPr algn="just">
              <a:buFont typeface="Wingdings" pitchFamily="2" charset="2"/>
              <a:buChar char="v"/>
            </a:pPr>
            <a:r>
              <a:rPr lang="fr-FR" b="1" dirty="0" smtClean="0"/>
              <a:t>Évaluer les options envisagées</a:t>
            </a:r>
          </a:p>
          <a:p>
            <a:pPr algn="just">
              <a:buNone/>
            </a:pPr>
            <a:r>
              <a:rPr lang="fr-FR" dirty="0" smtClean="0"/>
              <a:t>	</a:t>
            </a:r>
            <a:r>
              <a:rPr lang="fr-FR" sz="2900" dirty="0" smtClean="0"/>
              <a:t>Pour choisir entre les options envisagées, on prend en compte trois critères.</a:t>
            </a:r>
          </a:p>
          <a:p>
            <a:pPr algn="just">
              <a:buNone/>
            </a:pPr>
            <a:r>
              <a:rPr lang="fr-FR" sz="2900" b="1" dirty="0" smtClean="0"/>
              <a:t>	a) Les critères économiques</a:t>
            </a:r>
          </a:p>
          <a:p>
            <a:pPr algn="just">
              <a:buNone/>
            </a:pPr>
            <a:r>
              <a:rPr lang="fr-FR" sz="2900" dirty="0" smtClean="0"/>
              <a:t>	Chaque option permet un niveau de vente différent et s’accompagne d’un coût distinct.</a:t>
            </a:r>
          </a:p>
          <a:p>
            <a:pPr algn="just">
              <a:buNone/>
            </a:pPr>
            <a:r>
              <a:rPr lang="fr-FR" sz="2900" dirty="0" smtClean="0"/>
              <a:t>	La figure ci après montre la valeur ajoutée et le coût par transaction pour six canaux. Par exemple, pour un produit industriel d’une valeur située entre 2 000 et 5 000 €, le coût par transaction peut passer de 10 € (sur Internet) à 50 € (vente par téléphone), 200 € (grossistes) ou même 500 € (force de vente interne). Les canaux les moins coûteux s’accompagnent souvent de peu de contacts avec le client et sont adaptés aux produits simples. Les acheteurs apprécient souvent les relations interpersonnelles pour les produits complexes.</a:t>
            </a:r>
          </a:p>
          <a:p>
            <a:pPr algn="just">
              <a:buNone/>
            </a:pPr>
            <a:r>
              <a:rPr lang="fr-FR" sz="2900" dirty="0" smtClean="0"/>
              <a:t>	Les fabricants cherchent à mettre en cohérence les clients et les canaux de distribution de façon à maximiser les ventes au moindre coût. Ils incitent les clients à recourir aux canaux  les moins coûteux, sans provoquer une baisse des ventes ou une détérioration du service</a:t>
            </a:r>
            <a:endParaRPr lang="fr-FR" sz="29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sz="quarter" idx="1"/>
          </p:nvPr>
        </p:nvPicPr>
        <p:blipFill>
          <a:blip r:embed="rId2"/>
          <a:srcRect/>
          <a:stretch>
            <a:fillRect/>
          </a:stretch>
        </p:blipFill>
        <p:spPr bwMode="auto">
          <a:xfrm>
            <a:off x="428596" y="1428736"/>
            <a:ext cx="785818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10000"/>
          </a:bodyPr>
          <a:lstStyle/>
          <a:p>
            <a:pPr>
              <a:buNone/>
            </a:pPr>
            <a:r>
              <a:rPr lang="fr-FR" b="1" dirty="0" smtClean="0"/>
              <a:t>	b) Le contrôle et la souplesse</a:t>
            </a:r>
          </a:p>
          <a:p>
            <a:pPr algn="just">
              <a:buNone/>
            </a:pPr>
            <a:r>
              <a:rPr lang="fr-FR" dirty="0" smtClean="0"/>
              <a:t>	Le recours à une agence commerciale peut poser des problèmes de contrôle. L’agent est indépendant, il peut concentrer ses efforts sur les clients les plus importants pour lui, même s’ils n’achètent pas les produits du fabricant. Il n’a pas toujours les compétences techniques nécessaires.</a:t>
            </a:r>
          </a:p>
          <a:p>
            <a:pPr algn="just">
              <a:buNone/>
            </a:pPr>
            <a:r>
              <a:rPr lang="fr-FR" dirty="0" smtClean="0"/>
              <a:t>	En outre, chaque type de canal implique un engagement à plus ou moins long terme. Un fabricant qui a recours à une agence doit signer un contrat pour plusieurs années. De tels</a:t>
            </a:r>
          </a:p>
          <a:p>
            <a:pPr algn="just">
              <a:buNone/>
            </a:pPr>
            <a:r>
              <a:rPr lang="fr-FR" dirty="0" smtClean="0"/>
              <a:t>	engagements réduisent la capacité du fabricant à s’adapter aux changements et à l’incertitude qui caractérisent son marché. On privilégiera donc dès que possible des structures</a:t>
            </a:r>
          </a:p>
          <a:p>
            <a:pPr algn="just">
              <a:buNone/>
            </a:pPr>
            <a:r>
              <a:rPr lang="fr-FR" dirty="0" smtClean="0"/>
              <a:t>	souples qui permettent de s’adapter si besoin.</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20000"/>
          </a:bodyPr>
          <a:lstStyle/>
          <a:p>
            <a:pPr>
              <a:buNone/>
            </a:pPr>
            <a:r>
              <a:rPr lang="fr-FR" b="1" dirty="0" smtClean="0"/>
              <a:t>4. Piloter un canal de distribution</a:t>
            </a:r>
          </a:p>
          <a:p>
            <a:pPr algn="just">
              <a:buNone/>
            </a:pPr>
            <a:r>
              <a:rPr lang="fr-FR" dirty="0" smtClean="0"/>
              <a:t>	Une fois déterminé le canal de distribution, l’entreprise doit sélectionner, motiver et évaluer ses intermédiaires, tout en anticipant l’avenir.</a:t>
            </a:r>
          </a:p>
          <a:p>
            <a:pPr algn="just">
              <a:buNone/>
            </a:pPr>
            <a:r>
              <a:rPr lang="fr-FR" b="1" dirty="0" smtClean="0"/>
              <a:t>	4.1. Choisir les distributeurs</a:t>
            </a:r>
          </a:p>
          <a:p>
            <a:pPr algn="just">
              <a:buNone/>
            </a:pPr>
            <a:r>
              <a:rPr lang="fr-FR" dirty="0" smtClean="0"/>
              <a:t>	Le choix des intermédiaires est essentiel car ceux-ci incarnent l’entreprise aux yeux des clients. Pour bien les sélectionner, le fabricant doit déterminer les caractéristiques souhaitées en termes d’expérience, de solvabilité, d’aptitude à coopérer et de service. S’il s’agit d’une agence commerciale, il cherche également à évaluer le nombre et la nature des autres produits qu’elle distribue, la taille et la qualité de sa force de vente, ainsi que son aptitude à vendre les produits qu’il fabrique. S’il s’agit d’un magasin, il faut analyser son emplacement, son rythme de croissance et le profil de sa clientèle.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1"/>
          <p:cNvSpPr>
            <a:spLocks noGrp="1"/>
          </p:cNvSpPr>
          <p:nvPr>
            <p:ph type="sldNum" sz="quarter" idx="12"/>
          </p:nvPr>
        </p:nvSpPr>
        <p:spPr>
          <a:noFill/>
        </p:spPr>
        <p:txBody>
          <a:bodyPr/>
          <a:lstStyle/>
          <a:p>
            <a:fld id="{363DBC10-B55E-45BA-9B27-F4C4B5082B28}" type="slidenum">
              <a:rPr lang="fr-FR" smtClean="0"/>
              <a:pPr/>
              <a:t>4</a:t>
            </a:fld>
            <a:endParaRPr lang="fr-FR" smtClean="0"/>
          </a:p>
        </p:txBody>
      </p:sp>
      <p:pic>
        <p:nvPicPr>
          <p:cNvPr id="5123" name="Picture 2"/>
          <p:cNvPicPr>
            <a:picLocks noChangeAspect="1" noChangeArrowheads="1"/>
          </p:cNvPicPr>
          <p:nvPr/>
        </p:nvPicPr>
        <p:blipFill>
          <a:blip r:embed="rId2"/>
          <a:srcRect/>
          <a:stretch>
            <a:fillRect/>
          </a:stretch>
        </p:blipFill>
        <p:spPr bwMode="auto">
          <a:xfrm>
            <a:off x="0" y="0"/>
            <a:ext cx="8929688"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1527048"/>
            <a:ext cx="8503920" cy="5045224"/>
          </a:xfrm>
        </p:spPr>
        <p:txBody>
          <a:bodyPr>
            <a:normAutofit fontScale="77500" lnSpcReduction="20000"/>
          </a:bodyPr>
          <a:lstStyle/>
          <a:p>
            <a:pPr algn="just">
              <a:buNone/>
            </a:pPr>
            <a:r>
              <a:rPr lang="fr-FR" b="1" dirty="0" smtClean="0"/>
              <a:t>	4.2. Motiver les distributeurs et les inciter à coopérer</a:t>
            </a:r>
          </a:p>
          <a:p>
            <a:pPr algn="just">
              <a:buNone/>
            </a:pPr>
            <a:r>
              <a:rPr lang="fr-FR" dirty="0" smtClean="0"/>
              <a:t>	Les entreprises doivent traiter les intermédiaires comme des clients, en analysant leurs besoins et en construisant à leur intention une politique génératrice de valeur pour les deux parties. Le fabricant ne doit pas se contenter de vendre par les intermédiaires, mais </a:t>
            </a:r>
            <a:r>
              <a:rPr lang="fr-FR" i="1" dirty="0" smtClean="0"/>
              <a:t>	aux intermédiaires.</a:t>
            </a:r>
          </a:p>
          <a:p>
            <a:pPr algn="just">
              <a:buNone/>
            </a:pPr>
            <a:r>
              <a:rPr lang="fr-FR" b="1" dirty="0" smtClean="0"/>
              <a:t>	a) Les leviers de pouvoir sur les distributeurs</a:t>
            </a:r>
          </a:p>
          <a:p>
            <a:pPr algn="just">
              <a:buNone/>
            </a:pPr>
            <a:r>
              <a:rPr lang="fr-FR" dirty="0" smtClean="0"/>
              <a:t>	On observe une grande diversité de situations concernant la capacité des fabricants à piloter leurs distributeurs. Cinq types de leviers permettent de stimuler leur coopération :</a:t>
            </a:r>
          </a:p>
          <a:p>
            <a:pPr algn="just">
              <a:buNone/>
            </a:pPr>
            <a:r>
              <a:rPr lang="fr-FR" dirty="0" smtClean="0"/>
              <a:t>	♦♦ </a:t>
            </a:r>
            <a:r>
              <a:rPr lang="fr-FR" i="1" dirty="0" smtClean="0"/>
              <a:t>le pouvoir de coercition (menacer de récupérer une ressource, de réduire les marges, de </a:t>
            </a:r>
            <a:r>
              <a:rPr lang="fr-FR" dirty="0" smtClean="0"/>
              <a:t>	ralentir les livraisons, d’interrompre la relation commerciale), ce qui peut se révéler dissuasif, mais détériore la qualité de la relation sur le long terme et peut inciter les</a:t>
            </a:r>
          </a:p>
          <a:p>
            <a:pPr algn="just">
              <a:buNone/>
            </a:pPr>
            <a:r>
              <a:rPr lang="fr-FR" dirty="0" smtClean="0"/>
              <a:t>	distributeurs à s’organiser en contre-pouvoir ;</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7500" lnSpcReduction="20000"/>
          </a:bodyPr>
          <a:lstStyle/>
          <a:p>
            <a:pPr algn="just">
              <a:buNone/>
            </a:pPr>
            <a:r>
              <a:rPr lang="fr-FR" dirty="0" smtClean="0"/>
              <a:t>	♦♦ </a:t>
            </a:r>
            <a:r>
              <a:rPr lang="fr-FR" i="1" dirty="0" smtClean="0"/>
              <a:t>le pouvoir de récompense (offrir des remises particulières, proposer des campagnes de </a:t>
            </a:r>
            <a:r>
              <a:rPr lang="fr-FR" dirty="0" smtClean="0"/>
              <a:t>communication conjointe ou rémunérer certaines prestations précédemment incluses, au risque de les voir par la suite « tenues pour acquises ») ;</a:t>
            </a:r>
          </a:p>
          <a:p>
            <a:pPr algn="just">
              <a:buNone/>
            </a:pPr>
            <a:r>
              <a:rPr lang="fr-FR" dirty="0" smtClean="0"/>
              <a:t>	♦♦ </a:t>
            </a:r>
            <a:r>
              <a:rPr lang="fr-FR" i="1" dirty="0" smtClean="0"/>
              <a:t>le pouvoir légal (fondé sur des accords contractuels) ;</a:t>
            </a:r>
            <a:endParaRPr lang="fr-FR" dirty="0" smtClean="0"/>
          </a:p>
          <a:p>
            <a:pPr algn="just">
              <a:buNone/>
            </a:pPr>
            <a:r>
              <a:rPr lang="fr-FR" dirty="0" smtClean="0"/>
              <a:t>	♦♦ </a:t>
            </a:r>
            <a:r>
              <a:rPr lang="fr-FR" i="1" dirty="0" smtClean="0"/>
              <a:t>le pouvoir d’expertise (fondé sur les compétences spécifiques du fabricant, valorisées par </a:t>
            </a:r>
            <a:r>
              <a:rPr lang="fr-FR" dirty="0" smtClean="0"/>
              <a:t>les intermédiaires) ;</a:t>
            </a:r>
          </a:p>
          <a:p>
            <a:pPr algn="just">
              <a:buNone/>
            </a:pPr>
            <a:r>
              <a:rPr lang="fr-FR" dirty="0" smtClean="0"/>
              <a:t>	♦♦ </a:t>
            </a:r>
            <a:r>
              <a:rPr lang="fr-FR" i="1" dirty="0" smtClean="0"/>
              <a:t>le pouvoir de référence (le fabricant est tellement respecté que les intermédiaires sont </a:t>
            </a:r>
            <a:r>
              <a:rPr lang="fr-FR" dirty="0" smtClean="0"/>
              <a:t>fiers d’afficher leur collaboration avec lui).</a:t>
            </a:r>
          </a:p>
          <a:p>
            <a:pPr algn="just">
              <a:buNone/>
            </a:pPr>
            <a:r>
              <a:rPr lang="fr-FR" dirty="0" smtClean="0"/>
              <a:t>	Les pouvoirs de coercition, de récompense et légal sont observables objectivement ; les autres sont plus subjectifs et dépendent de la capacité et de la volonté de chacun à les reconnaître.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285720" y="1527048"/>
            <a:ext cx="8519952" cy="4572000"/>
          </a:xfrm>
        </p:spPr>
        <p:txBody>
          <a:bodyPr>
            <a:normAutofit fontScale="92500" lnSpcReduction="10000"/>
          </a:bodyPr>
          <a:lstStyle/>
          <a:p>
            <a:pPr algn="just">
              <a:buNone/>
            </a:pPr>
            <a:r>
              <a:rPr lang="fr-FR" b="1" dirty="0" smtClean="0"/>
              <a:t>	</a:t>
            </a:r>
            <a:r>
              <a:rPr lang="fr-FR" sz="2400" b="1" dirty="0" smtClean="0"/>
              <a:t>b) Le partenariat entre fabricants et distributeurs</a:t>
            </a:r>
          </a:p>
          <a:p>
            <a:pPr algn="just">
              <a:buNone/>
            </a:pPr>
            <a:r>
              <a:rPr lang="fr-FR" sz="2400" dirty="0" smtClean="0"/>
              <a:t>	Pour construire une relation de qualité sur le long terme, le fabricant peut essayer d’aller au-delà de ces leviers de pouvoir et chercher à mieux comprendre les attentes et les contraintes de ses distributeurs. Fabricant et distributeur essaient alors de préciser ce qu’ils attendent l’un de l’autre et élaborent leurs accords en conséquence. Ils arrivent aisément à s’entendre si les objectifs convergent, notamment autour d’un développement des ventes.</a:t>
            </a:r>
          </a:p>
          <a:p>
            <a:pPr algn="just">
              <a:buNone/>
            </a:pPr>
            <a:r>
              <a:rPr lang="fr-FR" sz="2400" dirty="0" smtClean="0"/>
              <a:t>	Ces pratiques sont plutôt à l’initiative des fabricants et, malgré de nombreuses déclarations d’intention et quelques cas emblématiques, on reste encore souvent au stade de la coordination plutôt que de la véritable collaboration.</a:t>
            </a:r>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a:bodyPr>
          <a:lstStyle/>
          <a:p>
            <a:pPr algn="just">
              <a:buNone/>
            </a:pPr>
            <a:r>
              <a:rPr lang="fr-FR" b="1" dirty="0" smtClean="0"/>
              <a:t>	c) Le </a:t>
            </a:r>
            <a:r>
              <a:rPr lang="fr-FR" b="1" dirty="0" err="1" smtClean="0"/>
              <a:t>trade</a:t>
            </a:r>
            <a:r>
              <a:rPr lang="fr-FR" b="1" dirty="0" smtClean="0"/>
              <a:t> </a:t>
            </a:r>
            <a:r>
              <a:rPr lang="fr-FR" b="1" i="1" dirty="0" smtClean="0"/>
              <a:t>marketing</a:t>
            </a:r>
          </a:p>
          <a:p>
            <a:pPr algn="just">
              <a:buNone/>
            </a:pPr>
            <a:r>
              <a:rPr lang="fr-FR" dirty="0" smtClean="0"/>
              <a:t>	 les fabricants traitent leurs distributeurs comme de véritables clients.</a:t>
            </a:r>
          </a:p>
          <a:p>
            <a:pPr algn="just">
              <a:buNone/>
            </a:pPr>
            <a:r>
              <a:rPr lang="fr-FR" dirty="0" smtClean="0"/>
              <a:t>	Le </a:t>
            </a:r>
            <a:r>
              <a:rPr lang="fr-FR" b="1" i="1" dirty="0" err="1" smtClean="0"/>
              <a:t>trade</a:t>
            </a:r>
            <a:r>
              <a:rPr lang="fr-FR" b="1" i="1" dirty="0" smtClean="0"/>
              <a:t> marketing est le marketing réalisé à l’intention du distributeur en le considérant</a:t>
            </a:r>
          </a:p>
          <a:p>
            <a:pPr algn="just">
              <a:buNone/>
            </a:pPr>
            <a:r>
              <a:rPr lang="fr-FR" dirty="0" smtClean="0"/>
              <a:t>	comme un client et en lui appliquant l’ensemble de la démarche marketing. L’objectif consiste 	à repérer les attentes de chaque enseigne pour développer avec elle des relations personnalisées à long terme.</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8929718" cy="357190"/>
          </a:xfrm>
        </p:spPr>
        <p:txBody>
          <a:bodyPr>
            <a:normAutofit fontScale="90000"/>
          </a:bodyPr>
          <a:lstStyle/>
          <a:p>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smtClean="0">
                <a:solidFill>
                  <a:schemeClr val="tx1"/>
                </a:solidFill>
              </a:rPr>
              <a:t>Application: Les pratiques de coopération des PME à l’égard des distributeurs</a:t>
            </a:r>
            <a:endParaRPr lang="fr-FR" dirty="0">
              <a:solidFill>
                <a:schemeClr val="tx1"/>
              </a:solidFill>
            </a:endParaRPr>
          </a:p>
        </p:txBody>
      </p:sp>
      <p:sp>
        <p:nvSpPr>
          <p:cNvPr id="3" name="Espace réservé du contenu 2"/>
          <p:cNvSpPr>
            <a:spLocks noGrp="1"/>
          </p:cNvSpPr>
          <p:nvPr>
            <p:ph sz="quarter" idx="1"/>
          </p:nvPr>
        </p:nvSpPr>
        <p:spPr/>
        <p:txBody>
          <a:bodyPr>
            <a:normAutofit fontScale="77500" lnSpcReduction="20000"/>
          </a:bodyPr>
          <a:lstStyle/>
          <a:p>
            <a:pPr algn="just"/>
            <a:r>
              <a:rPr lang="fr-FR" sz="2600" dirty="0" smtClean="0"/>
              <a:t>Dans l’alimentaire, les PME industrielles travaillent beaucoup avec la grande distribution pour vendre leurs propres marques, mais également pour produire les marques de distributeurs (MDD). En effet, celles-ci sont fabriquées à 70 % par des petites et moyennes entreprises. La coopération entre fabricants de petite taille et distributeurs porte sur différents sujets : la définition des gammes, la réflexion sur le positionnement de l’offre, la conception et le développement des produits et des packagings, la définition des cahiers des charges pour les MDD, la prévision de volumes à fabriquer, la communication aux consommateurs finaux, etc. Il faut garder en tête que les PME n’ont pas toujours les moyens d’acheter des données de panel. Leurs distributeurs les aident alors à analyser les évolutions du marché et à évaluer les chiffres de ventes. À partir d’une étude auprès de 131 PME fournisseurs de la grande distribution, Karim </a:t>
            </a:r>
            <a:r>
              <a:rPr lang="fr-FR" sz="2600" dirty="0" err="1" smtClean="0"/>
              <a:t>Machat</a:t>
            </a:r>
            <a:r>
              <a:rPr lang="fr-FR" sz="2600" dirty="0" smtClean="0"/>
              <a:t> a analysé les pratiques de coopération en vigueur et en a identifié trois types.</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285728"/>
            <a:ext cx="8519952" cy="6286544"/>
          </a:xfrm>
        </p:spPr>
        <p:txBody>
          <a:bodyPr>
            <a:noAutofit/>
          </a:bodyPr>
          <a:lstStyle/>
          <a:p>
            <a:pPr algn="just"/>
            <a:r>
              <a:rPr lang="fr-FR" sz="1800" dirty="0" smtClean="0"/>
              <a:t> Certaines PME privilégient une coopération avec les distributeurs orientée vers les consommateurs, avec un travail conjoint de communication sous forme de PLV et d’animation du lieu de vente. Elles adaptent partiellement leur offre aux souhaits des distributeurs et entretiennent des échanges relationnels réguliers avec eux .</a:t>
            </a:r>
          </a:p>
          <a:p>
            <a:pPr algn="just"/>
            <a:r>
              <a:rPr lang="fr-FR" sz="1800" dirty="0" smtClean="0"/>
              <a:t>D’autres PME optent pour une coopération stratégique qui porte sur le positionnement de l’offre, le choix des cibles, les prévisions de volumes et la définition des gammes. Ces PME ont des échanges relationnels riches avec les distributeurs, mais elles adaptent moins leur offre et leurs processus à leurs demandes.</a:t>
            </a:r>
          </a:p>
          <a:p>
            <a:pPr algn="just"/>
            <a:r>
              <a:rPr lang="fr-FR" sz="1800" dirty="0" smtClean="0"/>
              <a:t>Un troisième groupe coopère essentiellement avec les distributeurs sur les aspects techniques de mise en complémentarité de la logistique et des cahiers des charges produits. Ce groupe-là produit beaucoup de MDD, ce qui constitue une clé d’entrée dans la grande distribution et permet aux PME concernées de développer une expertise technique au regard des normes et des cahiers des charges. Karim </a:t>
            </a:r>
            <a:r>
              <a:rPr lang="fr-FR" sz="1800" dirty="0" err="1" smtClean="0"/>
              <a:t>Machat</a:t>
            </a:r>
            <a:r>
              <a:rPr lang="fr-FR" sz="1800" dirty="0" smtClean="0"/>
              <a:t> recommande aux PME de se positionner clairement entre ces trois groupes afin d’avoir une stratégie lisible pour les distributeurs qui, de plus en plus, rationalisent et réduisent leurs assortiments. Il souligne également le risque d’enfermement dans une activité de sous-traitance autour des MDD et recommande aux industriels d’utiliser les ventes sous MDD pour construire la notoriété de leurs propres marques, à l’instar de ce qu’a réussi le groupe Cantalou autour de la marque </a:t>
            </a:r>
            <a:r>
              <a:rPr lang="fr-FR" sz="1800" dirty="0" err="1" smtClean="0"/>
              <a:t>Cémoi</a:t>
            </a:r>
            <a:endParaRPr lang="fr-FR"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smtClean="0"/>
              <a:t>Questions </a:t>
            </a:r>
          </a:p>
          <a:p>
            <a:pPr lvl="1"/>
            <a:r>
              <a:rPr lang="fr-FR" dirty="0" smtClean="0">
                <a:solidFill>
                  <a:schemeClr val="tx1"/>
                </a:solidFill>
              </a:rPr>
              <a:t>Quelles sont les avantages de la coopération  PME et GMS?</a:t>
            </a:r>
          </a:p>
          <a:p>
            <a:pPr lvl="1"/>
            <a:r>
              <a:rPr lang="fr-FR" dirty="0" smtClean="0">
                <a:solidFill>
                  <a:schemeClr val="tx1"/>
                </a:solidFill>
              </a:rPr>
              <a:t>Déduire du texte les typologies des PME dressées par l’auteur.</a:t>
            </a:r>
          </a:p>
          <a:p>
            <a:pPr lvl="1"/>
            <a:r>
              <a:rPr lang="fr-FR" dirty="0" smtClean="0">
                <a:solidFill>
                  <a:schemeClr val="tx1"/>
                </a:solidFill>
              </a:rPr>
              <a:t>Quelles sont les risques de suivre une stratégie MDD?</a:t>
            </a:r>
            <a:endParaRPr lang="fr-FR"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Trade marketing</a:t>
            </a:r>
            <a:endParaRPr lang="fr-FR" dirty="0"/>
          </a:p>
        </p:txBody>
      </p:sp>
      <p:sp>
        <p:nvSpPr>
          <p:cNvPr id="3" name="Espace réservé du contenu 2"/>
          <p:cNvSpPr>
            <a:spLocks noGrp="1"/>
          </p:cNvSpPr>
          <p:nvPr>
            <p:ph sz="quarter" idx="1"/>
          </p:nvPr>
        </p:nvSpPr>
        <p:spPr/>
        <p:txBody>
          <a:bodyPr>
            <a:normAutofit fontScale="92500" lnSpcReduction="20000"/>
          </a:bodyPr>
          <a:lstStyle/>
          <a:p>
            <a:pPr algn="just"/>
            <a:r>
              <a:rPr lang="fr-FR" dirty="0" smtClean="0"/>
              <a:t>Le fabricant crée, au sein ou à côté du département marketing, un service spécialement chargé des relations avec les distributeurs, dont la mission est de suivre l’évolution de leurs besoins et leurs activités. Il étudie leurs attentes et motivations, puis définit une stratégie</a:t>
            </a:r>
          </a:p>
          <a:p>
            <a:pPr algn="just"/>
            <a:r>
              <a:rPr lang="fr-FR" dirty="0" smtClean="0"/>
              <a:t>marketing et des plans d’action à l’égard de chaque distributeur. Ce service établit les objectifs commerciaux relatifs à chaque enseigne, les niveaux de prix, les opérations de merchandising et de promotions à proposer. </a:t>
            </a:r>
          </a:p>
          <a:p>
            <a:pPr algn="just"/>
            <a:r>
              <a:rPr lang="fr-FR" dirty="0" smtClean="0"/>
              <a:t>Concrètement, le </a:t>
            </a:r>
            <a:r>
              <a:rPr lang="fr-FR" i="1" dirty="0" err="1" smtClean="0"/>
              <a:t>trade</a:t>
            </a:r>
            <a:r>
              <a:rPr lang="fr-FR" i="1" dirty="0" smtClean="0"/>
              <a:t> marketing s’appuie sur une série d’actions qui vont au-delà des </a:t>
            </a:r>
            <a:r>
              <a:rPr lang="fr-FR" dirty="0" smtClean="0"/>
              <a:t>transactions commerciales habituelles.</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Les actions du Trade Marketing</a:t>
            </a:r>
            <a:endParaRPr lang="fr-FR" dirty="0">
              <a:solidFill>
                <a:schemeClr val="tx1"/>
              </a:solidFill>
            </a:endParaRPr>
          </a:p>
        </p:txBody>
      </p:sp>
      <p:sp>
        <p:nvSpPr>
          <p:cNvPr id="3" name="Espace réservé du contenu 2"/>
          <p:cNvSpPr>
            <a:spLocks noGrp="1"/>
          </p:cNvSpPr>
          <p:nvPr>
            <p:ph sz="quarter" idx="1"/>
          </p:nvPr>
        </p:nvSpPr>
        <p:spPr>
          <a:xfrm>
            <a:off x="285720" y="1428736"/>
            <a:ext cx="8503920" cy="4572000"/>
          </a:xfrm>
        </p:spPr>
        <p:txBody>
          <a:bodyPr>
            <a:noAutofit/>
          </a:bodyPr>
          <a:lstStyle/>
          <a:p>
            <a:pPr algn="just"/>
            <a:r>
              <a:rPr lang="fr-FR" sz="2400" i="1" dirty="0" smtClean="0">
                <a:latin typeface="Times New Roman" pitchFamily="18" charset="0"/>
                <a:cs typeface="Times New Roman" pitchFamily="18" charset="0"/>
              </a:rPr>
              <a:t>Les marques cogérées</a:t>
            </a:r>
            <a:r>
              <a:rPr lang="fr-FR" sz="2400" dirty="0" smtClean="0">
                <a:latin typeface="Times New Roman" pitchFamily="18" charset="0"/>
                <a:cs typeface="Times New Roman" pitchFamily="18" charset="0"/>
              </a:rPr>
              <a:t>. Il s’agit d’une collaboration entre un producteur et un distributeur pour concevoir, lancer et piloter une marque commune, soit de façon temporaire, soit de façon permanente en partageant les responsabilités et les résultats.</a:t>
            </a:r>
          </a:p>
          <a:p>
            <a:pPr algn="just"/>
            <a:r>
              <a:rPr lang="fr-FR" sz="2400" i="1" dirty="0" smtClean="0">
                <a:latin typeface="Times New Roman" pitchFamily="18" charset="0"/>
                <a:cs typeface="Times New Roman" pitchFamily="18" charset="0"/>
              </a:rPr>
              <a:t>Les lancements de produits en partenariat</a:t>
            </a:r>
            <a:r>
              <a:rPr lang="fr-FR" sz="2400" dirty="0" smtClean="0">
                <a:latin typeface="Times New Roman" pitchFamily="18" charset="0"/>
                <a:cs typeface="Times New Roman" pitchFamily="18" charset="0"/>
              </a:rPr>
              <a:t>. </a:t>
            </a:r>
          </a:p>
          <a:p>
            <a:pPr algn="just"/>
            <a:r>
              <a:rPr lang="fr-FR" sz="2400" i="1" dirty="0" smtClean="0">
                <a:latin typeface="Times New Roman" pitchFamily="18" charset="0"/>
                <a:cs typeface="Times New Roman" pitchFamily="18" charset="0"/>
              </a:rPr>
              <a:t>Les opérations promotionnelles « sur mesure »</a:t>
            </a:r>
            <a:r>
              <a:rPr lang="fr-FR" sz="2400" dirty="0" smtClean="0">
                <a:latin typeface="Times New Roman" pitchFamily="18" charset="0"/>
                <a:cs typeface="Times New Roman" pitchFamily="18" charset="0"/>
              </a:rPr>
              <a:t>. Chaque magasin propose des événements qui lui sont propres (anniversaire, semaine commerciale, etc.). Les fabricants conçoivent souvent des opérations promotionnelles spécifiques pour ces événements.</a:t>
            </a:r>
          </a:p>
          <a:p>
            <a:r>
              <a:rPr lang="fr-FR" sz="2400" dirty="0" smtClean="0">
                <a:latin typeface="Times New Roman" pitchFamily="18" charset="0"/>
                <a:cs typeface="Times New Roman" pitchFamily="18" charset="0"/>
              </a:rPr>
              <a:t>L’échange de données informatisées (EDI). Il s’agit d’échanger automatiquement des informations entre fabricants et distributeurs, ce qui évite la double saisie des informations et réduit les coûts et les erreurs de facturation.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t> </a:t>
            </a:r>
            <a:endParaRPr lang="fr-FR" sz="2000" dirty="0"/>
          </a:p>
        </p:txBody>
      </p:sp>
      <p:sp>
        <p:nvSpPr>
          <p:cNvPr id="3" name="Espace réservé du contenu 2"/>
          <p:cNvSpPr>
            <a:spLocks noGrp="1"/>
          </p:cNvSpPr>
          <p:nvPr>
            <p:ph sz="quarter" idx="1"/>
          </p:nvPr>
        </p:nvSpPr>
        <p:spPr/>
        <p:txBody>
          <a:bodyPr>
            <a:normAutofit fontScale="85000" lnSpcReduction="20000"/>
          </a:bodyPr>
          <a:lstStyle/>
          <a:p>
            <a:pPr algn="just"/>
            <a:r>
              <a:rPr lang="fr-FR" i="1" dirty="0" smtClean="0">
                <a:latin typeface="Times New Roman" pitchFamily="18" charset="0"/>
                <a:cs typeface="Times New Roman" pitchFamily="18" charset="0"/>
              </a:rPr>
              <a:t>La gestion partagée des approvisionnements (GPA)</a:t>
            </a:r>
            <a:r>
              <a:rPr lang="fr-FR" dirty="0" smtClean="0">
                <a:latin typeface="Times New Roman" pitchFamily="18" charset="0"/>
                <a:cs typeface="Times New Roman" pitchFamily="18" charset="0"/>
              </a:rPr>
              <a:t>. Cette démarche va plus loin et consiste à partager systématiquement l’information sur les ventes et les stocks, de manière à mettre en place des systèmes de réapprovisionnement automatique sous la responsabilité du fabricant.</a:t>
            </a:r>
          </a:p>
          <a:p>
            <a:pPr algn="just"/>
            <a:r>
              <a:rPr lang="fr-FR" i="1" dirty="0" smtClean="0">
                <a:latin typeface="Times New Roman" pitchFamily="18" charset="0"/>
                <a:cs typeface="Times New Roman" pitchFamily="18" charset="0"/>
              </a:rPr>
              <a:t>L’efficient consumer </a:t>
            </a:r>
            <a:r>
              <a:rPr lang="fr-FR" i="1" dirty="0" err="1" smtClean="0">
                <a:latin typeface="Times New Roman" pitchFamily="18" charset="0"/>
                <a:cs typeface="Times New Roman" pitchFamily="18" charset="0"/>
              </a:rPr>
              <a:t>response</a:t>
            </a:r>
            <a:r>
              <a:rPr lang="fr-FR" i="1" dirty="0" smtClean="0">
                <a:latin typeface="Times New Roman" pitchFamily="18" charset="0"/>
                <a:cs typeface="Times New Roman" pitchFamily="18" charset="0"/>
              </a:rPr>
              <a:t> (ECR)</a:t>
            </a:r>
            <a:r>
              <a:rPr lang="fr-FR" dirty="0" smtClean="0">
                <a:latin typeface="Times New Roman" pitchFamily="18" charset="0"/>
                <a:cs typeface="Times New Roman" pitchFamily="18" charset="0"/>
              </a:rPr>
              <a:t>. Cette approche est encore plus audacieuse et consiste, pour les fabricants et les distributeurs, à mener une réflexion conjointe sur les moyens d’améliorer l’efficacité des promotions, de la logistique, des lancements de nouveaux produits et de l’assortiment des points de vente. Cette démarche intègre donc l’EDI, la GPA, le </a:t>
            </a:r>
            <a:r>
              <a:rPr lang="fr-FR" i="1" dirty="0" err="1" smtClean="0">
                <a:latin typeface="Times New Roman" pitchFamily="18" charset="0"/>
                <a:cs typeface="Times New Roman" pitchFamily="18" charset="0"/>
              </a:rPr>
              <a:t>category</a:t>
            </a:r>
            <a:r>
              <a:rPr lang="fr-FR" i="1" dirty="0" smtClean="0">
                <a:latin typeface="Times New Roman" pitchFamily="18" charset="0"/>
                <a:cs typeface="Times New Roman" pitchFamily="18" charset="0"/>
              </a:rPr>
              <a:t> management</a:t>
            </a:r>
            <a:r>
              <a:rPr lang="fr-FR" dirty="0" smtClean="0">
                <a:latin typeface="Times New Roman" pitchFamily="18" charset="0"/>
                <a:cs typeface="Times New Roman" pitchFamily="18" charset="0"/>
              </a:rPr>
              <a:t>, l’accélération de la mise en rayon des nouveaux produits et le contrôle de la logistique. L’ECR permet à un industriel et à un distributeur de travailler plus intelligemment en visant à augmenter leurs chiffres d’affaires respectifs et à diminuer leurs coûts afférents.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1"/>
          <p:cNvSpPr>
            <a:spLocks noGrp="1"/>
          </p:cNvSpPr>
          <p:nvPr>
            <p:ph type="sldNum" sz="quarter" idx="12"/>
          </p:nvPr>
        </p:nvSpPr>
        <p:spPr>
          <a:noFill/>
        </p:spPr>
        <p:txBody>
          <a:bodyPr/>
          <a:lstStyle/>
          <a:p>
            <a:fld id="{24BFE1CC-8FEC-48FC-8CB6-F415F6907ECE}" type="slidenum">
              <a:rPr lang="fr-FR" smtClean="0"/>
              <a:pPr/>
              <a:t>5</a:t>
            </a:fld>
            <a:endParaRPr lang="fr-FR" smtClean="0"/>
          </a:p>
        </p:txBody>
      </p:sp>
      <p:pic>
        <p:nvPicPr>
          <p:cNvPr id="7171" name="Picture 2"/>
          <p:cNvPicPr>
            <a:picLocks noChangeAspect="1" noChangeArrowheads="1"/>
          </p:cNvPicPr>
          <p:nvPr/>
        </p:nvPicPr>
        <p:blipFill>
          <a:blip r:embed="rId2"/>
          <a:srcRect/>
          <a:stretch>
            <a:fillRect/>
          </a:stretch>
        </p:blipFill>
        <p:spPr bwMode="auto">
          <a:xfrm>
            <a:off x="0" y="0"/>
            <a:ext cx="9144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solidFill>
                  <a:schemeClr val="tx1"/>
                </a:solidFill>
              </a:rPr>
              <a:t>d) Le </a:t>
            </a:r>
            <a:r>
              <a:rPr lang="fr-FR" sz="2000" b="1" i="1" dirty="0" err="1" smtClean="0">
                <a:solidFill>
                  <a:schemeClr val="tx1"/>
                </a:solidFill>
              </a:rPr>
              <a:t>category</a:t>
            </a:r>
            <a:r>
              <a:rPr lang="fr-FR" sz="2000" b="1" i="1" dirty="0" smtClean="0">
                <a:solidFill>
                  <a:schemeClr val="tx1"/>
                </a:solidFill>
              </a:rPr>
              <a:t> management, élément clé du partenariat</a:t>
            </a:r>
            <a:br>
              <a:rPr lang="fr-FR" sz="2000" b="1" i="1" dirty="0" smtClean="0">
                <a:solidFill>
                  <a:schemeClr val="tx1"/>
                </a:solidFill>
              </a:rPr>
            </a:br>
            <a:r>
              <a:rPr lang="fr-FR" sz="2000" b="1" dirty="0" smtClean="0">
                <a:solidFill>
                  <a:schemeClr val="tx1"/>
                </a:solidFill>
              </a:rPr>
              <a:t>entre fabricants et distributeurs</a:t>
            </a:r>
            <a:endParaRPr lang="fr-FR" sz="2000" dirty="0">
              <a:solidFill>
                <a:schemeClr val="tx1"/>
              </a:solidFill>
            </a:endParaRPr>
          </a:p>
        </p:txBody>
      </p:sp>
      <p:sp>
        <p:nvSpPr>
          <p:cNvPr id="3" name="Espace réservé du contenu 2"/>
          <p:cNvSpPr>
            <a:spLocks noGrp="1"/>
          </p:cNvSpPr>
          <p:nvPr>
            <p:ph sz="quarter" idx="1"/>
          </p:nvPr>
        </p:nvSpPr>
        <p:spPr/>
        <p:txBody>
          <a:bodyPr>
            <a:normAutofit fontScale="77500" lnSpcReduction="20000"/>
          </a:bodyPr>
          <a:lstStyle/>
          <a:p>
            <a:pPr algn="just"/>
            <a:r>
              <a:rPr lang="fr-FR" dirty="0" smtClean="0"/>
              <a:t>Cette pratique consiste à développer des plans stratégiques relatifs aux rayons des magasins en définissant leur structure, leur composition et leur aménagement en fonction du mode de pensée des consommateurs et non plus seulement des métiers ou catégories de produits.</a:t>
            </a:r>
          </a:p>
          <a:p>
            <a:pPr algn="just"/>
            <a:r>
              <a:rPr lang="fr-FR" dirty="0" smtClean="0"/>
              <a:t>Ainsi, au lieu d’organiser les rayons en distinguant épicerie salée, sucrée, boulangerie, hygiène, etc., on met ensemble tous les produits consommés au petit déjeuner (thés, cafés et cacao, céréales, pains, confitures, viennoiseries, etc.) ou tous les produits pour les bébés, des petits pots aux couches.</a:t>
            </a:r>
          </a:p>
          <a:p>
            <a:pPr algn="just"/>
            <a:r>
              <a:rPr lang="fr-FR" dirty="0" smtClean="0"/>
              <a:t>Le </a:t>
            </a:r>
            <a:r>
              <a:rPr lang="fr-FR" b="1" i="1" dirty="0" err="1" smtClean="0"/>
              <a:t>category</a:t>
            </a:r>
            <a:r>
              <a:rPr lang="fr-FR" b="1" i="1" dirty="0" smtClean="0"/>
              <a:t> management est un concept d’organisation marketing de la distribution, dont </a:t>
            </a:r>
            <a:r>
              <a:rPr lang="fr-FR" dirty="0" smtClean="0"/>
              <a:t>l’objectif est d’optimiser l’organisation des rayons et le mix du magasin afin de stimuler les</a:t>
            </a:r>
          </a:p>
          <a:p>
            <a:pPr algn="just">
              <a:buNone/>
            </a:pPr>
            <a:r>
              <a:rPr lang="fr-FR" dirty="0" smtClean="0"/>
              <a:t>	ventes de la catégorie et de faciliter les achats du consommateur final.</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1484784"/>
            <a:ext cx="8534400" cy="4614264"/>
          </a:xfrm>
        </p:spPr>
        <p:txBody>
          <a:bodyPr>
            <a:noAutofit/>
          </a:bodyPr>
          <a:lstStyle/>
          <a:p>
            <a:pPr marL="0" indent="0" algn="just">
              <a:buNone/>
            </a:pPr>
            <a:r>
              <a:rPr lang="fr-FR" sz="2400" dirty="0" smtClean="0"/>
              <a:t>Le </a:t>
            </a:r>
            <a:r>
              <a:rPr lang="fr-FR" sz="2400" i="1" dirty="0" err="1" smtClean="0"/>
              <a:t>category</a:t>
            </a:r>
            <a:r>
              <a:rPr lang="fr-FR" sz="2400" i="1" dirty="0" smtClean="0"/>
              <a:t> management implique un certain nombre d’actions : </a:t>
            </a:r>
          </a:p>
          <a:p>
            <a:pPr algn="just">
              <a:buFontTx/>
              <a:buChar char="-"/>
            </a:pPr>
            <a:r>
              <a:rPr lang="fr-FR" sz="2400" i="1" dirty="0" smtClean="0"/>
              <a:t>définir la catégorie (son </a:t>
            </a:r>
            <a:r>
              <a:rPr lang="fr-FR" sz="2400" dirty="0" smtClean="0"/>
              <a:t>périmètre) et son rôle stratégique au sein de l’enseigne ; </a:t>
            </a:r>
          </a:p>
          <a:p>
            <a:pPr algn="just">
              <a:buFontTx/>
              <a:buChar char="-"/>
            </a:pPr>
            <a:r>
              <a:rPr lang="fr-FR" sz="2400" dirty="0" smtClean="0"/>
              <a:t>analyser ses performances, son potentiel et ses objectifs ; et hiérarchiser les marques au sein de la catégorie. </a:t>
            </a:r>
          </a:p>
          <a:p>
            <a:pPr marL="0" indent="0" algn="just">
              <a:buNone/>
            </a:pPr>
            <a:r>
              <a:rPr lang="fr-FR" sz="2400" dirty="0" smtClean="0"/>
              <a:t>Ces tâches sont affectés à des </a:t>
            </a:r>
            <a:r>
              <a:rPr lang="fr-FR" sz="2400" i="1" dirty="0" err="1" smtClean="0"/>
              <a:t>category</a:t>
            </a:r>
            <a:r>
              <a:rPr lang="fr-FR" sz="2400" i="1" dirty="0" smtClean="0"/>
              <a:t> managers, responsables d’une famille de produits au </a:t>
            </a:r>
            <a:r>
              <a:rPr lang="fr-FR" sz="2400" dirty="0" smtClean="0"/>
              <a:t>sein de l’enseigne. Elles sont le fait du distributeur, mais impliquent souvent fortement le fabricant dans la réflexion et constituent un terrain privilégié de coopération. Certains fabricants élaborent ainsi des recommandations sur la manière optimale d’agencer le rayon afin de stimuler les ventes.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301752" y="1527048"/>
            <a:ext cx="8534400" cy="4572000"/>
          </a:xfrm>
        </p:spPr>
        <p:txBody>
          <a:bodyPr>
            <a:noAutofit/>
          </a:bodyPr>
          <a:lstStyle/>
          <a:p>
            <a:pPr marL="0" indent="0" algn="just">
              <a:buNone/>
            </a:pPr>
            <a:r>
              <a:rPr lang="fr-FR" sz="1800" dirty="0" smtClean="0"/>
              <a:t>Le </a:t>
            </a:r>
            <a:r>
              <a:rPr lang="fr-FR" sz="1800" i="1" dirty="0" err="1" smtClean="0"/>
              <a:t>category</a:t>
            </a:r>
            <a:r>
              <a:rPr lang="fr-FR" sz="1800" i="1" dirty="0" smtClean="0"/>
              <a:t> management est vécu comme un état d’esprit favorable à l’amélioration des</a:t>
            </a:r>
          </a:p>
          <a:p>
            <a:pPr marL="0" indent="0" algn="just">
              <a:buNone/>
            </a:pPr>
            <a:r>
              <a:rPr lang="fr-FR" sz="1800" dirty="0" smtClean="0"/>
              <a:t>relations entre fabricants et distributeurs, et comme un outil qui favorise la croissance des</a:t>
            </a:r>
          </a:p>
          <a:p>
            <a:pPr marL="0" indent="0" algn="just">
              <a:buNone/>
            </a:pPr>
            <a:r>
              <a:rPr lang="fr-FR" sz="1800" dirty="0" smtClean="0"/>
              <a:t>ventes de chacun. </a:t>
            </a:r>
          </a:p>
          <a:p>
            <a:pPr marL="0" indent="0" algn="just">
              <a:buNone/>
            </a:pPr>
            <a:r>
              <a:rPr lang="fr-FR" sz="1800" dirty="0" smtClean="0"/>
              <a:t>Pourtant, il se heurte à certaines limites:</a:t>
            </a:r>
          </a:p>
          <a:p>
            <a:pPr marL="0" indent="0" algn="just">
              <a:buNone/>
            </a:pPr>
            <a:r>
              <a:rPr lang="fr-FR" sz="1800" dirty="0" smtClean="0"/>
              <a:t> - D’abord, il restreint la place des PME, qui n’ont pas les outils nécessaires pour le construire : il les cantonne dans une stratégie de niche ou de sous-traitance pour la fabrication des produits vendus sous marques de distributeurs. </a:t>
            </a:r>
          </a:p>
          <a:p>
            <a:pPr algn="just">
              <a:buFontTx/>
              <a:buChar char="-"/>
            </a:pPr>
            <a:r>
              <a:rPr lang="fr-FR" sz="1800" dirty="0" smtClean="0"/>
              <a:t>Ensuite, la gestion des univers pose plusieurs questions liées à leur définition (faut-il étendre l’univers petit déjeuner à des appareils ménagers comme les cafetières et les bouilloires ?) et à la gestion logistique de rayons qui rassemblent des produits de durée de vie très variable </a:t>
            </a:r>
          </a:p>
          <a:p>
            <a:pPr algn="just">
              <a:buFontTx/>
              <a:buChar char="-"/>
            </a:pPr>
            <a:r>
              <a:rPr lang="fr-FR" sz="1800" dirty="0" smtClean="0"/>
              <a:t>Enfin, les contraintes d’espace des distributeurs limitent les possibilités de double implantation : les biscuits, par exemple, ont peu de chance d’apparaître à la fois parmi les produits de petit déjeuner et de goûter.</a:t>
            </a:r>
            <a:endParaRPr lang="fr-FR"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marL="0" indent="0" algn="just">
              <a:buNone/>
            </a:pPr>
            <a:r>
              <a:rPr lang="fr-FR" sz="2400" dirty="0" smtClean="0"/>
              <a:t>Globalement, si le </a:t>
            </a:r>
            <a:r>
              <a:rPr lang="fr-FR" sz="2400" i="1" dirty="0" err="1" smtClean="0"/>
              <a:t>category</a:t>
            </a:r>
            <a:r>
              <a:rPr lang="fr-FR" sz="2400" i="1" dirty="0" smtClean="0"/>
              <a:t> management apparaît comme une source d’apprentissage et de </a:t>
            </a:r>
            <a:r>
              <a:rPr lang="fr-FR" sz="2400" dirty="0" smtClean="0"/>
              <a:t>développement de l’expertise marketing et comme une source de pouvoir accru au sein du canal de distribution, l’ensemble des acteurs en présence ne juge pas toujours positive son influence sur les relations avec le distributeur</a:t>
            </a:r>
            <a:endParaRPr lang="fr-FR"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10000"/>
          </a:bodyPr>
          <a:lstStyle/>
          <a:p>
            <a:pPr marL="0" indent="0">
              <a:buNone/>
            </a:pPr>
            <a:r>
              <a:rPr lang="fr-FR" b="1" dirty="0" smtClean="0"/>
              <a:t>4.3. Évaluer les distributeurs</a:t>
            </a:r>
          </a:p>
          <a:p>
            <a:pPr marL="0" indent="0" algn="just">
              <a:buNone/>
            </a:pPr>
            <a:r>
              <a:rPr lang="fr-FR" dirty="0" smtClean="0"/>
              <a:t>Un fabricant doit régulièrement évaluer les résultats de ses distributeurs en analysant la réalisation des objectifs de vente, le niveau moyen des stocks, les délais de livraison, la prise</a:t>
            </a:r>
          </a:p>
          <a:p>
            <a:pPr marL="0" indent="0" algn="just">
              <a:buNone/>
            </a:pPr>
            <a:r>
              <a:rPr lang="fr-FR" dirty="0" smtClean="0"/>
              <a:t>en charge des marchandises détériorées ou perdues, la coopération publipromotionnelle et les prestations de services fournies. On peut ainsi découvrir que l’on rémunère de</a:t>
            </a:r>
          </a:p>
          <a:p>
            <a:pPr marL="0" indent="0" algn="just">
              <a:buNone/>
            </a:pPr>
            <a:r>
              <a:rPr lang="fr-FR" dirty="0" smtClean="0"/>
              <a:t>manière excessive certains intermédiaires pour le travail qu’ils accomplissent effectivement.</a:t>
            </a:r>
          </a:p>
          <a:p>
            <a:pPr marL="0" indent="0" algn="just">
              <a:buNone/>
            </a:pPr>
            <a:r>
              <a:rPr lang="fr-FR" dirty="0" smtClean="0"/>
              <a:t>Les fabricants peuvent définir des remises pour récompenser la performance spécifique de certains distributeurs. Il convient alors de conseiller, former, motiver ou d’abandonner les</a:t>
            </a:r>
          </a:p>
          <a:p>
            <a:pPr marL="0" indent="0" algn="just">
              <a:buNone/>
            </a:pPr>
            <a:r>
              <a:rPr lang="fr-FR" dirty="0" smtClean="0"/>
              <a:t>intermédiaires les moins performants.</a:t>
            </a: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b="1" dirty="0" smtClean="0"/>
              <a:t>4.4. Faire évoluer les canaux de distribution</a:t>
            </a:r>
          </a:p>
          <a:p>
            <a:pPr marL="0" indent="0" algn="just">
              <a:buNone/>
            </a:pPr>
            <a:r>
              <a:rPr lang="fr-FR" dirty="0" smtClean="0"/>
              <a:t>Typiquement, une nouvelle entreprise commence ses activités sur un marché limité géographiquement en ayant recours aux intermédiaires existants. Identifier les meilleurs acteurs n’est pas difficile à ce stade ; ce qui est délicat, c’est de les convaincre de collaborer.</a:t>
            </a:r>
          </a:p>
          <a:p>
            <a:pPr marL="0" indent="0" algn="just">
              <a:buNone/>
            </a:pPr>
            <a:r>
              <a:rPr lang="fr-FR" dirty="0" smtClean="0"/>
              <a:t>Si le succès est au rendez-vous, l’entreprise élargit progressivement son champ d’action et fait appel à des canaux de distribution différents selon les marchés. Sur les marchés de petite taille, elle peut vendre directement aux détaillants ; sur les plus gros, elle fait appel à des grossistes. Dans les zones rurales, elle passe par des distributeurs généralistes ; dans les villes, par des distributeurs spécialisés. Dans certains pays, elle a recours à des agents de distribution ; dans d’autres à la franchise,</a:t>
            </a: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b="1" dirty="0" smtClean="0"/>
              <a:t>4.5. Changer de canal de distribution</a:t>
            </a:r>
          </a:p>
          <a:p>
            <a:pPr marL="0" indent="0">
              <a:buNone/>
            </a:pPr>
            <a:r>
              <a:rPr lang="fr-FR" dirty="0" smtClean="0"/>
              <a:t>Tout fabricant doit régulièrement réinterroger et modifier sa structure de distribution et ses accords de partenariat. </a:t>
            </a:r>
          </a:p>
          <a:p>
            <a:pPr marL="0" indent="0">
              <a:buNone/>
            </a:pPr>
            <a:r>
              <a:rPr lang="fr-FR" dirty="0" smtClean="0"/>
              <a:t>Il faut tenir compte des résultats obtenus, de l’évolution du marché et des comportements d’achat, de l’arrivée de nouveaux concurrents, de l’émergence de nouveaux canaux de distribution et du cycle de vie du produit. </a:t>
            </a:r>
          </a:p>
          <a:p>
            <a:pPr marL="0" indent="0">
              <a:buNone/>
            </a:pPr>
            <a:r>
              <a:rPr lang="fr-FR" dirty="0" smtClean="0"/>
              <a:t>La décision d’inclure ou d’abandonner un intermédiaire repose sur une analyse marginale classique : </a:t>
            </a:r>
          </a:p>
          <a:p>
            <a:pPr marL="0" indent="0">
              <a:buNone/>
            </a:pPr>
            <a:r>
              <a:rPr lang="fr-FR" dirty="0" smtClean="0"/>
              <a:t>on détermine</a:t>
            </a:r>
          </a:p>
          <a:p>
            <a:r>
              <a:rPr lang="fr-FR" dirty="0" smtClean="0"/>
              <a:t>les bénéfices potentiels de l’entreprise avec et sans cet intermédiaire. La décision la plus radicale, qui consiste à changer l’ensemble du système, est bien sûr la plus difficile à</a:t>
            </a:r>
          </a:p>
          <a:p>
            <a:pPr marL="0" indent="0">
              <a:buNone/>
            </a:pPr>
            <a:r>
              <a:rPr lang="fr-FR" dirty="0" smtClean="0"/>
              <a:t>    prendre.</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b="1" dirty="0" smtClean="0"/>
              <a:t>4.6. Établir des canaux de distribution à l’international</a:t>
            </a:r>
          </a:p>
          <a:p>
            <a:pPr marL="0" indent="0" algn="just">
              <a:buNone/>
            </a:pPr>
            <a:r>
              <a:rPr lang="fr-FR" dirty="0" smtClean="0"/>
              <a:t>À l’international, le choix d’un système de distribution pose des questions spécifiques, liées aux différences dans les habitudes des clients d’un pays à l’autre et à la nécessité de construire une image et une légitimité locales. </a:t>
            </a:r>
          </a:p>
          <a:p>
            <a:pPr marL="0" indent="0" algn="just">
              <a:buNone/>
            </a:pPr>
            <a:r>
              <a:rPr lang="fr-FR" dirty="0" smtClean="0"/>
              <a:t>Les petites échoppes représentent une part considérable des achats de produits de grande consommation en Inde, où elles proposent de petites quantités et font souvent crédit à leurs clients. </a:t>
            </a:r>
          </a:p>
          <a:p>
            <a:pPr marL="0" indent="0" algn="just">
              <a:buNone/>
            </a:pPr>
            <a:r>
              <a:rPr lang="fr-FR" dirty="0" smtClean="0"/>
              <a:t>Au Japon, les supérettes offrent des services de proximité comme la livraison de repas aux personnes âgées, des systèmes de paiement de factures d’eau, d’électricité, de téléphone, d’assurances, l’accueil de</a:t>
            </a:r>
          </a:p>
          <a:p>
            <a:pPr marL="0" indent="0" algn="just">
              <a:buNone/>
            </a:pPr>
            <a:r>
              <a:rPr lang="fr-FR" dirty="0" smtClean="0"/>
              <a:t>livraisons, et des machines délivrant toutes sortes de tickets de spectacles, transports, loterie… À l’inverse, aux États-Unis, en Allemagne, en Angleterre, la grande distribution est largement dominante.</a:t>
            </a: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Autofit/>
          </a:bodyPr>
          <a:lstStyle/>
          <a:p>
            <a:pPr marL="0" indent="0">
              <a:buNone/>
            </a:pPr>
            <a:r>
              <a:rPr lang="fr-FR" sz="1600" b="1" dirty="0" smtClean="0"/>
              <a:t>5. L’intégration des systèmes de distribution</a:t>
            </a:r>
          </a:p>
          <a:p>
            <a:pPr marL="0" indent="0" algn="just">
              <a:buNone/>
            </a:pPr>
            <a:r>
              <a:rPr lang="fr-FR" sz="1600" dirty="0" smtClean="0"/>
              <a:t>La distribution ne cesse de se modifier. De nouvelles entreprises apparaissent régulièrement, d’autres disparaissent. Une étude sur les réseaux en franchise et en succursale a montré que seul un tiers d’entre eux survivent au-delà d’une dizaine d’années, tandis que certains facteurs comme la mixité du réseau ou son internationalisation favorisent la pérennité.</a:t>
            </a:r>
          </a:p>
          <a:p>
            <a:pPr marL="0" indent="0" algn="just">
              <a:buNone/>
            </a:pPr>
            <a:r>
              <a:rPr lang="fr-FR" sz="1600" dirty="0" smtClean="0"/>
              <a:t>Les systèmes de distribution eux-mêmes se transforment. Analysons l’évolution des systèmes intégrés.</a:t>
            </a:r>
          </a:p>
          <a:p>
            <a:pPr marL="0" indent="0">
              <a:buNone/>
            </a:pPr>
            <a:r>
              <a:rPr lang="fr-FR" sz="1600" b="1" dirty="0" smtClean="0"/>
              <a:t>5.1. Les systèmes de distribution verticaux</a:t>
            </a:r>
          </a:p>
          <a:p>
            <a:pPr marL="0" indent="0" algn="just">
              <a:buNone/>
            </a:pPr>
            <a:r>
              <a:rPr lang="fr-FR" sz="1600" dirty="0" smtClean="0"/>
              <a:t>Dans un canal traditionnel, les fabricants, les grossistes et les détaillants, séparés les uns</a:t>
            </a:r>
          </a:p>
          <a:p>
            <a:pPr marL="0" indent="0" algn="just">
              <a:buNone/>
            </a:pPr>
            <a:r>
              <a:rPr lang="fr-FR" sz="1600" dirty="0" smtClean="0"/>
              <a:t>des autres, discutent âprement les conditions de vente et se comportent de façon indépendante.</a:t>
            </a:r>
          </a:p>
          <a:p>
            <a:pPr marL="0" indent="0" algn="just">
              <a:buNone/>
            </a:pPr>
            <a:r>
              <a:rPr lang="fr-FR" sz="1600" dirty="0" smtClean="0"/>
              <a:t>Un système de distribution vertical intègre ces différents rôles dans un système</a:t>
            </a:r>
          </a:p>
          <a:p>
            <a:pPr marL="0" indent="0" algn="just">
              <a:buNone/>
            </a:pPr>
            <a:r>
              <a:rPr lang="fr-FR" sz="1600" dirty="0" smtClean="0"/>
              <a:t>cohérent. Un membre du réseau possède, ou pilote en franchise, les autres acteurs. Dans</a:t>
            </a:r>
          </a:p>
          <a:p>
            <a:pPr marL="0" indent="0" algn="just">
              <a:buNone/>
            </a:pPr>
            <a:r>
              <a:rPr lang="fr-FR" sz="1600" dirty="0" smtClean="0"/>
              <a:t>d’autres cas, il dispose d’un pouvoir suffisamment important pour que chacun coopère.</a:t>
            </a:r>
          </a:p>
          <a:p>
            <a:pPr marL="0" indent="0" algn="just">
              <a:buNone/>
            </a:pPr>
            <a:r>
              <a:rPr lang="fr-FR" sz="1600" dirty="0" smtClean="0"/>
              <a:t>Il coordonne alors le réseau sans prendre les commandes ou émettre de directives, mais</a:t>
            </a:r>
          </a:p>
          <a:p>
            <a:pPr marL="0" indent="0" algn="just">
              <a:buNone/>
            </a:pPr>
            <a:r>
              <a:rPr lang="fr-FR" sz="1600" dirty="0" smtClean="0"/>
              <a:t>persuade chaque membre du réseau d’agir dans un sens conforme à l’intérêt collectif des</a:t>
            </a:r>
          </a:p>
          <a:p>
            <a:pPr marL="0" indent="0" algn="just">
              <a:buNone/>
            </a:pPr>
            <a:r>
              <a:rPr lang="fr-FR" sz="1600" dirty="0" smtClean="0"/>
              <a:t>membres.</a:t>
            </a:r>
          </a:p>
          <a:p>
            <a:pPr marL="0" indent="0" algn="just">
              <a:buNone/>
            </a:pPr>
            <a:r>
              <a:rPr lang="fr-FR" sz="1600" dirty="0" smtClean="0"/>
              <a:t>L’objectif des systèmes verticaux est d’éliminer les conflits entre les membres du système</a:t>
            </a:r>
          </a:p>
          <a:p>
            <a:pPr marL="0" indent="0" algn="just">
              <a:buNone/>
            </a:pPr>
            <a:r>
              <a:rPr lang="fr-FR" sz="1600" dirty="0" smtClean="0"/>
              <a:t>de distribution, de réduire les frais d’exploitation et d’éviter la duplication des services. De</a:t>
            </a:r>
          </a:p>
          <a:p>
            <a:pPr marL="0" indent="0" algn="just">
              <a:buNone/>
            </a:pPr>
            <a:r>
              <a:rPr lang="fr-FR" sz="1600" dirty="0" smtClean="0"/>
              <a:t>par sa taille et son pouvoir d’achat, il permet de réaliser d’importantes économies.</a:t>
            </a:r>
          </a:p>
          <a:p>
            <a:pPr marL="0" indent="0" algn="just">
              <a:buNone/>
            </a:pPr>
            <a:r>
              <a:rPr lang="fr-FR" sz="1600" dirty="0" smtClean="0"/>
              <a:t>On peut distinguer trois types de systèmes verticaux : les systèmes intégrés, contrôlés et</a:t>
            </a:r>
          </a:p>
          <a:p>
            <a:pPr marL="0" indent="0" algn="just">
              <a:buNone/>
            </a:pPr>
            <a:r>
              <a:rPr lang="fr-FR" sz="1600" dirty="0" smtClean="0"/>
              <a:t>contractuels50.</a:t>
            </a:r>
            <a:endParaRPr lang="fr-FR"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b="1" dirty="0" smtClean="0"/>
              <a:t>a) Le système intégré</a:t>
            </a:r>
          </a:p>
          <a:p>
            <a:pPr marL="0" indent="0">
              <a:buNone/>
            </a:pPr>
            <a:r>
              <a:rPr lang="fr-FR" dirty="0" smtClean="0"/>
              <a:t>Dans un système intégré, les niveaux successifs de production et de distribution appartiennent</a:t>
            </a:r>
          </a:p>
          <a:p>
            <a:pPr marL="0" indent="0">
              <a:buNone/>
            </a:pPr>
            <a:r>
              <a:rPr lang="fr-FR" dirty="0" smtClean="0"/>
              <a:t>à une seule et même société. Par exemple, la moitié des produits vendus par la société Sears</a:t>
            </a:r>
          </a:p>
          <a:p>
            <a:pPr marL="0" indent="0">
              <a:buNone/>
            </a:pPr>
            <a:r>
              <a:rPr lang="fr-FR" dirty="0" smtClean="0"/>
              <a:t>proviennent de fournisseurs dans lesquels la société détient tout ou partie du capital. De </a:t>
            </a:r>
            <a:r>
              <a:rPr lang="fr-FR" dirty="0" smtClean="0"/>
              <a:t>telles sociétés </a:t>
            </a:r>
            <a:r>
              <a:rPr lang="fr-FR" dirty="0" smtClean="0"/>
              <a:t>constituent en soi des systèmes de distribution intégrés verticalement.</a:t>
            </a:r>
          </a:p>
          <a:p>
            <a:pPr marL="0" indent="0">
              <a:buNone/>
            </a:pPr>
            <a:r>
              <a:rPr lang="fr-FR" b="1" dirty="0" smtClean="0"/>
              <a:t>b) Le système contrôlé</a:t>
            </a:r>
          </a:p>
          <a:p>
            <a:pPr marL="0" indent="0">
              <a:buNone/>
            </a:pPr>
            <a:r>
              <a:rPr lang="fr-FR" dirty="0" smtClean="0"/>
              <a:t>Dans ce cas, les étapes de la production et de la distribution sont coordonnées non par </a:t>
            </a:r>
            <a:r>
              <a:rPr lang="fr-FR" dirty="0" smtClean="0"/>
              <a:t>une participation </a:t>
            </a:r>
            <a:r>
              <a:rPr lang="fr-FR" dirty="0" smtClean="0"/>
              <a:t>au capital, mais par la prédominance d’une des parties dans le système. Ainsi</a:t>
            </a:r>
            <a:r>
              <a:rPr lang="fr-FR" dirty="0" smtClean="0"/>
              <a:t>, L’Oréal </a:t>
            </a:r>
            <a:r>
              <a:rPr lang="fr-FR" dirty="0" smtClean="0"/>
              <a:t>Professionnel obtient une coopération efficace de la part de ses coiffeurs </a:t>
            </a:r>
            <a:r>
              <a:rPr lang="fr-FR" dirty="0" smtClean="0"/>
              <a:t>distributeurs:</a:t>
            </a:r>
            <a:endParaRPr lang="fr-FR" dirty="0" smtClean="0"/>
          </a:p>
          <a:p>
            <a:r>
              <a:rPr lang="fr-FR" dirty="0" smtClean="0"/>
              <a:t>dans des domaines tels que la publicité sur le lieu de vente, la gestion du linéaire, </a:t>
            </a:r>
            <a:r>
              <a:rPr lang="fr-FR" dirty="0" smtClean="0"/>
              <a:t>les promotions </a:t>
            </a:r>
            <a:r>
              <a:rPr lang="fr-FR" dirty="0" smtClean="0"/>
              <a:t>et les prix.</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Espace réservé du numéro de diapositive 3"/>
          <p:cNvSpPr>
            <a:spLocks noGrp="1"/>
          </p:cNvSpPr>
          <p:nvPr>
            <p:ph type="sldNum" sz="quarter" idx="12"/>
          </p:nvPr>
        </p:nvSpPr>
        <p:spPr>
          <a:noFill/>
        </p:spPr>
        <p:txBody>
          <a:bodyPr/>
          <a:lstStyle/>
          <a:p>
            <a:fld id="{B0CCBB0C-1C9E-4913-BCB7-13469250CB2E}" type="slidenum">
              <a:rPr lang="fr-FR" smtClean="0"/>
              <a:pPr/>
              <a:t>6</a:t>
            </a:fld>
            <a:endParaRPr lang="fr-F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t/>
            </a:r>
            <a:br>
              <a:rPr lang="fr-FR" sz="2700" b="1" dirty="0" smtClean="0"/>
            </a:br>
            <a:r>
              <a:rPr lang="fr-FR" sz="3100" b="1" dirty="0" smtClean="0">
                <a:solidFill>
                  <a:srgbClr val="00B0F0"/>
                </a:solidFill>
              </a:rPr>
              <a:t> Le merchandising en magasin et en ligne</a:t>
            </a:r>
            <a:endParaRPr lang="fr-FR" sz="3100" dirty="0">
              <a:solidFill>
                <a:srgbClr val="00B0F0"/>
              </a:solidFill>
            </a:endParaRPr>
          </a:p>
        </p:txBody>
      </p:sp>
      <p:sp>
        <p:nvSpPr>
          <p:cNvPr id="3" name="Espace réservé du contenu 2"/>
          <p:cNvSpPr>
            <a:spLocks noGrp="1"/>
          </p:cNvSpPr>
          <p:nvPr>
            <p:ph sz="quarter" idx="1"/>
          </p:nvPr>
        </p:nvSpPr>
        <p:spPr/>
        <p:txBody>
          <a:bodyPr>
            <a:normAutofit/>
          </a:bodyPr>
          <a:lstStyle/>
          <a:p>
            <a:pPr algn="just">
              <a:buNone/>
            </a:pPr>
            <a:r>
              <a:rPr lang="fr-FR" sz="2400" dirty="0" smtClean="0"/>
              <a:t>	</a:t>
            </a:r>
            <a:r>
              <a:rPr lang="fr-FR" sz="2400" b="1" dirty="0" smtClean="0"/>
              <a:t>Définition</a:t>
            </a:r>
            <a:r>
              <a:rPr lang="fr-FR" sz="2400" dirty="0" smtClean="0"/>
              <a:t>: </a:t>
            </a:r>
            <a:r>
              <a:rPr lang="fr-FR" sz="2400" dirty="0" smtClean="0">
                <a:solidFill>
                  <a:srgbClr val="FF0000"/>
                </a:solidFill>
              </a:rPr>
              <a:t>Le </a:t>
            </a:r>
            <a:r>
              <a:rPr lang="fr-FR" sz="2400" i="1" dirty="0" smtClean="0">
                <a:solidFill>
                  <a:srgbClr val="FF0000"/>
                </a:solidFill>
              </a:rPr>
              <a:t>merchandising </a:t>
            </a:r>
            <a:r>
              <a:rPr lang="fr-FR" sz="2400" i="1" dirty="0" smtClean="0"/>
              <a:t>correspond à l’ensemble des techniques destinées à améliorer la présentation </a:t>
            </a:r>
            <a:r>
              <a:rPr lang="fr-FR" sz="2400" dirty="0" smtClean="0"/>
              <a:t>des produits dans un espace de vente. Ce terme désigne à la fois l’organisation du magasin (emplacement et espace des différents rayons) et l’aménagement des rayons (quel</a:t>
            </a:r>
          </a:p>
          <a:p>
            <a:pPr algn="just">
              <a:buNone/>
            </a:pPr>
            <a:r>
              <a:rPr lang="fr-FR" sz="2400" dirty="0" smtClean="0"/>
              <a:t>	emplacement et quel espace pour chaque marque)</a:t>
            </a:r>
            <a:r>
              <a:rPr lang="fr-FR" sz="2400" i="1" dirty="0" smtClean="0"/>
              <a:t>. </a:t>
            </a:r>
          </a:p>
          <a:p>
            <a:pPr algn="just">
              <a:buNone/>
            </a:pPr>
            <a:r>
              <a:rPr lang="fr-FR" sz="2400" i="1" dirty="0" smtClean="0"/>
              <a:t>	Pour </a:t>
            </a:r>
            <a:r>
              <a:rPr lang="fr-FR" sz="2400" i="1" dirty="0" smtClean="0">
                <a:solidFill>
                  <a:srgbClr val="FF0000"/>
                </a:solidFill>
              </a:rPr>
              <a:t>l’e-merchandising</a:t>
            </a:r>
            <a:r>
              <a:rPr lang="fr-FR" sz="2400" i="1" dirty="0" smtClean="0"/>
              <a:t>, on parlera du « </a:t>
            </a:r>
            <a:r>
              <a:rPr lang="fr-FR" sz="2400" i="1" dirty="0" err="1" smtClean="0"/>
              <a:t>touch</a:t>
            </a:r>
            <a:r>
              <a:rPr lang="fr-FR" sz="2400" i="1" dirty="0" smtClean="0"/>
              <a:t> &amp; </a:t>
            </a:r>
            <a:r>
              <a:rPr lang="fr-FR" sz="2400" i="1" dirty="0" err="1" smtClean="0"/>
              <a:t>feel</a:t>
            </a:r>
            <a:r>
              <a:rPr lang="fr-FR" sz="2400" i="1" dirty="0" smtClean="0"/>
              <a:t> » </a:t>
            </a:r>
            <a:r>
              <a:rPr lang="fr-FR" sz="2400" i="1" dirty="0" err="1" smtClean="0"/>
              <a:t>i.e</a:t>
            </a:r>
            <a:r>
              <a:rPr lang="fr-FR" sz="2400" i="1" dirty="0" smtClean="0"/>
              <a:t> « toucher et sentir » du site visant à créer un plaisir et une facilité de navigation.</a:t>
            </a:r>
            <a:endParaRPr lang="fr-FR"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Beaucoup de points de vente sont conçus autour d’une allée centrale que l’on renouvelle en permanence avec des présentations d’actualité (fête, rentrée scolaires, anniversaire, etc.) ou à caractère promotionnel. Les emplacements en « tête de gondole », c’est-à-dire au bout des allées, représentent des espaces privilégiés et font l’objet d’une location à l’occasion des promotions, car ils ont un fort effet de stimulation sur les ventes.</a:t>
            </a:r>
            <a:endParaRPr lang="fr-FR"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Pour décider quel espace accorder à chaque rayon, une règle classique consiste à raisonner au prorata du chiffre d’affaires du rayon. Cependant, des facteurs qualitatifs entrent également en ligne de compte, comme la fidélité de certains clients conditionnée par le maintien de rayons spécifiques et les spécificités des catégories de produits (chiffre d’affaires au mètre carré traditionnellement inférieur pour le textile à celui de l’alimentaire).</a:t>
            </a:r>
            <a:endParaRPr lang="fr-FR"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Il faut aussi tenir compte du positionnement de l’enseigne et du rôle joué par le rayon dans l’équilibre de l’offre. Ainsi, dans les supermarchés, les fruits et légumes et l’ultrafrais permettent de fidéliser la clientèle de proximité ; en conséquence, ils sont souvent surdimensionnés et placés à l’entrée des magasins. </a:t>
            </a:r>
          </a:p>
          <a:p>
            <a:pPr algn="just"/>
            <a:r>
              <a:rPr lang="fr-FR" sz="2400" dirty="0" smtClean="0"/>
              <a:t>Les rayons vecteurs de trafic (comme le rayon presse dans les grandes surfaces alimentaires ou certaines Fnac) bénéficient d’un espace important. Certains chercheurs recommandent d’évaluer l’élasticité des ventes en fonction de l’espace alloué aux rayons, afin de prendre les décisions adéquate.</a:t>
            </a:r>
            <a:endParaRPr lang="fr-FR"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En matière d’agencement de rayon, on s’efforce d’optimiser l’exposition du client à un maximum de produits sans pour autant compromettre la clarté de l’offre. Cette analyse est réalisée par l’enseigne avec l’aide des marques qui mettent souvent à sa disposition des recommandations en termes de </a:t>
            </a:r>
            <a:r>
              <a:rPr lang="fr-FR" sz="2400" i="1" dirty="0" err="1" smtClean="0"/>
              <a:t>category</a:t>
            </a:r>
            <a:r>
              <a:rPr lang="fr-FR" sz="2400" i="1" dirty="0" smtClean="0"/>
              <a:t> management. La présentation </a:t>
            </a:r>
            <a:r>
              <a:rPr lang="fr-FR" sz="2400" dirty="0" smtClean="0"/>
              <a:t>des produits en rayon se construit à partir d’une analyse précise de la cible de chaque marque et de la rentabilité de chaque emplacement.</a:t>
            </a:r>
            <a:endParaRPr lang="fr-FR"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a:t>
            </a:r>
            <a:endParaRPr lang="fr-FR" dirty="0"/>
          </a:p>
        </p:txBody>
      </p:sp>
      <p:sp>
        <p:nvSpPr>
          <p:cNvPr id="3" name="Espace réservé du contenu 2"/>
          <p:cNvSpPr>
            <a:spLocks noGrp="1"/>
          </p:cNvSpPr>
          <p:nvPr>
            <p:ph sz="quarter" idx="1"/>
          </p:nvPr>
        </p:nvSpPr>
        <p:spPr/>
        <p:txBody>
          <a:bodyPr>
            <a:noAutofit/>
          </a:bodyPr>
          <a:lstStyle/>
          <a:p>
            <a:pPr algn="just"/>
            <a:r>
              <a:rPr lang="fr-FR" sz="2000" b="1" dirty="0" smtClean="0"/>
              <a:t>Boulanger. </a:t>
            </a:r>
            <a:r>
              <a:rPr lang="fr-FR" sz="2000" dirty="0" smtClean="0"/>
              <a:t>Constatant que ses ventes de machines à café sont en retrait par rapport à sa part de marché, Boulanger a réaménagé son rayon avec l’aide de </a:t>
            </a:r>
            <a:r>
              <a:rPr lang="fr-FR" sz="2000" dirty="0" err="1" smtClean="0"/>
              <a:t>Nespresso</a:t>
            </a:r>
            <a:r>
              <a:rPr lang="fr-FR" sz="2000" dirty="0" smtClean="0"/>
              <a:t>. La démarche a commencé  par une analyse du comportement des consommateurs, suivie d’un linéaire test à Villeneuve-d’Ascq faisant l’objet de 140 entretiens et 360 observations de consommateurs. « De cette analyse, il est ressorti que la qualité du café est la première clé d’entrée des clients. Nous avons donc décidé de concevoir un linéaire avec les cafetières filtre et filtre </a:t>
            </a:r>
            <a:r>
              <a:rPr lang="fr-FR" sz="2000" dirty="0" err="1" smtClean="0"/>
              <a:t>portionné</a:t>
            </a:r>
            <a:r>
              <a:rPr lang="fr-FR" sz="2000" dirty="0" smtClean="0"/>
              <a:t> d’un côté, les cafetières à </a:t>
            </a:r>
            <a:r>
              <a:rPr lang="fr-FR" sz="2000" dirty="0" err="1" smtClean="0"/>
              <a:t>expresso</a:t>
            </a:r>
            <a:r>
              <a:rPr lang="fr-FR" sz="2000" dirty="0" smtClean="0"/>
              <a:t> et </a:t>
            </a:r>
            <a:r>
              <a:rPr lang="fr-FR" sz="2000" dirty="0" err="1" smtClean="0"/>
              <a:t>expresso</a:t>
            </a:r>
            <a:r>
              <a:rPr lang="fr-FR" sz="2000" dirty="0" smtClean="0"/>
              <a:t> à dosettes de l’autre », explique le directeur du merchandising de Boulanger. La signalétique a été revue et le dispositif agrémenté de meubles de dégustation et de </a:t>
            </a:r>
            <a:r>
              <a:rPr lang="fr-FR" sz="2000" dirty="0" err="1" smtClean="0"/>
              <a:t>minivitrines</a:t>
            </a:r>
            <a:r>
              <a:rPr lang="fr-FR" sz="2000" dirty="0" smtClean="0"/>
              <a:t> pour présenter les consommables à utiliser dans les machines. Six magasins ont ensuite testé le nouveau dispositif, avant de généraliser ce dernier à l’ensemble du réseau. Les points de vente ont enregistré une hausse du chiffre d’affaires comprise entre 10 et 20 %.</a:t>
            </a:r>
            <a:endParaRPr lang="fr-F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pPr algn="just"/>
            <a:r>
              <a:rPr lang="fr-FR" dirty="0" smtClean="0"/>
              <a:t>Pour un site web, les mêmes préoccupations de merchandising doivent primer : mise en avant des produits en promotion et en cohérence avec la saisonnalité, équilibre des rayons en fonction de leurs ventes, facilité de recherche des produits, plaisir de navigation, etc. Les outils employés sont cependant différents de ceux des magasins classiques : les moteurs de recherche internes aident les clients pressés à trouver rapidement les produits recherchés, tandis que la personnalisation du site permet de mettre en avant les produits qui ont le plus de chances d’intéresser le client en fonction de ses achats antérieurs.</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dirty="0" smtClean="0"/>
              <a:t>La conception du site doit générer du plaisir de navigation et faire varier les formats de présentation,</a:t>
            </a:r>
          </a:p>
          <a:p>
            <a:pPr algn="just">
              <a:buNone/>
            </a:pPr>
            <a:r>
              <a:rPr lang="fr-FR" dirty="0" smtClean="0"/>
              <a:t>	proposant des vidéos, des </a:t>
            </a:r>
            <a:r>
              <a:rPr lang="fr-FR" i="1" dirty="0" smtClean="0"/>
              <a:t>chats et des explications détaillées aux clients qui aiment flâner </a:t>
            </a:r>
            <a:r>
              <a:rPr lang="fr-FR" dirty="0" smtClean="0"/>
              <a:t>sur le site, tandis que les clients plus utilitaristes doivent pouvoir effectuer des achats rapides. Les progrès du merchandising en ligne expliquent que la vente de produits de luxe se développe sur le web, les clients y trouvant un plaisir comparable au shopping dans les</a:t>
            </a:r>
          </a:p>
          <a:p>
            <a:pPr algn="just">
              <a:buNone/>
            </a:pPr>
            <a:r>
              <a:rPr lang="fr-FR" dirty="0" smtClean="0"/>
              <a:t>	boutiques soignées.</a:t>
            </a: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communication</a:t>
            </a:r>
            <a:endParaRPr lang="fr-FR" dirty="0"/>
          </a:p>
        </p:txBody>
      </p:sp>
      <p:sp>
        <p:nvSpPr>
          <p:cNvPr id="3" name="Espace réservé du contenu 2"/>
          <p:cNvSpPr>
            <a:spLocks noGrp="1"/>
          </p:cNvSpPr>
          <p:nvPr>
            <p:ph sz="quarter" idx="1"/>
          </p:nvPr>
        </p:nvSpPr>
        <p:spPr/>
        <p:txBody>
          <a:bodyPr>
            <a:normAutofit fontScale="92500" lnSpcReduction="20000"/>
          </a:bodyPr>
          <a:lstStyle/>
          <a:p>
            <a:pPr algn="just"/>
            <a:r>
              <a:rPr lang="fr-FR" dirty="0" smtClean="0"/>
              <a:t>Les distributeurs ont recours à tous les outils de communication tels que la publicité, l’</a:t>
            </a:r>
            <a:r>
              <a:rPr lang="fr-FR" dirty="0" err="1" smtClean="0"/>
              <a:t>emailing</a:t>
            </a:r>
            <a:r>
              <a:rPr lang="fr-FR" dirty="0" smtClean="0"/>
              <a:t>, les médias sociaux, la force de vente, la promotion des ventes, les relations publiques…, les chaînes d’hypermarchés figurent parmi les plus gros annonceurs.</a:t>
            </a:r>
          </a:p>
          <a:p>
            <a:pPr algn="just"/>
            <a:r>
              <a:rPr lang="fr-FR" dirty="0" smtClean="0"/>
              <a:t>L’analyse de leurs campagnes publicitaires à la télévision – à laquelle elles ont accès depuis 2007 – révèle différents types de discours: certaines enseignes privilégient un propos institutionnel, tandis que d’autres optent pour des messages à finalité commerciale, orientés vers les marques de distributeurs ou la diversité des produits proposés ; on retrouve quelques grands thèmes omniprésents (la qualité, le prix, le choix, la diversité et le bonheur qui en découle)</a:t>
            </a:r>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Des enseignes aussi diverses que Carrefour ou les Galeries Lafayette recourent également fortement aux magazines de consommateurs. Les médias sociaux sont mobilisés pour créer des communautés autour des enseignes et des marques, envoyer des publicités et des informations. Les distributeurs analysent avec soin comment les consommateurs réagissent à leurs campagnes d’e-mailing, identifiant non seulement si les messages sont ouverts mais aussi quels mots et quelles images génèrent un clic.</a:t>
            </a:r>
            <a:endParaRPr lang="fr-F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t>Importance de la distribution</a:t>
            </a:r>
            <a:endParaRPr lang="fr-FR" sz="3000" b="1" dirty="0"/>
          </a:p>
        </p:txBody>
      </p:sp>
      <p:sp>
        <p:nvSpPr>
          <p:cNvPr id="3" name="Espace réservé du contenu 2"/>
          <p:cNvSpPr>
            <a:spLocks noGrp="1"/>
          </p:cNvSpPr>
          <p:nvPr>
            <p:ph sz="quarter" idx="1"/>
          </p:nvPr>
        </p:nvSpPr>
        <p:spPr/>
        <p:txBody>
          <a:bodyPr>
            <a:normAutofit fontScale="92500" lnSpcReduction="10000"/>
          </a:bodyPr>
          <a:lstStyle/>
          <a:p>
            <a:pPr algn="just"/>
            <a:r>
              <a:rPr lang="fr-FR" dirty="0" smtClean="0">
                <a:latin typeface="Times New Roman" pitchFamily="18" charset="0"/>
                <a:cs typeface="Times New Roman" pitchFamily="18" charset="0"/>
              </a:rPr>
              <a:t>Pour créer de la valeur, il faut disposer de canaux de distribution performants afin que les produits et services soient à la portée des clients visés. L’analyse de ces réseaux ne se limite pas aux grossistes et aux détaillants, mais intègre toute la chaîne d’approvisionnement en amont et en aval, depuis les matières premières et les composants jusqu’à la livraison aux clients finaux. Les clients achètent par des canaux très divers, et de plus en plus en ligne et sur mobile.</a:t>
            </a:r>
          </a:p>
          <a:p>
            <a:pPr algn="just"/>
            <a:r>
              <a:rPr lang="fr-FR" dirty="0" smtClean="0">
                <a:latin typeface="Times New Roman" pitchFamily="18" charset="0"/>
                <a:cs typeface="Times New Roman" pitchFamily="18" charset="0"/>
              </a:rPr>
              <a:t>Les entreprises doivent construire et piloter des systèmes de distribution de plus en plus complexes. Elles associent souvent différents canaux, en cohérence avec la segmentation du marché et le profil de leur cible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dirty="0" smtClean="0"/>
              <a:t>Le marketing relationnel joue bien évidemment un rôle tout à fait essentiel avec les cartes, les clubs et autres dispositifs permettant de collecter l’information sur les clients, de leur proposer des promotions spécifiques et des offres exclusives, et d’analyser leur comportement d’achat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20000"/>
          </a:bodyPr>
          <a:lstStyle/>
          <a:p>
            <a:pPr algn="just"/>
            <a:r>
              <a:rPr lang="fr-FR" dirty="0" smtClean="0"/>
              <a:t>La communication d’un distributeur vise généralement deux objectifs : à long terme, elle cherche à lui conférer une image ; à court terme, à accroître le trafic dans les points de vente. Dans le premier cas, le distributeur utilise surtout la publicité, les relations publiques et l’atmosphère des points de vente. </a:t>
            </a:r>
          </a:p>
          <a:p>
            <a:pPr algn="just"/>
            <a:r>
              <a:rPr lang="fr-FR" dirty="0" smtClean="0"/>
              <a:t>Pour accroître le trafic à court terme, les distributeurs</a:t>
            </a:r>
          </a:p>
          <a:p>
            <a:pPr algn="just">
              <a:buNone/>
            </a:pPr>
            <a:r>
              <a:rPr lang="fr-FR" dirty="0" smtClean="0"/>
              <a:t>	utilisent davantage la publicité presse et radio, la PLV (publicité sur le lieu de vente), les vendeurs et les animations promotionnelles (anniversaires, opérations podium, etc.). Leur budget de communication est souvent réparti (inégalement) en trois parties : la communication d’image, les activités saisonnières et les activités promotionnelles.</a:t>
            </a:r>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Les marques de distributeurs</a:t>
            </a:r>
            <a:endParaRPr lang="fr-FR" sz="3200" dirty="0"/>
          </a:p>
        </p:txBody>
      </p:sp>
      <p:sp>
        <p:nvSpPr>
          <p:cNvPr id="3" name="Espace réservé du contenu 2"/>
          <p:cNvSpPr>
            <a:spLocks noGrp="1"/>
          </p:cNvSpPr>
          <p:nvPr>
            <p:ph sz="quarter" idx="1"/>
          </p:nvPr>
        </p:nvSpPr>
        <p:spPr>
          <a:xfrm>
            <a:off x="301752" y="1285860"/>
            <a:ext cx="8503920" cy="5072098"/>
          </a:xfrm>
        </p:spPr>
        <p:txBody>
          <a:bodyPr>
            <a:noAutofit/>
          </a:bodyPr>
          <a:lstStyle/>
          <a:p>
            <a:pPr algn="just"/>
            <a:r>
              <a:rPr lang="fr-FR" sz="2400" dirty="0" smtClean="0"/>
              <a:t>En plus de ces outils, </a:t>
            </a:r>
            <a:r>
              <a:rPr lang="fr-FR" sz="2400" b="1" dirty="0" smtClean="0">
                <a:solidFill>
                  <a:srgbClr val="00B0F0"/>
                </a:solidFill>
              </a:rPr>
              <a:t>les marques de distributeurs </a:t>
            </a:r>
            <a:r>
              <a:rPr lang="fr-FR" sz="2400" dirty="0" smtClean="0"/>
              <a:t>jouent un rôle tout à fait fondamental dans la politique marketing des enseignes. </a:t>
            </a:r>
          </a:p>
          <a:p>
            <a:pPr algn="just"/>
            <a:r>
              <a:rPr lang="fr-FR" sz="2400" dirty="0" smtClean="0"/>
              <a:t>Les produits vendus sous </a:t>
            </a:r>
            <a:r>
              <a:rPr lang="fr-FR" sz="2400" b="1" i="1" dirty="0" smtClean="0"/>
              <a:t>marques de distributeurs, ou MDD, </a:t>
            </a:r>
            <a:r>
              <a:rPr lang="fr-FR" sz="2400" i="1" dirty="0" smtClean="0"/>
              <a:t>sont l’ensemble des produits </a:t>
            </a:r>
            <a:r>
              <a:rPr lang="fr-FR" sz="2400" dirty="0" smtClean="0"/>
              <a:t>dont les caractéristiques ont été définies par l’entreprise qui en assure la distribution et qui sont vendus sous une marque qu’elle possède</a:t>
            </a:r>
            <a:r>
              <a:rPr lang="fr-FR" sz="2400" i="1" dirty="0" smtClean="0"/>
              <a:t>.</a:t>
            </a:r>
          </a:p>
          <a:p>
            <a:pPr algn="just"/>
            <a:r>
              <a:rPr lang="fr-FR" sz="2400" dirty="0" smtClean="0"/>
              <a:t>Les produits vendus sous MDD sont en général fabriqués par des sous-traitants à partir d’un cahier des charges précis, résultat d’une collaboration entre l’enseigne et le sous-traitant. Dans certains cas, les distributeurs disposent de leurs propres usines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dirty="0" smtClean="0"/>
              <a:t>Les MDD ont longtemps progressé, elles y représentaient en 2014 en France, 29 % des ventes en valeur de la grande distribution alimentaire. Ce chiffre cache toutefois des disparités selon les catégories, de produits (72 % pour les emballages ménagers et 41 % pour les foies gras, contre seulement 7 % pour les soins de beauté et les shampooings) et les enseignes (près d’un produit sur deux vendu chez Intermarché, Casino ou Système U l’est sous MDD).</a:t>
            </a:r>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Dans les petits formats de distribution alimentaire urbaine qui se développent aujourd’hui autour  d’enseignes comme </a:t>
            </a:r>
            <a:r>
              <a:rPr lang="fr-FR" sz="2400" dirty="0" err="1" smtClean="0"/>
              <a:t>Simply</a:t>
            </a:r>
            <a:r>
              <a:rPr lang="fr-FR" sz="2400" dirty="0" smtClean="0"/>
              <a:t> </a:t>
            </a:r>
            <a:r>
              <a:rPr lang="fr-FR" sz="2400" dirty="0" err="1" smtClean="0"/>
              <a:t>Market</a:t>
            </a:r>
            <a:r>
              <a:rPr lang="fr-FR" sz="2400" dirty="0" smtClean="0"/>
              <a:t>, Carrefour City ou </a:t>
            </a:r>
            <a:r>
              <a:rPr lang="fr-FR" sz="2400" dirty="0" err="1" smtClean="0"/>
              <a:t>Monop</a:t>
            </a:r>
            <a:r>
              <a:rPr lang="fr-FR" sz="2400" dirty="0" smtClean="0"/>
              <a:t>’, les MDD constituent le </a:t>
            </a:r>
            <a:r>
              <a:rPr lang="fr-FR" sz="2400" dirty="0" err="1" smtClean="0"/>
              <a:t>coeur</a:t>
            </a:r>
            <a:r>
              <a:rPr lang="fr-FR" sz="2400" dirty="0" smtClean="0"/>
              <a:t> de l’offre et représentent 50 à 70 % de l’assortiment. Notons en outre que les marques de distributeurs ne sont pas l’apanage de la grande distribution alimentaire et se développent également dans les enseignes spécialisées, par exemple dans la parfumerie (</a:t>
            </a:r>
            <a:r>
              <a:rPr lang="fr-FR" sz="2400" dirty="0" err="1" smtClean="0"/>
              <a:t>Sephora</a:t>
            </a:r>
            <a:r>
              <a:rPr lang="fr-FR" sz="2400" dirty="0" smtClean="0"/>
              <a:t>, </a:t>
            </a:r>
            <a:r>
              <a:rPr lang="fr-FR" sz="2400" dirty="0" err="1" smtClean="0"/>
              <a:t>Marionnaud</a:t>
            </a:r>
            <a:r>
              <a:rPr lang="fr-FR" sz="2400" dirty="0" smtClean="0"/>
              <a:t>) et la distribution d’articles de sport (</a:t>
            </a:r>
            <a:r>
              <a:rPr lang="fr-FR" sz="2400" dirty="0" err="1" smtClean="0"/>
              <a:t>Decathlon</a:t>
            </a:r>
            <a:r>
              <a:rPr lang="fr-FR" dirty="0" smtClean="0"/>
              <a:t>).</a:t>
            </a:r>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t>Le rôle des MDD dans la stratégie marketing</a:t>
            </a:r>
            <a:br>
              <a:rPr lang="fr-FR" sz="2400" b="1" dirty="0" smtClean="0"/>
            </a:br>
            <a:r>
              <a:rPr lang="fr-FR" sz="2400" b="1" dirty="0" smtClean="0"/>
              <a:t>des distributeurs</a:t>
            </a:r>
            <a:endParaRPr lang="fr-FR" sz="2400" dirty="0"/>
          </a:p>
        </p:txBody>
      </p:sp>
      <p:sp>
        <p:nvSpPr>
          <p:cNvPr id="3" name="Espace réservé du contenu 2"/>
          <p:cNvSpPr>
            <a:spLocks noGrp="1"/>
          </p:cNvSpPr>
          <p:nvPr>
            <p:ph sz="quarter" idx="1"/>
          </p:nvPr>
        </p:nvSpPr>
        <p:spPr/>
        <p:txBody>
          <a:bodyPr>
            <a:normAutofit fontScale="85000" lnSpcReduction="10000"/>
          </a:bodyPr>
          <a:lstStyle/>
          <a:p>
            <a:pPr algn="just"/>
            <a:r>
              <a:rPr lang="fr-FR" dirty="0" smtClean="0"/>
              <a:t>L’importance des marques de distributeurs dans le marketing des enseignes repose sur plusieurs </a:t>
            </a:r>
            <a:r>
              <a:rPr lang="fr-FR" dirty="0" err="1" smtClean="0"/>
              <a:t>facteurs.D’</a:t>
            </a:r>
            <a:r>
              <a:rPr lang="fr-FR" dirty="0" smtClean="0"/>
              <a:t>abord, elles constituent un élément clé du positionnement et de la différenciation de l’enseigne face à ses concurrents, et lui permettent de fidéliser sa clientèle. En fait, les MDD sont un vecteur essentiel des promesses expérientielles et symboliques des distributeurs.</a:t>
            </a:r>
          </a:p>
          <a:p>
            <a:pPr algn="just"/>
            <a:r>
              <a:rPr lang="fr-FR" dirty="0" smtClean="0"/>
              <a:t>En effet, si elles étaient au départ fondées sur la copie des grandes marques, c’est de moins en moins le cas. La plupart des distributeurs (mais à des degrés divers) positionnent leurs</a:t>
            </a:r>
          </a:p>
          <a:p>
            <a:pPr algn="just">
              <a:buNone/>
            </a:pPr>
            <a:r>
              <a:rPr lang="fr-FR" dirty="0" smtClean="0"/>
              <a:t>	marques de manière de plus en plus précise et proposent des produits novateurs et différenciés, parfois sans équivalent dans les marques de fabricant.</a:t>
            </a:r>
            <a:endParaRPr lang="fr-F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pPr algn="just"/>
            <a:r>
              <a:rPr lang="fr-FR" dirty="0" smtClean="0"/>
              <a:t>Ensuite, les MDD permettent d’attirer les clients sensibles au prix et se développent en période de crise. Face à la concurrence du hard discount, les MDD offrent des prix bas tout en construisant une identité d’enseigne spécifique liée à un véritable capital marque. Disposer de sa marque donne au distributeur un plus grand contrôle sur ses prix et une certaine emprise sur le producteur, qu’il peut menacer d’abandonner. Les MDD renforcent ainsi le pouvoir de négociation des distributeurs vis-à-vis des marques.</a:t>
            </a:r>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dirty="0" smtClean="0"/>
              <a:t>De plus, les MDD constituent une source de rentabilité pour les enseignes, qui réalisent des marges plus élevées avec leurs produits qu’avec les marques de fabricant. Les distributeurs achètent leurs produits à des prix inférieurs et ne supportent pas les mêmes dépenses en publicité, promotion, R&amp;D que les grandes marques. Même si elles répercutent une partie de ces économies auprès du consommateur, elles peuvent garder une marge</a:t>
            </a:r>
          </a:p>
          <a:p>
            <a:pPr algn="just">
              <a:buNone/>
            </a:pPr>
            <a:r>
              <a:rPr lang="fr-FR" dirty="0" smtClean="0"/>
              <a:t>	bénéficiaire confortable.</a:t>
            </a:r>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différents types de MDD</a:t>
            </a:r>
            <a:endParaRPr lang="fr-FR" sz="2800" dirty="0"/>
          </a:p>
        </p:txBody>
      </p:sp>
      <p:sp>
        <p:nvSpPr>
          <p:cNvPr id="3" name="Espace réservé du contenu 2"/>
          <p:cNvSpPr>
            <a:spLocks noGrp="1"/>
          </p:cNvSpPr>
          <p:nvPr>
            <p:ph sz="quarter" idx="1"/>
          </p:nvPr>
        </p:nvSpPr>
        <p:spPr/>
        <p:txBody>
          <a:bodyPr>
            <a:normAutofit fontScale="92500"/>
          </a:bodyPr>
          <a:lstStyle/>
          <a:p>
            <a:pPr algn="just"/>
            <a:r>
              <a:rPr lang="fr-FR" dirty="0" smtClean="0"/>
              <a:t>En réalité, depuis l’apparition des marques de distributeurs chez Carrefour en 1976 sous la forme des « produits libres », la réalité des MDD a beaucoup évolué et s’est beaucoup diversifiée. Le terme générique de MDD regroupe aujourd’hui des réalités très variées. On</a:t>
            </a:r>
          </a:p>
          <a:p>
            <a:pPr algn="just">
              <a:buNone/>
            </a:pPr>
            <a:r>
              <a:rPr lang="fr-FR" dirty="0" smtClean="0"/>
              <a:t>	peut distinguer trois types de marques de distributeurs :</a:t>
            </a:r>
          </a:p>
          <a:p>
            <a:pPr algn="just">
              <a:buNone/>
            </a:pPr>
            <a:r>
              <a:rPr lang="fr-FR" dirty="0" smtClean="0"/>
              <a:t>	♦ Les </a:t>
            </a:r>
            <a:r>
              <a:rPr lang="fr-FR" i="1" dirty="0" smtClean="0"/>
              <a:t>marques premiers prix, dont l’objectif est  d’endiguer la progression du hard discount, </a:t>
            </a:r>
            <a:r>
              <a:rPr lang="fr-FR" dirty="0" smtClean="0"/>
              <a:t>qui sont de moins bonne qualité et nettement moins chères que les grandes marques (jusqu’à 70 %), comme Éco+ chez Leclerc ou Bien vu ! chez Système U.</a:t>
            </a:r>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pPr algn="just">
              <a:buNone/>
            </a:pPr>
            <a:r>
              <a:rPr lang="fr-FR" dirty="0" smtClean="0"/>
              <a:t>  </a:t>
            </a:r>
            <a:r>
              <a:rPr lang="fr-FR" sz="2800" dirty="0" smtClean="0"/>
              <a:t>♦ </a:t>
            </a:r>
            <a:r>
              <a:rPr lang="fr-FR" sz="2400" dirty="0" smtClean="0"/>
              <a:t>Les </a:t>
            </a:r>
            <a:r>
              <a:rPr lang="fr-FR" sz="2400" i="1" dirty="0" smtClean="0"/>
              <a:t>marques d’enseignes qui reposent sur la copie des grandes marques avec une qualité </a:t>
            </a:r>
            <a:r>
              <a:rPr lang="fr-FR" sz="2400" dirty="0" smtClean="0"/>
              <a:t>équivalente pour un prix inférieur (15 à 30 % moins cher) ; Leclerc a par exemple souvent communiqué sur ce thème autour du slogan « La qualité équivalente à 30 % moins 	cher ».</a:t>
            </a:r>
          </a:p>
          <a:p>
            <a:pPr algn="just">
              <a:buNone/>
            </a:pPr>
            <a:r>
              <a:rPr lang="fr-FR" sz="2400" dirty="0" smtClean="0"/>
              <a:t>	♦ Les </a:t>
            </a:r>
            <a:r>
              <a:rPr lang="fr-FR" sz="2400" i="1" dirty="0" smtClean="0"/>
              <a:t>marques propres dont l’objectif est de dépasser le discours sur le rapport qualité-prix </a:t>
            </a:r>
            <a:r>
              <a:rPr lang="fr-FR" sz="2400" dirty="0" smtClean="0"/>
              <a:t>pour se positionner sur l’innovation, le terroir ou le bio, avec des bénéfices expérientiels ou symboliques importants. Ainsi, Monoprix Gourmet propose des produits alimentaires 	haut de gamme et originaux comme du chocolat noir de Saint-Domingue à 72 % ou des sorbets au melon.</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Importance de la distribution</a:t>
            </a:r>
            <a:endParaRPr lang="fr-FR" sz="3200" dirty="0"/>
          </a:p>
        </p:txBody>
      </p:sp>
      <p:sp>
        <p:nvSpPr>
          <p:cNvPr id="3" name="Espace réservé du contenu 2"/>
          <p:cNvSpPr>
            <a:spLocks noGrp="1"/>
          </p:cNvSpPr>
          <p:nvPr>
            <p:ph sz="quarter" idx="1"/>
          </p:nvPr>
        </p:nvSpPr>
        <p:spPr>
          <a:xfrm>
            <a:off x="301752" y="1527048"/>
            <a:ext cx="8503920" cy="4902348"/>
          </a:xfrm>
        </p:spPr>
        <p:txBody>
          <a:bodyPr>
            <a:noAutofit/>
          </a:bodyPr>
          <a:lstStyle/>
          <a:p>
            <a:pPr algn="just"/>
            <a:r>
              <a:rPr lang="fr-FR" sz="2400" dirty="0" smtClean="0">
                <a:latin typeface="Times New Roman" pitchFamily="18" charset="0"/>
                <a:cs typeface="Times New Roman" pitchFamily="18" charset="0"/>
              </a:rPr>
              <a:t>Le choix d’un canal de distribution constitue une décision essentielle, et ce pour plusieurs raisons. D’abord, </a:t>
            </a:r>
            <a:r>
              <a:rPr lang="fr-FR" sz="2400" i="1" dirty="0" smtClean="0">
                <a:latin typeface="Times New Roman" pitchFamily="18" charset="0"/>
                <a:cs typeface="Times New Roman" pitchFamily="18" charset="0"/>
              </a:rPr>
              <a:t>la nature des canaux choisis a une incidence sur toutes les autres variables du marketing-mix. Une entreprise ne saurait fixer ses prix avant de savoir si elle distribuera </a:t>
            </a:r>
            <a:r>
              <a:rPr lang="fr-FR" sz="2400" dirty="0" smtClean="0">
                <a:latin typeface="Times New Roman" pitchFamily="18" charset="0"/>
                <a:cs typeface="Times New Roman" pitchFamily="18" charset="0"/>
              </a:rPr>
              <a:t>par l’intermédiaire de revendeurs exclusifs ou de la grande distribution. Elle doit intégrer à sa politique publicitaire et promotionnelle la collaboration éventuelle des distributeurs.</a:t>
            </a:r>
          </a:p>
          <a:p>
            <a:pPr algn="just"/>
            <a:r>
              <a:rPr lang="fr-FR" sz="2400" dirty="0" smtClean="0">
                <a:latin typeface="Times New Roman" pitchFamily="18" charset="0"/>
                <a:cs typeface="Times New Roman" pitchFamily="18" charset="0"/>
              </a:rPr>
              <a:t>Elle organise différemment sa force de vente selon qu’elle vend directement aux détaillants ou passe par l’intermédiaire de grossistes. Bien sûr, les choix opérés en matière de distribution se déterminent par la stratégie marketing définie en amont, en particulier la cible et le positionnement choisis.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facteurs clés de succès des MDD</a:t>
            </a:r>
            <a:endParaRPr lang="fr-FR" sz="2800" dirty="0"/>
          </a:p>
        </p:txBody>
      </p:sp>
      <p:sp>
        <p:nvSpPr>
          <p:cNvPr id="3" name="Espace réservé du contenu 2"/>
          <p:cNvSpPr>
            <a:spLocks noGrp="1"/>
          </p:cNvSpPr>
          <p:nvPr>
            <p:ph sz="quarter" idx="1"/>
          </p:nvPr>
        </p:nvSpPr>
        <p:spPr/>
        <p:txBody>
          <a:bodyPr>
            <a:normAutofit/>
          </a:bodyPr>
          <a:lstStyle/>
          <a:p>
            <a:pPr algn="just"/>
            <a:r>
              <a:rPr lang="fr-FR" sz="2400" dirty="0" smtClean="0"/>
              <a:t>Dans la concurrence qui les oppose désormais aux fabricants sur leurs marques, les distributeurs disposent d’atouts importants. Les MDD peuvent s’appuyer sur leur qualité, leur différenciation, leur degré d’innovation, leur packaging et, bien évidemment, leur prix. Les MDD de terroir, comme la marque Reflets de France de Carrefour, renforcent la légitimité territoriale des distributeurs et influencent positivement l’image perçue et l’attitude des consommateurs vis-à-vis de l’enseigne.</a:t>
            </a:r>
            <a:endParaRPr lang="fr-FR"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pPr algn="just"/>
            <a:r>
              <a:rPr lang="fr-FR" dirty="0" smtClean="0"/>
              <a:t>Parce que l’espace en rayon est limité, les enseignes</a:t>
            </a:r>
          </a:p>
          <a:p>
            <a:pPr algn="just">
              <a:buNone/>
            </a:pPr>
            <a:r>
              <a:rPr lang="fr-FR" dirty="0" smtClean="0"/>
              <a:t>	attribuent souvent des espaces privilégiés à leurs propres marques et s’assurent qu’elles sont bien approvisionnées. Elles ont aujourd’hui tendance à renforcer la part des MDD dans les linéaires au détriment des marques nationales. Globalement, l’espace alloué aux MDD est d’autant plus élevé que leur part de marché est importante, que l’écart de prix entre MDD et grande marque est faible (car un trop grand écart de prix donne une impression négative sur la qualité des produits) et que le nombre de marques proposées est faible.</a:t>
            </a:r>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lgn="just"/>
            <a:r>
              <a:rPr lang="fr-FR" sz="2400" dirty="0" smtClean="0"/>
              <a:t>Une recherche réalisée par Blandine </a:t>
            </a:r>
            <a:r>
              <a:rPr lang="fr-FR" sz="2400" dirty="0" err="1" smtClean="0"/>
              <a:t>Labbé</a:t>
            </a:r>
            <a:r>
              <a:rPr lang="fr-FR" sz="2400" dirty="0" smtClean="0"/>
              <a:t>-</a:t>
            </a:r>
            <a:r>
              <a:rPr lang="fr-FR" sz="2400" dirty="0" err="1" smtClean="0"/>
              <a:t>Pinlon</a:t>
            </a:r>
            <a:r>
              <a:rPr lang="fr-FR" sz="2400" dirty="0" smtClean="0"/>
              <a:t>, Cindy </a:t>
            </a:r>
            <a:r>
              <a:rPr lang="fr-FR" sz="2400" dirty="0" err="1" smtClean="0"/>
              <a:t>Lombart</a:t>
            </a:r>
            <a:r>
              <a:rPr lang="fr-FR" sz="2400" dirty="0" smtClean="0"/>
              <a:t> et Didier Louis montre que la hausse de la part de linéaire attribuée aux MDD stimule leurs ventes, ainsi que le panier d’achat global </a:t>
            </a:r>
            <a:r>
              <a:rPr lang="fr-FR" sz="2400" smtClean="0"/>
              <a:t>du magasin. </a:t>
            </a:r>
            <a:r>
              <a:rPr lang="fr-FR" sz="2400" dirty="0" smtClean="0"/>
              <a:t>Il convient toutefois de rester prudent, en particulier lorsqu’il existe des marques nationales leaders très attractives pour les clients, car leur disparition des rayons peut faire rater des ventes et détériorer l’attractivité globale du magasin</a:t>
            </a:r>
            <a:r>
              <a:rPr lang="fr-FR" dirty="0" smtClean="0"/>
              <a:t>.</a:t>
            </a:r>
            <a:endParaRPr lang="fr-F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dirty="0" smtClean="0"/>
          </a:p>
          <a:p>
            <a:endParaRPr lang="fr-FR" dirty="0" smtClean="0"/>
          </a:p>
          <a:p>
            <a:pPr algn="ctr"/>
            <a:r>
              <a:rPr lang="fr-FR" sz="3200" b="1" dirty="0" smtClean="0"/>
              <a:t>Marketing des réseaux d’unités commerciales</a:t>
            </a:r>
            <a:endParaRPr lang="fr-FR" sz="32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5"/>
          <p:cNvSpPr>
            <a:spLocks noGrp="1"/>
          </p:cNvSpPr>
          <p:nvPr>
            <p:ph type="sldNum" sz="quarter" idx="12"/>
          </p:nvPr>
        </p:nvSpPr>
        <p:spPr>
          <a:noFill/>
        </p:spPr>
        <p:txBody>
          <a:bodyPr/>
          <a:lstStyle/>
          <a:p>
            <a:fld id="{F5CDF2E5-6E84-4753-99F9-04F93AACC3F1}" type="slidenum">
              <a:rPr lang="fr-FR" smtClean="0"/>
              <a:pPr/>
              <a:t>84</a:t>
            </a:fld>
            <a:endParaRPr lang="fr-FR" smtClean="0"/>
          </a:p>
        </p:txBody>
      </p:sp>
      <p:sp>
        <p:nvSpPr>
          <p:cNvPr id="51203" name="Rectangle 3"/>
          <p:cNvSpPr>
            <a:spLocks noGrp="1" noChangeArrowheads="1"/>
          </p:cNvSpPr>
          <p:nvPr>
            <p:ph type="body" idx="1"/>
          </p:nvPr>
        </p:nvSpPr>
        <p:spPr>
          <a:xfrm>
            <a:off x="395288" y="1500173"/>
            <a:ext cx="8291512" cy="4625989"/>
          </a:xfrm>
        </p:spPr>
        <p:txBody>
          <a:bodyPr/>
          <a:lstStyle/>
          <a:p>
            <a:pPr algn="just" eaLnBrk="1" hangingPunct="1">
              <a:lnSpc>
                <a:spcPct val="80000"/>
              </a:lnSpc>
            </a:pPr>
            <a:r>
              <a:rPr lang="fr-FR" sz="2400" dirty="0" smtClean="0">
                <a:latin typeface="Times New Roman" pitchFamily="18" charset="0"/>
                <a:cs typeface="Times New Roman" pitchFamily="18" charset="0"/>
              </a:rPr>
              <a:t>Un réseau commercial (distribution, banques, assurances) est un ensemble d'unîtes de même nature, ayant des missions, des métiers, des contraintes similaires et disposant de moyens de même nature. </a:t>
            </a:r>
          </a:p>
          <a:p>
            <a:pPr algn="just" eaLnBrk="1" hangingPunct="1">
              <a:lnSpc>
                <a:spcPct val="80000"/>
              </a:lnSpc>
            </a:pPr>
            <a:r>
              <a:rPr lang="fr-FR" sz="2400" dirty="0" smtClean="0">
                <a:latin typeface="Times New Roman" pitchFamily="18" charset="0"/>
                <a:cs typeface="Times New Roman" pitchFamily="18" charset="0"/>
              </a:rPr>
              <a:t>Le réseau est constitue d'un ensemble d'unîtes dispersées, connivences par liens plus ou moins formels, en vue de satisfaire des besoins similaires. </a:t>
            </a:r>
          </a:p>
          <a:p>
            <a:pPr algn="just" eaLnBrk="1" hangingPunct="1">
              <a:lnSpc>
                <a:spcPct val="80000"/>
              </a:lnSpc>
            </a:pPr>
            <a:r>
              <a:rPr lang="fr-FR" sz="2400" dirty="0" smtClean="0">
                <a:latin typeface="Times New Roman" pitchFamily="18" charset="0"/>
                <a:cs typeface="Times New Roman" pitchFamily="18" charset="0"/>
              </a:rPr>
              <a:t>1'identification d'un réseau passe par l'existence d'une enseigne commune dont </a:t>
            </a:r>
            <a:r>
              <a:rPr lang="fr-FR" sz="2400" dirty="0" err="1" smtClean="0">
                <a:latin typeface="Times New Roman" pitchFamily="18" charset="0"/>
                <a:cs typeface="Times New Roman" pitchFamily="18" charset="0"/>
              </a:rPr>
              <a:t>Ie</a:t>
            </a:r>
            <a:r>
              <a:rPr lang="fr-FR" sz="2400" dirty="0" smtClean="0">
                <a:latin typeface="Times New Roman" pitchFamily="18" charset="0"/>
                <a:cs typeface="Times New Roman" pitchFamily="18" charset="0"/>
              </a:rPr>
              <a:t> positionnement se traduit par ses attributs, présents: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à l' extérieur de l'unité commerciale : logo, panneau, aspect.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dans l'unité commerciale : agencement, équipement mobilier, assortiment, mise en valeur des produits et services, atmosphère, tenue du personnel, méthodes de vente ...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5"/>
          <p:cNvSpPr>
            <a:spLocks noGrp="1"/>
          </p:cNvSpPr>
          <p:nvPr>
            <p:ph type="sldNum" sz="quarter" idx="12"/>
          </p:nvPr>
        </p:nvSpPr>
        <p:spPr>
          <a:noFill/>
        </p:spPr>
        <p:txBody>
          <a:bodyPr/>
          <a:lstStyle/>
          <a:p>
            <a:fld id="{657E188B-A440-4810-BC00-F94BBFFA5593}" type="slidenum">
              <a:rPr lang="fr-FR" smtClean="0"/>
              <a:pPr/>
              <a:t>85</a:t>
            </a:fld>
            <a:endParaRPr lang="fr-FR" smtClean="0"/>
          </a:p>
        </p:txBody>
      </p:sp>
      <p:sp>
        <p:nvSpPr>
          <p:cNvPr id="52227" name="Rectangle 3"/>
          <p:cNvSpPr>
            <a:spLocks noGrp="1" noChangeArrowheads="1"/>
          </p:cNvSpPr>
          <p:nvPr>
            <p:ph type="body" idx="1"/>
          </p:nvPr>
        </p:nvSpPr>
        <p:spPr>
          <a:xfrm>
            <a:off x="428596" y="1384300"/>
            <a:ext cx="8497887" cy="5045096"/>
          </a:xfrm>
        </p:spPr>
        <p:txBody>
          <a:bodyPr/>
          <a:lstStyle/>
          <a:p>
            <a:pPr algn="just" eaLnBrk="1" hangingPunct="1">
              <a:lnSpc>
                <a:spcPct val="80000"/>
              </a:lnSpc>
            </a:pPr>
            <a:r>
              <a:rPr lang="fr-FR" sz="2800" dirty="0" smtClean="0">
                <a:latin typeface="Times New Roman" pitchFamily="18" charset="0"/>
                <a:cs typeface="Times New Roman" pitchFamily="18" charset="0"/>
              </a:rPr>
              <a:t>Un réseau comprend la tête de réseau et les unîtes commerciales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la tête de réseau veille à l'approvisionnement des détaillants et, dans certains cas, commercialise directement les produits.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C' est elle qui gère le réseau de distribution en amont des unîtes commerciales.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Elle peut être une centrale d'achat, un franchiseur, un siège social .. ; </a:t>
            </a:r>
          </a:p>
          <a:p>
            <a:pPr lvl="1" algn="just" eaLnBrk="1" hangingPunct="1">
              <a:lnSpc>
                <a:spcPct val="80000"/>
              </a:lnSpc>
            </a:pPr>
            <a:r>
              <a:rPr lang="fr-FR" sz="2400" dirty="0" smtClean="0">
                <a:solidFill>
                  <a:schemeClr val="tx1"/>
                </a:solidFill>
                <a:latin typeface="Times New Roman" pitchFamily="18" charset="0"/>
                <a:cs typeface="Times New Roman" pitchFamily="18" charset="0"/>
              </a:rPr>
              <a:t>les unîtes commerciales peuvent appartenir à la tête de réseau et faire partie de la même entreprise ou être des entités juridiques distinctes liées à la tête de réseau par un contrat (franchise, concession, adhésion à une centrale d' achat. .. ). </a:t>
            </a:r>
          </a:p>
          <a:p>
            <a:pPr eaLnBrk="1" hangingPunct="1">
              <a:lnSpc>
                <a:spcPct val="80000"/>
              </a:lnSpc>
            </a:pPr>
            <a:endParaRPr lang="fr-FR" sz="28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Les composantes d’un réseau d’unités commerciales</a:t>
            </a:r>
            <a:endParaRPr lang="fr-FR" sz="2400" b="1" dirty="0"/>
          </a:p>
        </p:txBody>
      </p:sp>
      <p:sp>
        <p:nvSpPr>
          <p:cNvPr id="3" name="Espace réservé du contenu 2"/>
          <p:cNvSpPr>
            <a:spLocks noGrp="1"/>
          </p:cNvSpPr>
          <p:nvPr>
            <p:ph sz="quarter" idx="1"/>
          </p:nvPr>
        </p:nvSpPr>
        <p:spPr>
          <a:xfrm>
            <a:off x="285720" y="1285860"/>
            <a:ext cx="8503920" cy="5286412"/>
          </a:xfrm>
        </p:spPr>
        <p:txBody>
          <a:bodyPr>
            <a:noAutofit/>
          </a:bodyPr>
          <a:lstStyle/>
          <a:p>
            <a:pPr algn="just"/>
            <a:r>
              <a:rPr lang="fr-FR" sz="1900" dirty="0" smtClean="0"/>
              <a:t>la tête de réseau, c'est-à-dire le siège social du réseau ou maison mère où sont centralisées les décisions et où se situent les principaux services : marketing et communication, le service client, le service juridique, comptabilité… </a:t>
            </a:r>
          </a:p>
          <a:p>
            <a:pPr algn="just"/>
            <a:r>
              <a:rPr lang="fr-FR" sz="1900" dirty="0" smtClean="0"/>
              <a:t>La centrale d’achat est l’organisme qui centralise les achats pour le compte du réseau. Elle sélectionne les fournisseurs, négocie et achète les produits. </a:t>
            </a:r>
          </a:p>
          <a:p>
            <a:pPr algn="just"/>
            <a:r>
              <a:rPr lang="fr-FR" sz="1900" dirty="0" smtClean="0"/>
              <a:t>La centrale de référencement assure la négociation avec les fournisseurs et la sélection des produits pour les réseaux. Les achats sont effectués par les unités commerciales. </a:t>
            </a:r>
          </a:p>
          <a:p>
            <a:pPr algn="just"/>
            <a:r>
              <a:rPr lang="fr-FR" sz="1900" dirty="0" smtClean="0"/>
              <a:t>Les entrepôts sont les lieux de stockage des produits qui permet d’effectuer des achats en gros et de réaliser des économies d’échelle. </a:t>
            </a:r>
          </a:p>
          <a:p>
            <a:pPr algn="just"/>
            <a:r>
              <a:rPr lang="fr-FR" sz="1900" dirty="0" smtClean="0"/>
              <a:t>Les plateformes sont des sites logistiques par lesquels transitent les produits qui sont expédiés immédiatement aux points de vente. La tendance est à une organisation logistique qui fonctionne en flux tendus (zéro stock). </a:t>
            </a:r>
          </a:p>
          <a:p>
            <a:pPr algn="just"/>
            <a:r>
              <a:rPr lang="fr-FR" sz="1900" dirty="0" smtClean="0"/>
              <a:t>Les points de vente assurent la mise à disposition de l’offre au consommateur fin</a:t>
            </a:r>
            <a:endParaRPr lang="fr-FR" sz="19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3"/>
          <p:cNvSpPr>
            <a:spLocks noGrp="1"/>
          </p:cNvSpPr>
          <p:nvPr>
            <p:ph type="sldNum" sz="quarter" idx="12"/>
          </p:nvPr>
        </p:nvSpPr>
        <p:spPr>
          <a:noFill/>
        </p:spPr>
        <p:txBody>
          <a:bodyPr/>
          <a:lstStyle/>
          <a:p>
            <a:fld id="{820A883A-781C-4161-A1F6-329095FE1BC6}" type="slidenum">
              <a:rPr lang="fr-FR" smtClean="0"/>
              <a:pPr/>
              <a:t>87</a:t>
            </a:fld>
            <a:endParaRPr lang="fr-FR" smtClean="0"/>
          </a:p>
        </p:txBody>
      </p:sp>
      <p:graphicFrame>
        <p:nvGraphicFramePr>
          <p:cNvPr id="13861" name="Group 549"/>
          <p:cNvGraphicFramePr>
            <a:graphicFrameLocks noGrp="1"/>
          </p:cNvGraphicFramePr>
          <p:nvPr/>
        </p:nvGraphicFramePr>
        <p:xfrm>
          <a:off x="357188" y="214313"/>
          <a:ext cx="8569325" cy="6505258"/>
        </p:xfrm>
        <a:graphic>
          <a:graphicData uri="http://schemas.openxmlformats.org/drawingml/2006/table">
            <a:tbl>
              <a:tblPr/>
              <a:tblGrid>
                <a:gridCol w="1570038">
                  <a:extLst>
                    <a:ext uri="{9D8B030D-6E8A-4147-A177-3AD203B41FA5}">
                      <a16:colId xmlns:a16="http://schemas.microsoft.com/office/drawing/2014/main" val="20000"/>
                    </a:ext>
                  </a:extLst>
                </a:gridCol>
                <a:gridCol w="1952625">
                  <a:extLst>
                    <a:ext uri="{9D8B030D-6E8A-4147-A177-3AD203B41FA5}">
                      <a16:colId xmlns:a16="http://schemas.microsoft.com/office/drawing/2014/main" val="20001"/>
                    </a:ext>
                  </a:extLst>
                </a:gridCol>
                <a:gridCol w="3656012">
                  <a:extLst>
                    <a:ext uri="{9D8B030D-6E8A-4147-A177-3AD203B41FA5}">
                      <a16:colId xmlns:a16="http://schemas.microsoft.com/office/drawing/2014/main" val="20002"/>
                    </a:ext>
                  </a:extLst>
                </a:gridCol>
                <a:gridCol w="1390650">
                  <a:extLst>
                    <a:ext uri="{9D8B030D-6E8A-4147-A177-3AD203B41FA5}">
                      <a16:colId xmlns:a16="http://schemas.microsoft.com/office/drawing/2014/main" val="20003"/>
                    </a:ext>
                  </a:extLst>
                </a:gridCol>
              </a:tblGrid>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Type de magasin</a:t>
                      </a: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Times New Roman" pitchFamily="18" charset="0"/>
                          <a:cs typeface="Times New Roman" pitchFamily="18" charset="0"/>
                        </a:rPr>
                        <a:t>Surface de vente</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Times New Roman" pitchFamily="18" charset="0"/>
                          <a:cs typeface="Times New Roman" pitchFamily="18" charset="0"/>
                        </a:rPr>
                        <a:t>Caractéristiques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Times New Roman" pitchFamily="18" charset="0"/>
                          <a:cs typeface="Times New Roman" pitchFamily="18" charset="0"/>
                        </a:rPr>
                        <a:t>Exemples</a:t>
                      </a:r>
                      <a:endParaRPr kumimoji="0" lang="fr-F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Petits commerces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Moins de 120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Domaine spécialise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Petit Bateau</a:t>
                      </a:r>
                      <a:endParaRPr kumimoji="0" lang="fr-FR"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Superettes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Entre 120 et 400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Approvisionnement de base a dominante alimentaire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Shopi </a:t>
                      </a:r>
                      <a:endParaRPr kumimoji="0" lang="fr-FR"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Casino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Hard discounteurs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Surface de vente moyenne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Dominante alimentaire </a:t>
                      </a:r>
                      <a:endParaRPr kumimoji="0" lang="fr-FR"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Prix discount</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Ed</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rgbClr val="000000"/>
                          </a:solidFill>
                          <a:effectLst/>
                          <a:latin typeface="Times New Roman" pitchFamily="18" charset="0"/>
                          <a:cs typeface="Times New Roman" pitchFamily="18" charset="0"/>
                        </a:rPr>
                        <a:t>Lidl</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rgbClr val="000000"/>
                          </a:solidFill>
                          <a:effectLst/>
                          <a:latin typeface="Times New Roman" pitchFamily="18" charset="0"/>
                          <a:cs typeface="Times New Roman" pitchFamily="18" charset="0"/>
                        </a:rPr>
                        <a:t>Adli</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-BIM</a:t>
                      </a:r>
                      <a:endParaRPr kumimoji="0" lang="fr-F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Supermarchés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Entre 400 et 2500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Dominante alimentaire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Casino</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Champion, </a:t>
                      </a:r>
                      <a:r>
                        <a:rPr kumimoji="0" lang="fr-FR" sz="1600" b="0" i="0" u="none" strike="noStrike" cap="none" normalizeH="0" baseline="0" dirty="0" err="1" smtClean="0">
                          <a:ln>
                            <a:noFill/>
                          </a:ln>
                          <a:solidFill>
                            <a:srgbClr val="000000"/>
                          </a:solidFill>
                          <a:effectLst/>
                          <a:latin typeface="Times New Roman" pitchFamily="18" charset="0"/>
                          <a:cs typeface="Times New Roman" pitchFamily="18" charset="0"/>
                        </a:rPr>
                        <a:t>marjane</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fr-FR" sz="1600" b="0" i="0" u="none" strike="noStrike" cap="none" normalizeH="0" baseline="0" dirty="0" err="1" smtClean="0">
                          <a:ln>
                            <a:noFill/>
                          </a:ln>
                          <a:solidFill>
                            <a:srgbClr val="000000"/>
                          </a:solidFill>
                          <a:effectLst/>
                          <a:latin typeface="Times New Roman" pitchFamily="18" charset="0"/>
                          <a:cs typeface="Times New Roman" pitchFamily="18" charset="0"/>
                        </a:rPr>
                        <a:t>market</a:t>
                      </a:r>
                      <a:endParaRPr kumimoji="0" lang="fr-F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Hypermarchés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Plus de 2 500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Tout sous le même toit »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Carrefour</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Leclerc, </a:t>
                      </a:r>
                      <a:r>
                        <a:rPr kumimoji="0" lang="fr-FR" sz="1600" b="0" i="0" u="none" strike="noStrike" cap="none" normalizeH="0" baseline="0" dirty="0" err="1" smtClean="0">
                          <a:ln>
                            <a:noFill/>
                          </a:ln>
                          <a:solidFill>
                            <a:srgbClr val="000000"/>
                          </a:solidFill>
                          <a:effectLst/>
                          <a:latin typeface="Times New Roman" pitchFamily="18" charset="0"/>
                          <a:cs typeface="Times New Roman" pitchFamily="18" charset="0"/>
                        </a:rPr>
                        <a:t>Marjane</a:t>
                      </a:r>
                      <a:endParaRPr kumimoji="0" lang="fr-F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GSS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Plus de 400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Domaine spécialisé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Décathlon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Grands magasins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Plus de 2 500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Dominante non alimentaire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Printemps </a:t>
                      </a:r>
                      <a:endParaRPr kumimoji="0" lang="fr-FR"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Galeries Lafayette</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Magasins populaires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400 à 2 500 m</a:t>
                      </a:r>
                      <a:r>
                        <a:rPr kumimoji="0" lang="fr-FR" sz="16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Times New Roman" pitchFamily="18" charset="0"/>
                          <a:cs typeface="Times New Roman" pitchFamily="18" charset="0"/>
                        </a:rPr>
                        <a:t>Au moins 1/3 du chiffre d'affaires en alimentaire </a:t>
                      </a:r>
                      <a:endParaRPr kumimoji="0" lang="fr-F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Monoprix </a:t>
                      </a:r>
                      <a:endParaRPr kumimoji="0" lang="fr-F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3303" name="Text Box 550"/>
          <p:cNvSpPr txBox="1">
            <a:spLocks noChangeArrowheads="1"/>
          </p:cNvSpPr>
          <p:nvPr/>
        </p:nvSpPr>
        <p:spPr bwMode="auto">
          <a:xfrm>
            <a:off x="714375" y="6572250"/>
            <a:ext cx="7961313" cy="369888"/>
          </a:xfrm>
          <a:prstGeom prst="rect">
            <a:avLst/>
          </a:prstGeom>
          <a:noFill/>
          <a:ln w="9525">
            <a:noFill/>
            <a:miter lim="800000"/>
            <a:headEnd/>
            <a:tailEnd/>
          </a:ln>
        </p:spPr>
        <p:txBody>
          <a:bodyPr>
            <a:spAutoFit/>
          </a:bodyPr>
          <a:lstStyle/>
          <a:p>
            <a:pPr>
              <a:spcBef>
                <a:spcPct val="50000"/>
              </a:spcBef>
            </a:pPr>
            <a:r>
              <a:rPr lang="fr-FR"/>
              <a:t>Les formats d’unités physiques exploités par les réseaux: distrb produits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5"/>
          <p:cNvSpPr>
            <a:spLocks noGrp="1"/>
          </p:cNvSpPr>
          <p:nvPr>
            <p:ph type="sldNum" sz="quarter" idx="12"/>
          </p:nvPr>
        </p:nvSpPr>
        <p:spPr>
          <a:noFill/>
        </p:spPr>
        <p:txBody>
          <a:bodyPr/>
          <a:lstStyle/>
          <a:p>
            <a:fld id="{812C8D1C-CE3D-48D5-8BAF-AB5F203F6175}" type="slidenum">
              <a:rPr lang="fr-FR" smtClean="0"/>
              <a:pPr/>
              <a:t>88</a:t>
            </a:fld>
            <a:endParaRPr lang="fr-FR" smtClean="0"/>
          </a:p>
        </p:txBody>
      </p:sp>
      <p:pic>
        <p:nvPicPr>
          <p:cNvPr id="54275" name="Picture 4" descr="Formes commerce2"/>
          <p:cNvPicPr>
            <a:picLocks noChangeAspect="1" noChangeArrowheads="1"/>
          </p:cNvPicPr>
          <p:nvPr/>
        </p:nvPicPr>
        <p:blipFill>
          <a:blip r:embed="rId2"/>
          <a:srcRect/>
          <a:stretch>
            <a:fillRect/>
          </a:stretch>
        </p:blipFill>
        <p:spPr bwMode="auto">
          <a:xfrm>
            <a:off x="539750" y="404813"/>
            <a:ext cx="8064500"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5"/>
          <p:cNvSpPr>
            <a:spLocks noGrp="1"/>
          </p:cNvSpPr>
          <p:nvPr>
            <p:ph type="sldNum" sz="quarter" idx="12"/>
          </p:nvPr>
        </p:nvSpPr>
        <p:spPr>
          <a:noFill/>
        </p:spPr>
        <p:txBody>
          <a:bodyPr/>
          <a:lstStyle/>
          <a:p>
            <a:fld id="{71F9785B-AB0A-4196-AE28-07E0CD145AEE}" type="slidenum">
              <a:rPr lang="fr-FR" smtClean="0"/>
              <a:pPr/>
              <a:t>89</a:t>
            </a:fld>
            <a:endParaRPr lang="fr-FR" smtClean="0"/>
          </a:p>
        </p:txBody>
      </p:sp>
      <p:sp>
        <p:nvSpPr>
          <p:cNvPr id="55299" name="Rectangle 2"/>
          <p:cNvSpPr>
            <a:spLocks noGrp="1" noChangeArrowheads="1"/>
          </p:cNvSpPr>
          <p:nvPr>
            <p:ph type="title"/>
          </p:nvPr>
        </p:nvSpPr>
        <p:spPr>
          <a:xfrm>
            <a:off x="457200" y="274638"/>
            <a:ext cx="8229600" cy="777875"/>
          </a:xfrm>
        </p:spPr>
        <p:txBody>
          <a:bodyPr/>
          <a:lstStyle/>
          <a:p>
            <a:pPr eaLnBrk="1" hangingPunct="1"/>
            <a:r>
              <a:rPr lang="fr-FR" sz="3600" smtClean="0"/>
              <a:t>Les réseaux intégrés</a:t>
            </a:r>
          </a:p>
        </p:txBody>
      </p:sp>
      <p:sp>
        <p:nvSpPr>
          <p:cNvPr id="55300" name="Rectangle 3"/>
          <p:cNvSpPr>
            <a:spLocks noGrp="1" noChangeArrowheads="1"/>
          </p:cNvSpPr>
          <p:nvPr>
            <p:ph type="body" idx="1"/>
          </p:nvPr>
        </p:nvSpPr>
        <p:spPr/>
        <p:txBody>
          <a:bodyPr/>
          <a:lstStyle/>
          <a:p>
            <a:pPr eaLnBrk="1" hangingPunct="1">
              <a:lnSpc>
                <a:spcPct val="90000"/>
              </a:lnSpc>
            </a:pPr>
            <a:endParaRPr lang="fr-FR" smtClean="0"/>
          </a:p>
          <a:p>
            <a:pPr eaLnBrk="1" hangingPunct="1">
              <a:lnSpc>
                <a:spcPct val="90000"/>
              </a:lnSpc>
            </a:pPr>
            <a:r>
              <a:rPr lang="fr-FR" u="sng" smtClean="0"/>
              <a:t>Principe</a:t>
            </a:r>
            <a:endParaRPr lang="fr-FR" smtClean="0"/>
          </a:p>
          <a:p>
            <a:pPr algn="just" eaLnBrk="1" hangingPunct="1">
              <a:lnSpc>
                <a:spcPct val="90000"/>
              </a:lnSpc>
            </a:pPr>
            <a:r>
              <a:rPr lang="fr-FR" smtClean="0"/>
              <a:t>Réseau dirigé par une entreprise “tête de réseau” qui dirige et applique la stratégie marketing d’un parc important de points de vente sur une zone plus ou moins étendue. La “tête de réseau” peut être un négociant ou un producteur cherchant à commercialiser ses produits.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Importance de la distribution</a:t>
            </a:r>
            <a:endParaRPr lang="fr-FR" sz="3200" dirty="0"/>
          </a:p>
        </p:txBody>
      </p:sp>
      <p:sp>
        <p:nvSpPr>
          <p:cNvPr id="3" name="Espace réservé du contenu 2"/>
          <p:cNvSpPr>
            <a:spLocks noGrp="1"/>
          </p:cNvSpPr>
          <p:nvPr>
            <p:ph sz="quarter" idx="1"/>
          </p:nvPr>
        </p:nvSpPr>
        <p:spPr/>
        <p:txBody>
          <a:bodyPr>
            <a:normAutofit/>
          </a:bodyPr>
          <a:lstStyle/>
          <a:p>
            <a:pPr algn="just"/>
            <a:r>
              <a:rPr lang="fr-FR" sz="2400" dirty="0" smtClean="0">
                <a:latin typeface="Times New Roman" pitchFamily="18" charset="0"/>
                <a:cs typeface="Times New Roman" pitchFamily="18" charset="0"/>
              </a:rPr>
              <a:t>Enfin, </a:t>
            </a:r>
            <a:r>
              <a:rPr lang="fr-FR" sz="2400" i="1" dirty="0" smtClean="0">
                <a:latin typeface="Times New Roman" pitchFamily="18" charset="0"/>
                <a:cs typeface="Times New Roman" pitchFamily="18" charset="0"/>
              </a:rPr>
              <a:t>les coûts de distribution sont importants : ils peuvent </a:t>
            </a:r>
            <a:r>
              <a:rPr lang="fr-FR" sz="2400" dirty="0" smtClean="0">
                <a:latin typeface="Times New Roman" pitchFamily="18" charset="0"/>
                <a:cs typeface="Times New Roman" pitchFamily="18" charset="0"/>
              </a:rPr>
              <a:t>représenter 30 à 50 % du prix de vente final, parfois davantage, tandis que la publicité constitue souvent entre 5 et 10 % du chiffre d’affaires. Les canaux de distribution représentent également des coûts d’opportunité. Ils doivent convertir des acheteurs potentiels en demandes effectives et rentables. Leur rôle ne consiste donc pas simplement à servir les marchés, mais à les construire.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5"/>
          <p:cNvSpPr>
            <a:spLocks noGrp="1"/>
          </p:cNvSpPr>
          <p:nvPr>
            <p:ph type="sldNum" sz="quarter" idx="12"/>
          </p:nvPr>
        </p:nvSpPr>
        <p:spPr>
          <a:noFill/>
        </p:spPr>
        <p:txBody>
          <a:bodyPr/>
          <a:lstStyle/>
          <a:p>
            <a:fld id="{994C9889-1626-46B9-80E0-749D00BC95DA}" type="slidenum">
              <a:rPr lang="fr-FR" smtClean="0"/>
              <a:pPr/>
              <a:t>90</a:t>
            </a:fld>
            <a:endParaRPr lang="fr-FR" smtClean="0"/>
          </a:p>
        </p:txBody>
      </p:sp>
      <p:pic>
        <p:nvPicPr>
          <p:cNvPr id="56323" name="Picture 4" descr="intégration par métier2"/>
          <p:cNvPicPr>
            <a:picLocks noGrp="1" noChangeAspect="1" noChangeArrowheads="1"/>
          </p:cNvPicPr>
          <p:nvPr>
            <p:ph type="body" idx="1"/>
          </p:nvPr>
        </p:nvPicPr>
        <p:blipFill>
          <a:blip r:embed="rId2"/>
          <a:srcRect/>
          <a:stretch>
            <a:fillRect/>
          </a:stretch>
        </p:blipFill>
        <p:spPr>
          <a:xfrm>
            <a:off x="323850" y="549275"/>
            <a:ext cx="8424863" cy="5903913"/>
          </a:xfr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p:cNvSpPr>
            <a:spLocks noGrp="1"/>
          </p:cNvSpPr>
          <p:nvPr>
            <p:ph type="sldNum" sz="quarter" idx="12"/>
          </p:nvPr>
        </p:nvSpPr>
        <p:spPr>
          <a:noFill/>
        </p:spPr>
        <p:txBody>
          <a:bodyPr/>
          <a:lstStyle/>
          <a:p>
            <a:fld id="{63652EB3-191A-4452-B195-BCE276711373}" type="slidenum">
              <a:rPr lang="fr-FR" smtClean="0"/>
              <a:pPr/>
              <a:t>91</a:t>
            </a:fld>
            <a:endParaRPr lang="fr-FR" smtClean="0"/>
          </a:p>
        </p:txBody>
      </p:sp>
      <p:pic>
        <p:nvPicPr>
          <p:cNvPr id="57347" name="Picture 4" descr="orga intégration2"/>
          <p:cNvPicPr>
            <a:picLocks noGrp="1" noChangeAspect="1" noChangeArrowheads="1"/>
          </p:cNvPicPr>
          <p:nvPr>
            <p:ph type="body" idx="1"/>
          </p:nvPr>
        </p:nvPicPr>
        <p:blipFill>
          <a:blip r:embed="rId2"/>
          <a:srcRect/>
          <a:stretch>
            <a:fillRect/>
          </a:stretch>
        </p:blipFill>
        <p:spPr>
          <a:xfrm>
            <a:off x="250825" y="476250"/>
            <a:ext cx="8569325" cy="6048375"/>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5"/>
          <p:cNvSpPr>
            <a:spLocks noGrp="1"/>
          </p:cNvSpPr>
          <p:nvPr>
            <p:ph type="sldNum" sz="quarter" idx="12"/>
          </p:nvPr>
        </p:nvSpPr>
        <p:spPr>
          <a:noFill/>
        </p:spPr>
        <p:txBody>
          <a:bodyPr/>
          <a:lstStyle/>
          <a:p>
            <a:fld id="{4D0F7B27-E090-42BD-BF20-E730EAC343E0}" type="slidenum">
              <a:rPr lang="fr-FR" smtClean="0"/>
              <a:pPr/>
              <a:t>92</a:t>
            </a:fld>
            <a:endParaRPr lang="fr-FR" smtClean="0"/>
          </a:p>
        </p:txBody>
      </p:sp>
      <p:pic>
        <p:nvPicPr>
          <p:cNvPr id="58371" name="Picture 4" descr="entrepots2"/>
          <p:cNvPicPr>
            <a:picLocks noGrp="1" noChangeAspect="1" noChangeArrowheads="1"/>
          </p:cNvPicPr>
          <p:nvPr>
            <p:ph type="body" idx="1"/>
          </p:nvPr>
        </p:nvPicPr>
        <p:blipFill>
          <a:blip r:embed="rId2"/>
          <a:srcRect/>
          <a:stretch>
            <a:fillRect/>
          </a:stretch>
        </p:blipFill>
        <p:spPr>
          <a:xfrm>
            <a:off x="539750" y="549275"/>
            <a:ext cx="8064500" cy="5975350"/>
          </a:xfr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5"/>
          <p:cNvSpPr>
            <a:spLocks noGrp="1"/>
          </p:cNvSpPr>
          <p:nvPr>
            <p:ph type="sldNum" sz="quarter" idx="12"/>
          </p:nvPr>
        </p:nvSpPr>
        <p:spPr>
          <a:noFill/>
        </p:spPr>
        <p:txBody>
          <a:bodyPr/>
          <a:lstStyle/>
          <a:p>
            <a:fld id="{AE834A91-9598-457F-9A50-33B889EFEE3B}" type="slidenum">
              <a:rPr lang="fr-FR" smtClean="0"/>
              <a:pPr/>
              <a:t>93</a:t>
            </a:fld>
            <a:endParaRPr lang="fr-FR" smtClean="0"/>
          </a:p>
        </p:txBody>
      </p:sp>
      <p:sp>
        <p:nvSpPr>
          <p:cNvPr id="59395" name="Rectangle 2"/>
          <p:cNvSpPr>
            <a:spLocks noGrp="1" noChangeArrowheads="1"/>
          </p:cNvSpPr>
          <p:nvPr>
            <p:ph type="title"/>
          </p:nvPr>
        </p:nvSpPr>
        <p:spPr/>
        <p:txBody>
          <a:bodyPr/>
          <a:lstStyle/>
          <a:p>
            <a:pPr eaLnBrk="1" hangingPunct="1"/>
            <a:r>
              <a:rPr lang="fr-FR" sz="3200" b="1" smtClean="0"/>
              <a:t>Les réseaux associés</a:t>
            </a:r>
            <a:r>
              <a:rPr lang="fr-FR" smtClean="0"/>
              <a:t> </a:t>
            </a:r>
          </a:p>
        </p:txBody>
      </p:sp>
      <p:sp>
        <p:nvSpPr>
          <p:cNvPr id="59396" name="Rectangle 3"/>
          <p:cNvSpPr>
            <a:spLocks noGrp="1" noChangeArrowheads="1"/>
          </p:cNvSpPr>
          <p:nvPr>
            <p:ph type="body" idx="1"/>
          </p:nvPr>
        </p:nvSpPr>
        <p:spPr/>
        <p:txBody>
          <a:bodyPr/>
          <a:lstStyle/>
          <a:p>
            <a:pPr algn="just" eaLnBrk="1" hangingPunct="1"/>
            <a:r>
              <a:rPr lang="fr-FR" sz="2800" b="1" smtClean="0"/>
              <a:t>L'existence d'un réseau organisé suppose la recherche par les propriétaires d'unités commerciales de l'amélioration des conditions d'exercice de leur activité.</a:t>
            </a:r>
            <a:r>
              <a:rPr lang="fr-FR" sz="2800" smtClean="0"/>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5"/>
          <p:cNvSpPr>
            <a:spLocks noGrp="1"/>
          </p:cNvSpPr>
          <p:nvPr>
            <p:ph type="sldNum" sz="quarter" idx="12"/>
          </p:nvPr>
        </p:nvSpPr>
        <p:spPr>
          <a:noFill/>
        </p:spPr>
        <p:txBody>
          <a:bodyPr/>
          <a:lstStyle/>
          <a:p>
            <a:fld id="{D8874E1D-E29D-4F08-A78D-9385AAD977FB}" type="slidenum">
              <a:rPr lang="fr-FR" smtClean="0"/>
              <a:pPr/>
              <a:t>94</a:t>
            </a:fld>
            <a:endParaRPr lang="fr-FR" smtClean="0"/>
          </a:p>
        </p:txBody>
      </p:sp>
      <p:sp>
        <p:nvSpPr>
          <p:cNvPr id="60419" name="Rectangle 2"/>
          <p:cNvSpPr>
            <a:spLocks noGrp="1" noChangeArrowheads="1"/>
          </p:cNvSpPr>
          <p:nvPr>
            <p:ph type="title"/>
          </p:nvPr>
        </p:nvSpPr>
        <p:spPr>
          <a:xfrm>
            <a:off x="457200" y="274638"/>
            <a:ext cx="8147050" cy="777875"/>
          </a:xfrm>
        </p:spPr>
        <p:txBody>
          <a:bodyPr/>
          <a:lstStyle/>
          <a:p>
            <a:pPr eaLnBrk="1" hangingPunct="1"/>
            <a:r>
              <a:rPr lang="fr-FR" sz="3200" b="1" smtClean="0"/>
              <a:t>Les groupements d’achat</a:t>
            </a:r>
            <a:r>
              <a:rPr lang="fr-FR" smtClean="0"/>
              <a:t> </a:t>
            </a:r>
          </a:p>
        </p:txBody>
      </p:sp>
      <p:sp>
        <p:nvSpPr>
          <p:cNvPr id="60420" name="Rectangle 3"/>
          <p:cNvSpPr>
            <a:spLocks noGrp="1" noChangeArrowheads="1"/>
          </p:cNvSpPr>
          <p:nvPr>
            <p:ph type="body" idx="1"/>
          </p:nvPr>
        </p:nvSpPr>
        <p:spPr/>
        <p:txBody>
          <a:bodyPr/>
          <a:lstStyle/>
          <a:p>
            <a:pPr algn="just" eaLnBrk="1" hangingPunct="1"/>
            <a:r>
              <a:rPr lang="fr-FR" smtClean="0"/>
              <a:t>Les détaillants s'associent pour effectuer leurs achats en commun. De plus en plus, Ie groupement leur fournit des services communs sur Ie plan des méthodes de gestion, d'organisation, de promotion de leur entreprise.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5"/>
          <p:cNvSpPr>
            <a:spLocks noGrp="1"/>
          </p:cNvSpPr>
          <p:nvPr>
            <p:ph type="sldNum" sz="quarter" idx="12"/>
          </p:nvPr>
        </p:nvSpPr>
        <p:spPr>
          <a:noFill/>
        </p:spPr>
        <p:txBody>
          <a:bodyPr/>
          <a:lstStyle/>
          <a:p>
            <a:fld id="{2CE20EEC-141C-4A1E-9FCA-1A113BC8B47D}" type="slidenum">
              <a:rPr lang="fr-FR" smtClean="0"/>
              <a:pPr/>
              <a:t>95</a:t>
            </a:fld>
            <a:endParaRPr lang="fr-FR" smtClean="0"/>
          </a:p>
        </p:txBody>
      </p:sp>
      <p:sp>
        <p:nvSpPr>
          <p:cNvPr id="61443" name="Rectangle 2"/>
          <p:cNvSpPr>
            <a:spLocks noGrp="1" noChangeArrowheads="1"/>
          </p:cNvSpPr>
          <p:nvPr>
            <p:ph type="title"/>
          </p:nvPr>
        </p:nvSpPr>
        <p:spPr>
          <a:xfrm>
            <a:off x="457200" y="274638"/>
            <a:ext cx="8075613" cy="490537"/>
          </a:xfrm>
        </p:spPr>
        <p:txBody>
          <a:bodyPr>
            <a:normAutofit fontScale="90000"/>
          </a:bodyPr>
          <a:lstStyle/>
          <a:p>
            <a:pPr eaLnBrk="1" hangingPunct="1"/>
            <a:r>
              <a:rPr lang="fr-FR" sz="4000" smtClean="0"/>
              <a:t>Exemples</a:t>
            </a:r>
          </a:p>
        </p:txBody>
      </p:sp>
      <p:pic>
        <p:nvPicPr>
          <p:cNvPr id="61444" name="Picture 4" descr="logiques com asso2"/>
          <p:cNvPicPr>
            <a:picLocks noGrp="1" noChangeAspect="1" noChangeArrowheads="1"/>
          </p:cNvPicPr>
          <p:nvPr>
            <p:ph type="body" idx="1"/>
          </p:nvPr>
        </p:nvPicPr>
        <p:blipFill>
          <a:blip r:embed="rId2"/>
          <a:srcRect/>
          <a:stretch>
            <a:fillRect/>
          </a:stretch>
        </p:blipFill>
        <p:spPr>
          <a:xfrm>
            <a:off x="395288" y="1209675"/>
            <a:ext cx="8208962" cy="4916488"/>
          </a:xfr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5"/>
          <p:cNvSpPr>
            <a:spLocks noGrp="1"/>
          </p:cNvSpPr>
          <p:nvPr>
            <p:ph type="sldNum" sz="quarter" idx="12"/>
          </p:nvPr>
        </p:nvSpPr>
        <p:spPr>
          <a:noFill/>
        </p:spPr>
        <p:txBody>
          <a:bodyPr/>
          <a:lstStyle/>
          <a:p>
            <a:fld id="{E72F77FC-5175-4FF5-89A3-FEAF5CC1FC49}" type="slidenum">
              <a:rPr lang="fr-FR" smtClean="0"/>
              <a:pPr/>
              <a:t>96</a:t>
            </a:fld>
            <a:endParaRPr lang="fr-FR" smtClean="0"/>
          </a:p>
        </p:txBody>
      </p:sp>
      <p:pic>
        <p:nvPicPr>
          <p:cNvPr id="62467" name="Picture 4" descr="formes asso2"/>
          <p:cNvPicPr>
            <a:picLocks noGrp="1" noChangeAspect="1" noChangeArrowheads="1"/>
          </p:cNvPicPr>
          <p:nvPr>
            <p:ph type="body" idx="1"/>
          </p:nvPr>
        </p:nvPicPr>
        <p:blipFill>
          <a:blip r:embed="rId2"/>
          <a:srcRect/>
          <a:stretch>
            <a:fillRect/>
          </a:stretch>
        </p:blipFill>
        <p:spPr>
          <a:xfrm>
            <a:off x="539750" y="620713"/>
            <a:ext cx="8064500" cy="5505450"/>
          </a:xfr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5"/>
          <p:cNvSpPr>
            <a:spLocks noGrp="1"/>
          </p:cNvSpPr>
          <p:nvPr>
            <p:ph type="sldNum" sz="quarter" idx="12"/>
          </p:nvPr>
        </p:nvSpPr>
        <p:spPr>
          <a:noFill/>
        </p:spPr>
        <p:txBody>
          <a:bodyPr/>
          <a:lstStyle/>
          <a:p>
            <a:fld id="{C0613399-D7EC-4719-BD4B-E61C9E95BA3F}" type="slidenum">
              <a:rPr lang="fr-FR" smtClean="0"/>
              <a:pPr/>
              <a:t>97</a:t>
            </a:fld>
            <a:endParaRPr lang="fr-FR" smtClean="0"/>
          </a:p>
        </p:txBody>
      </p:sp>
      <p:sp>
        <p:nvSpPr>
          <p:cNvPr id="63491" name="Rectangle 2"/>
          <p:cNvSpPr>
            <a:spLocks noGrp="1" noChangeArrowheads="1"/>
          </p:cNvSpPr>
          <p:nvPr>
            <p:ph type="title"/>
          </p:nvPr>
        </p:nvSpPr>
        <p:spPr>
          <a:xfrm>
            <a:off x="457200" y="274638"/>
            <a:ext cx="8218488" cy="417512"/>
          </a:xfrm>
        </p:spPr>
        <p:txBody>
          <a:bodyPr>
            <a:normAutofit fontScale="90000"/>
          </a:bodyPr>
          <a:lstStyle/>
          <a:p>
            <a:pPr eaLnBrk="1" hangingPunct="1"/>
            <a:r>
              <a:rPr lang="fr-FR" sz="3200" smtClean="0"/>
              <a:t>Chaîne volontaire :</a:t>
            </a:r>
          </a:p>
        </p:txBody>
      </p:sp>
      <p:pic>
        <p:nvPicPr>
          <p:cNvPr id="63492" name="Picture 4" descr="chaine volontaire2"/>
          <p:cNvPicPr>
            <a:picLocks noGrp="1" noChangeAspect="1" noChangeArrowheads="1"/>
          </p:cNvPicPr>
          <p:nvPr>
            <p:ph type="body" idx="1"/>
          </p:nvPr>
        </p:nvPicPr>
        <p:blipFill>
          <a:blip r:embed="rId2"/>
          <a:srcRect/>
          <a:stretch>
            <a:fillRect/>
          </a:stretch>
        </p:blipFill>
        <p:spPr>
          <a:xfrm>
            <a:off x="395288" y="1052513"/>
            <a:ext cx="8280400" cy="5472112"/>
          </a:xfr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La franchise</a:t>
            </a:r>
            <a:endParaRPr lang="fr-FR" sz="3600" dirty="0"/>
          </a:p>
        </p:txBody>
      </p:sp>
      <p:sp>
        <p:nvSpPr>
          <p:cNvPr id="3" name="Espace réservé du contenu 2"/>
          <p:cNvSpPr>
            <a:spLocks noGrp="1"/>
          </p:cNvSpPr>
          <p:nvPr>
            <p:ph sz="quarter" idx="1"/>
          </p:nvPr>
        </p:nvSpPr>
        <p:spPr>
          <a:xfrm>
            <a:off x="214282" y="1527048"/>
            <a:ext cx="7929618" cy="4572000"/>
          </a:xfrm>
        </p:spPr>
        <p:txBody>
          <a:bodyPr>
            <a:normAutofit fontScale="92500" lnSpcReduction="20000"/>
          </a:bodyPr>
          <a:lstStyle/>
          <a:p>
            <a:pPr algn="just"/>
            <a:r>
              <a:rPr lang="fr-FR" sz="2400" dirty="0" smtClean="0"/>
              <a:t>Le franchiseur est le créateur de son concept de franchise. C’est lui qui a eu l’idée d’origine et qui l’a ensuite testé et modélisé dans l’optique de la faire exploiter par des sociétés tiers, autrement dit les franchisés.</a:t>
            </a:r>
            <a:br>
              <a:rPr lang="fr-FR" sz="2400" dirty="0" smtClean="0"/>
            </a:br>
            <a:r>
              <a:rPr lang="fr-FR" sz="2400" dirty="0" smtClean="0"/>
              <a:t>Le franchiseur est dépositaire de la marque et du savoir-faire de son enseigne. Il en réunit dans ses mains tous les signes distinctifs (marque, charte graphique, savoir-faire, brevets éventuellement, </a:t>
            </a:r>
            <a:r>
              <a:rPr lang="fr-FR" sz="2400" dirty="0" err="1" smtClean="0"/>
              <a:t>etc</a:t>
            </a:r>
            <a:r>
              <a:rPr lang="fr-FR" sz="2400" dirty="0" smtClean="0"/>
              <a:t>)</a:t>
            </a:r>
          </a:p>
          <a:p>
            <a:pPr algn="just"/>
            <a:r>
              <a:rPr lang="fr-FR" sz="2400" dirty="0" smtClean="0"/>
              <a:t>Le franchisé est l’exploitant du concept développé et concédé en franchise par le franchiseur. Son entreprise est obligatoirement indépendante de celle du franchiseur. Son but est d’exploiter le concept au mieux pour en tirer des bénéfices. Pour cela, il peut compter sur l’assistance active du franchiseur et l’ensemble des services mis en place par l’enseigne</a:t>
            </a:r>
            <a:endParaRPr lang="fr-FR"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214282" y="1527048"/>
            <a:ext cx="8591390" cy="4572000"/>
          </a:xfrm>
        </p:spPr>
        <p:txBody>
          <a:bodyPr>
            <a:normAutofit fontScale="92500" lnSpcReduction="10000"/>
          </a:bodyPr>
          <a:lstStyle/>
          <a:p>
            <a:pPr algn="just" fontAlgn="base"/>
            <a:r>
              <a:rPr lang="fr-FR" sz="2400" b="1" dirty="0" smtClean="0"/>
              <a:t>Le droit d’entrée :</a:t>
            </a:r>
            <a:r>
              <a:rPr lang="fr-FR" sz="2400" dirty="0" smtClean="0"/>
              <a:t> également appelé redevance forfaitaire initiale, le droit d’entrée est une spécificité de la franchise. D’un montant variable de 0 à plus de 50 000€, le droit d’entrée est réclamé à tous les franchisés pour rémunérer les frais de mise au point de concept, les services fournis aux futurs franchisés (formation, aide à la recherche d’emplacement, </a:t>
            </a:r>
            <a:r>
              <a:rPr lang="fr-FR" sz="2400" dirty="0" err="1" smtClean="0"/>
              <a:t>etc</a:t>
            </a:r>
            <a:r>
              <a:rPr lang="fr-FR" sz="2400" dirty="0" smtClean="0"/>
              <a:t>), et la mise à disposition du concept.</a:t>
            </a:r>
          </a:p>
          <a:p>
            <a:pPr algn="just" fontAlgn="base"/>
            <a:r>
              <a:rPr lang="fr-FR" sz="2400" b="1" dirty="0" smtClean="0"/>
              <a:t>les royalties</a:t>
            </a:r>
            <a:r>
              <a:rPr lang="fr-FR" sz="2400" dirty="0" smtClean="0"/>
              <a:t>: redevances périodiques de fonctionnement, les royalties sont réclamées régulièrement aux franchisés pendant toute la durée du contrat. Calculées le plus souvent sous la forme d’un pourcentage du chiffre d’affaires réalisé, les royalties servent à financer le fonctionnement du réseau et notamment la centrale d’achat, la logistique, la communication, l’informatique, la recherche et développement, etc.</a:t>
            </a: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4240</TotalTime>
  <Words>7709</Words>
  <Application>Microsoft Office PowerPoint</Application>
  <PresentationFormat>Affichage à l'écran (4:3)</PresentationFormat>
  <Paragraphs>520</Paragraphs>
  <Slides>126</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126</vt:i4>
      </vt:variant>
    </vt:vector>
  </HeadingPairs>
  <TitlesOfParts>
    <vt:vector size="133" baseType="lpstr">
      <vt:lpstr>Arial</vt:lpstr>
      <vt:lpstr>Calibri</vt:lpstr>
      <vt:lpstr>Georgia</vt:lpstr>
      <vt:lpstr>Times New Roman</vt:lpstr>
      <vt:lpstr>Wingdings</vt:lpstr>
      <vt:lpstr>Wingdings 2</vt:lpstr>
      <vt:lpstr>Civil</vt:lpstr>
      <vt:lpstr>        filiere  MAC Cours de Distribution</vt:lpstr>
      <vt:lpstr> plan</vt:lpstr>
      <vt:lpstr>Qu’est-ce que le marketing ?</vt:lpstr>
      <vt:lpstr>Présentation PowerPoint</vt:lpstr>
      <vt:lpstr>Présentation PowerPoint</vt:lpstr>
      <vt:lpstr>Présentation PowerPoint</vt:lpstr>
      <vt:lpstr>Importance de la distribution</vt:lpstr>
      <vt:lpstr>Importance de la distribution</vt:lpstr>
      <vt:lpstr>Importance de la distribution</vt:lpstr>
      <vt:lpstr>Cadre de la distribution</vt:lpstr>
      <vt:lpstr>Fonctions des circuits de distribution</vt:lpstr>
      <vt:lpstr>Fonctions des circuits de distribution</vt:lpstr>
      <vt:lpstr>Fonctions de la distribution</vt:lpstr>
      <vt:lpstr>Utilisation d’intermédiaires de distribution   </vt:lpstr>
      <vt:lpstr>Nombre de paliers/niveaux de circuit</vt:lpstr>
      <vt:lpstr>Présentation PowerPoint</vt:lpstr>
      <vt:lpstr>Présentation PowerPoint</vt:lpstr>
      <vt:lpstr>Présentation PowerPoint</vt:lpstr>
      <vt:lpstr>Cas d’entreprise: Zara, la distribution sans intermédiaire fondée sur l’excellence logistique </vt:lpstr>
      <vt:lpstr>Cas d’entreprise Zara</vt:lpstr>
      <vt:lpstr>La distribution multicanal</vt:lpstr>
      <vt:lpstr>2. Choisir un canal de distribution</vt:lpstr>
      <vt:lpstr>Présentation PowerPoint</vt:lpstr>
      <vt:lpstr>Présentation PowerPoint</vt:lpstr>
      <vt:lpstr>Présentation PowerPoint</vt:lpstr>
      <vt:lpstr>Les attentes des clients relèvent en général de cinq dimensions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Application: Les pratiques de coopération des PME à l’égard des distributeurs</vt:lpstr>
      <vt:lpstr>Présentation PowerPoint</vt:lpstr>
      <vt:lpstr>Présentation PowerPoint</vt:lpstr>
      <vt:lpstr>c. Trade marketing</vt:lpstr>
      <vt:lpstr>Les actions du Trade Marketing</vt:lpstr>
      <vt:lpstr> </vt:lpstr>
      <vt:lpstr>d) Le category management, élément clé du partenariat entre fabricants et distributeurs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 merchandising en magasin et en ligne</vt:lpstr>
      <vt:lpstr>Présentation PowerPoint</vt:lpstr>
      <vt:lpstr>Présentation PowerPoint</vt:lpstr>
      <vt:lpstr>Présentation PowerPoint</vt:lpstr>
      <vt:lpstr>Présentation PowerPoint</vt:lpstr>
      <vt:lpstr>Exemple </vt:lpstr>
      <vt:lpstr>Présentation PowerPoint</vt:lpstr>
      <vt:lpstr>Présentation PowerPoint</vt:lpstr>
      <vt:lpstr>La communication</vt:lpstr>
      <vt:lpstr>Présentation PowerPoint</vt:lpstr>
      <vt:lpstr>Présentation PowerPoint</vt:lpstr>
      <vt:lpstr>Présentation PowerPoint</vt:lpstr>
      <vt:lpstr>Les marques de distributeurs</vt:lpstr>
      <vt:lpstr>Présentation PowerPoint</vt:lpstr>
      <vt:lpstr>Présentation PowerPoint</vt:lpstr>
      <vt:lpstr>Le rôle des MDD dans la stratégie marketing des distributeurs</vt:lpstr>
      <vt:lpstr>Présentation PowerPoint</vt:lpstr>
      <vt:lpstr>Présentation PowerPoint</vt:lpstr>
      <vt:lpstr>Les différents types de MDD</vt:lpstr>
      <vt:lpstr>Présentation PowerPoint</vt:lpstr>
      <vt:lpstr>Les facteurs clés de succès des MDD</vt:lpstr>
      <vt:lpstr>Présentation PowerPoint</vt:lpstr>
      <vt:lpstr>Présentation PowerPoint</vt:lpstr>
      <vt:lpstr>Présentation PowerPoint</vt:lpstr>
      <vt:lpstr>Présentation PowerPoint</vt:lpstr>
      <vt:lpstr>Présentation PowerPoint</vt:lpstr>
      <vt:lpstr>Les composantes d’un réseau d’unités commerciales</vt:lpstr>
      <vt:lpstr>Présentation PowerPoint</vt:lpstr>
      <vt:lpstr>Présentation PowerPoint</vt:lpstr>
      <vt:lpstr>Les réseaux intégrés</vt:lpstr>
      <vt:lpstr>Présentation PowerPoint</vt:lpstr>
      <vt:lpstr>Présentation PowerPoint</vt:lpstr>
      <vt:lpstr>Présentation PowerPoint</vt:lpstr>
      <vt:lpstr>Les réseaux associés </vt:lpstr>
      <vt:lpstr>Les groupements d’achat </vt:lpstr>
      <vt:lpstr>Exemples</vt:lpstr>
      <vt:lpstr>Présentation PowerPoint</vt:lpstr>
      <vt:lpstr>Chaîne volontaire :</vt:lpstr>
      <vt:lpstr>La franchise</vt:lpstr>
      <vt:lpstr>Présentation PowerPoint</vt:lpstr>
      <vt:lpstr>Présentation PowerPoint</vt:lpstr>
      <vt:lpstr>Présentation PowerPoint</vt:lpstr>
      <vt:lpstr>Présentation PowerPoint</vt:lpstr>
      <vt:lpstr>La concession</vt:lpstr>
      <vt:lpstr>Présentation PowerPoint</vt:lpstr>
      <vt:lpstr>Concession</vt:lpstr>
      <vt:lpstr>Présentation PowerPoint</vt:lpstr>
      <vt:lpstr>Présentation PowerPoint</vt:lpstr>
      <vt:lpstr> LE MANAGEMENT DES UC EN RESEAU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principes de la localisation des rayons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Distribution</dc:title>
  <dc:creator>Lenovo</dc:creator>
  <cp:lastModifiedBy>Maher Fattouh</cp:lastModifiedBy>
  <cp:revision>69</cp:revision>
  <dcterms:created xsi:type="dcterms:W3CDTF">2020-10-30T18:43:13Z</dcterms:created>
  <dcterms:modified xsi:type="dcterms:W3CDTF">2025-03-11T10:11:29Z</dcterms:modified>
</cp:coreProperties>
</file>