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2"/>
  </p:notesMasterIdLst>
  <p:sldIdLst>
    <p:sldId id="256" r:id="rId2"/>
    <p:sldId id="348" r:id="rId3"/>
    <p:sldId id="352" r:id="rId4"/>
    <p:sldId id="353" r:id="rId5"/>
    <p:sldId id="354" r:id="rId6"/>
    <p:sldId id="355" r:id="rId7"/>
    <p:sldId id="356" r:id="rId8"/>
    <p:sldId id="387" r:id="rId9"/>
    <p:sldId id="404" r:id="rId10"/>
    <p:sldId id="405" r:id="rId11"/>
    <p:sldId id="406" r:id="rId12"/>
    <p:sldId id="407" r:id="rId13"/>
    <p:sldId id="408" r:id="rId14"/>
    <p:sldId id="409" r:id="rId15"/>
    <p:sldId id="388" r:id="rId16"/>
    <p:sldId id="389" r:id="rId17"/>
    <p:sldId id="390" r:id="rId18"/>
    <p:sldId id="391" r:id="rId19"/>
    <p:sldId id="393" r:id="rId20"/>
    <p:sldId id="392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6262" autoAdjust="0"/>
  </p:normalViewPr>
  <p:slideViewPr>
    <p:cSldViewPr>
      <p:cViewPr>
        <p:scale>
          <a:sx n="70" d="100"/>
          <a:sy n="70" d="100"/>
        </p:scale>
        <p:origin x="-135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8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50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9.wmf"/><Relationship Id="rId1" Type="http://schemas.openxmlformats.org/officeDocument/2006/relationships/image" Target="../media/image43.wmf"/><Relationship Id="rId6" Type="http://schemas.openxmlformats.org/officeDocument/2006/relationships/image" Target="../media/image20.wmf"/><Relationship Id="rId11" Type="http://schemas.openxmlformats.org/officeDocument/2006/relationships/image" Target="../media/image55.wmf"/><Relationship Id="rId5" Type="http://schemas.openxmlformats.org/officeDocument/2006/relationships/image" Target="../media/image19.wmf"/><Relationship Id="rId10" Type="http://schemas.openxmlformats.org/officeDocument/2006/relationships/image" Target="../media/image54.wmf"/><Relationship Id="rId4" Type="http://schemas.openxmlformats.org/officeDocument/2006/relationships/image" Target="../media/image18.wmf"/><Relationship Id="rId9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8.wmf"/><Relationship Id="rId2" Type="http://schemas.openxmlformats.org/officeDocument/2006/relationships/image" Target="../media/image49.wmf"/><Relationship Id="rId1" Type="http://schemas.openxmlformats.org/officeDocument/2006/relationships/image" Target="../media/image43.wmf"/><Relationship Id="rId6" Type="http://schemas.openxmlformats.org/officeDocument/2006/relationships/image" Target="../media/image57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0.wmf"/><Relationship Id="rId7" Type="http://schemas.openxmlformats.org/officeDocument/2006/relationships/image" Target="../media/image60.wmf"/><Relationship Id="rId2" Type="http://schemas.openxmlformats.org/officeDocument/2006/relationships/image" Target="../media/image49.wmf"/><Relationship Id="rId1" Type="http://schemas.openxmlformats.org/officeDocument/2006/relationships/image" Target="../media/image43.wmf"/><Relationship Id="rId6" Type="http://schemas.openxmlformats.org/officeDocument/2006/relationships/image" Target="../media/image57.wmf"/><Relationship Id="rId11" Type="http://schemas.openxmlformats.org/officeDocument/2006/relationships/image" Target="../media/image63.wmf"/><Relationship Id="rId5" Type="http://schemas.openxmlformats.org/officeDocument/2006/relationships/image" Target="../media/image22.wmf"/><Relationship Id="rId10" Type="http://schemas.openxmlformats.org/officeDocument/2006/relationships/image" Target="../media/image62.wmf"/><Relationship Id="rId4" Type="http://schemas.openxmlformats.org/officeDocument/2006/relationships/image" Target="../media/image21.wmf"/><Relationship Id="rId9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0.wmf"/><Relationship Id="rId7" Type="http://schemas.openxmlformats.org/officeDocument/2006/relationships/image" Target="../media/image60.wmf"/><Relationship Id="rId2" Type="http://schemas.openxmlformats.org/officeDocument/2006/relationships/image" Target="../media/image49.wmf"/><Relationship Id="rId1" Type="http://schemas.openxmlformats.org/officeDocument/2006/relationships/image" Target="../media/image43.wmf"/><Relationship Id="rId6" Type="http://schemas.openxmlformats.org/officeDocument/2006/relationships/image" Target="../media/image57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6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20.wmf"/><Relationship Id="rId7" Type="http://schemas.openxmlformats.org/officeDocument/2006/relationships/image" Target="../media/image69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10" Type="http://schemas.openxmlformats.org/officeDocument/2006/relationships/image" Target="../media/image44.wmf"/><Relationship Id="rId4" Type="http://schemas.openxmlformats.org/officeDocument/2006/relationships/image" Target="../media/image66.wmf"/><Relationship Id="rId9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1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44.wmf"/><Relationship Id="rId5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6.wmf"/><Relationship Id="rId1" Type="http://schemas.openxmlformats.org/officeDocument/2006/relationships/image" Target="../media/image7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1.wmf"/><Relationship Id="rId7" Type="http://schemas.openxmlformats.org/officeDocument/2006/relationships/image" Target="../media/image28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31.wmf"/><Relationship Id="rId4" Type="http://schemas.openxmlformats.org/officeDocument/2006/relationships/image" Target="../media/image22.wmf"/><Relationship Id="rId9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1.wmf"/><Relationship Id="rId7" Type="http://schemas.openxmlformats.org/officeDocument/2006/relationships/image" Target="../media/image33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24.wmf"/><Relationship Id="rId11" Type="http://schemas.openxmlformats.org/officeDocument/2006/relationships/image" Target="../media/image37.wmf"/><Relationship Id="rId5" Type="http://schemas.openxmlformats.org/officeDocument/2006/relationships/image" Target="../media/image32.wmf"/><Relationship Id="rId10" Type="http://schemas.openxmlformats.org/officeDocument/2006/relationships/image" Target="../media/image36.wmf"/><Relationship Id="rId4" Type="http://schemas.openxmlformats.org/officeDocument/2006/relationships/image" Target="../media/image22.wmf"/><Relationship Id="rId9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AC803-0B04-4F2E-886E-C93E496359A6}" type="datetimeFigureOut">
              <a:rPr lang="fr-FR" smtClean="0"/>
              <a:pPr/>
              <a:t>15/11/2023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47570-5AF3-4C0A-86AC-5C396D91E85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97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47570-5AF3-4C0A-86AC-5C396D91E852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15/11/2023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7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2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42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0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22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52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5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33.wmf"/><Relationship Id="rId25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22.wmf"/><Relationship Id="rId24" Type="http://schemas.openxmlformats.org/officeDocument/2006/relationships/oleObject" Target="../embeddings/oleObject55.bin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23" Type="http://schemas.openxmlformats.org/officeDocument/2006/relationships/image" Target="../media/image36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png"/><Relationship Id="rId5" Type="http://schemas.openxmlformats.org/officeDocument/2006/relationships/image" Target="../media/image38.wmf"/><Relationship Id="rId4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42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4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6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74.bin"/><Relationship Id="rId26" Type="http://schemas.openxmlformats.org/officeDocument/2006/relationships/oleObject" Target="../embeddings/oleObject78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53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51.wmf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5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77.bin"/><Relationship Id="rId5" Type="http://schemas.openxmlformats.org/officeDocument/2006/relationships/image" Target="../media/image43.wmf"/><Relationship Id="rId15" Type="http://schemas.openxmlformats.org/officeDocument/2006/relationships/image" Target="../media/image20.wmf"/><Relationship Id="rId23" Type="http://schemas.openxmlformats.org/officeDocument/2006/relationships/image" Target="../media/image54.wmf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72.bin"/><Relationship Id="rId22" Type="http://schemas.openxmlformats.org/officeDocument/2006/relationships/oleObject" Target="../embeddings/oleObject76.bin"/><Relationship Id="rId27" Type="http://schemas.openxmlformats.org/officeDocument/2006/relationships/image" Target="../media/image5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86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59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7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21.wmf"/><Relationship Id="rId5" Type="http://schemas.openxmlformats.org/officeDocument/2006/relationships/image" Target="../media/image43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55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8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95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61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60.wmf"/><Relationship Id="rId25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4.bin"/><Relationship Id="rId20" Type="http://schemas.openxmlformats.org/officeDocument/2006/relationships/oleObject" Target="../embeddings/oleObject96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21.wmf"/><Relationship Id="rId24" Type="http://schemas.openxmlformats.org/officeDocument/2006/relationships/oleObject" Target="../embeddings/oleObject98.bin"/><Relationship Id="rId5" Type="http://schemas.openxmlformats.org/officeDocument/2006/relationships/image" Target="../media/image43.wmf"/><Relationship Id="rId15" Type="http://schemas.openxmlformats.org/officeDocument/2006/relationships/image" Target="../media/image57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91.bin"/><Relationship Id="rId19" Type="http://schemas.openxmlformats.org/officeDocument/2006/relationships/image" Target="../media/image59.wmf"/><Relationship Id="rId4" Type="http://schemas.openxmlformats.org/officeDocument/2006/relationships/oleObject" Target="../embeddings/oleObject88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93.bin"/><Relationship Id="rId22" Type="http://schemas.openxmlformats.org/officeDocument/2006/relationships/oleObject" Target="../embeddings/oleObject9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106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64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103.bin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5.bin"/><Relationship Id="rId20" Type="http://schemas.openxmlformats.org/officeDocument/2006/relationships/oleObject" Target="../embeddings/oleObject107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21.wmf"/><Relationship Id="rId5" Type="http://schemas.openxmlformats.org/officeDocument/2006/relationships/image" Target="../media/image43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102.bin"/><Relationship Id="rId19" Type="http://schemas.openxmlformats.org/officeDocument/2006/relationships/image" Target="../media/image63.wmf"/><Relationship Id="rId4" Type="http://schemas.openxmlformats.org/officeDocument/2006/relationships/oleObject" Target="../embeddings/oleObject99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10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108.bin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0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4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119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45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16.bin"/><Relationship Id="rId17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0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66.wmf"/><Relationship Id="rId5" Type="http://schemas.openxmlformats.org/officeDocument/2006/relationships/image" Target="../media/image18.wmf"/><Relationship Id="rId15" Type="http://schemas.openxmlformats.org/officeDocument/2006/relationships/image" Target="../media/image68.wmf"/><Relationship Id="rId23" Type="http://schemas.openxmlformats.org/officeDocument/2006/relationships/image" Target="../media/image44.wmf"/><Relationship Id="rId10" Type="http://schemas.openxmlformats.org/officeDocument/2006/relationships/oleObject" Target="../embeddings/oleObject115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17.bin"/><Relationship Id="rId22" Type="http://schemas.openxmlformats.org/officeDocument/2006/relationships/oleObject" Target="../embeddings/oleObject12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image" Target="../media/image45.wmf"/><Relationship Id="rId18" Type="http://schemas.openxmlformats.org/officeDocument/2006/relationships/image" Target="../media/image71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26.bin"/><Relationship Id="rId17" Type="http://schemas.openxmlformats.org/officeDocument/2006/relationships/oleObject" Target="../embeddings/oleObject12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8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48.wmf"/><Relationship Id="rId5" Type="http://schemas.openxmlformats.org/officeDocument/2006/relationships/image" Target="../media/image21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12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31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30.bin"/><Relationship Id="rId10" Type="http://schemas.openxmlformats.org/officeDocument/2006/relationships/image" Target="../media/image74.wmf"/><Relationship Id="rId4" Type="http://schemas.openxmlformats.org/officeDocument/2006/relationships/image" Target="../media/image39.png"/><Relationship Id="rId9" Type="http://schemas.openxmlformats.org/officeDocument/2006/relationships/oleObject" Target="../embeddings/oleObject13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35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7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12" Type="http://schemas.openxmlformats.org/officeDocument/2006/relationships/image" Target="../media/image98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4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4.wmf"/><Relationship Id="rId5" Type="http://schemas.openxmlformats.org/officeDocument/2006/relationships/image" Target="../media/image18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Ghizlan</a:t>
            </a:r>
            <a:r>
              <a:rPr lang="fr-FR" sz="2000" dirty="0" smtClean="0">
                <a:latin typeface="Comic Sans MS" pitchFamily="66" charset="0"/>
              </a:rPr>
              <a:t> LOUMRHARI</a:t>
            </a:r>
          </a:p>
          <a:p>
            <a:r>
              <a:rPr lang="fr-FR" dirty="0" smtClean="0">
                <a:latin typeface="Comic Sans MS" pitchFamily="66" charset="0"/>
              </a:rPr>
              <a:t>Décembre 2021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3"/>
                </a:solidFill>
                <a:latin typeface="Garamond" pitchFamily="18" charset="0"/>
              </a:rPr>
              <a:t>Cours de probabilités</a:t>
            </a:r>
            <a:endParaRPr lang="fr-FR" b="1" dirty="0">
              <a:solidFill>
                <a:schemeClr val="accent3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85720" y="1571612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Supposons que X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Calculer :  </a:t>
            </a:r>
            <a:endParaRPr lang="fr-FR" dirty="0"/>
          </a:p>
        </p:txBody>
      </p:sp>
      <p:graphicFrame>
        <p:nvGraphicFramePr>
          <p:cNvPr id="88" name="Object 6"/>
          <p:cNvGraphicFramePr>
            <a:graphicFrameLocks noChangeAspect="1"/>
          </p:cNvGraphicFramePr>
          <p:nvPr/>
        </p:nvGraphicFramePr>
        <p:xfrm>
          <a:off x="5429256" y="1785926"/>
          <a:ext cx="14208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83" name="Équation" r:id="rId4" imgW="672840" imgH="228600" progId="Equation.3">
                  <p:embed/>
                </p:oleObj>
              </mc:Choice>
              <mc:Fallback>
                <p:oleObj name="Équation" r:id="rId4" imgW="6728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1785926"/>
                        <a:ext cx="14208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6"/>
          <p:cNvGraphicFramePr>
            <a:graphicFrameLocks noChangeAspect="1"/>
          </p:cNvGraphicFramePr>
          <p:nvPr/>
        </p:nvGraphicFramePr>
        <p:xfrm>
          <a:off x="1357290" y="2333620"/>
          <a:ext cx="2225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84" name="Équation" r:id="rId6" imgW="1054080" imgH="203040" progId="Equation.3">
                  <p:embed/>
                </p:oleObj>
              </mc:Choice>
              <mc:Fallback>
                <p:oleObj name="Équation" r:id="rId6" imgW="10540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333620"/>
                        <a:ext cx="22256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Connecteur droit avec flèche 93"/>
          <p:cNvCxnSpPr/>
          <p:nvPr/>
        </p:nvCxnSpPr>
        <p:spPr>
          <a:xfrm>
            <a:off x="214282" y="5702300"/>
            <a:ext cx="5214974" cy="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Forme libre 94"/>
          <p:cNvSpPr/>
          <p:nvPr/>
        </p:nvSpPr>
        <p:spPr>
          <a:xfrm>
            <a:off x="357156" y="3702050"/>
            <a:ext cx="4214843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6" name="Connecteur droit 95"/>
          <p:cNvCxnSpPr/>
          <p:nvPr/>
        </p:nvCxnSpPr>
        <p:spPr>
          <a:xfrm rot="5400000" flipH="1" flipV="1">
            <a:off x="999315" y="4344194"/>
            <a:ext cx="27146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23"/>
          <p:cNvSpPr txBox="1">
            <a:spLocks noChangeArrowheads="1"/>
          </p:cNvSpPr>
          <p:nvPr/>
        </p:nvSpPr>
        <p:spPr bwMode="auto">
          <a:xfrm>
            <a:off x="2214546" y="5845195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98" name="Connecteur droit 97"/>
          <p:cNvCxnSpPr/>
          <p:nvPr/>
        </p:nvCxnSpPr>
        <p:spPr>
          <a:xfrm rot="5400000">
            <a:off x="1677967" y="4737906"/>
            <a:ext cx="1929620" cy="794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13" name="Object 14"/>
          <p:cNvGraphicFramePr>
            <a:graphicFrameLocks noChangeAspect="1"/>
          </p:cNvGraphicFramePr>
          <p:nvPr/>
        </p:nvGraphicFramePr>
        <p:xfrm>
          <a:off x="-32" y="5845179"/>
          <a:ext cx="56356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85" name="Équation" r:id="rId8" imgW="266400" imgH="126720" progId="Equation.3">
                  <p:embed/>
                </p:oleObj>
              </mc:Choice>
              <mc:Fallback>
                <p:oleObj name="Équation" r:id="rId8" imgW="266400" imgH="126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" y="5845179"/>
                        <a:ext cx="563562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5"/>
          <p:cNvGraphicFramePr>
            <a:graphicFrameLocks noChangeAspect="1"/>
          </p:cNvGraphicFramePr>
          <p:nvPr/>
        </p:nvGraphicFramePr>
        <p:xfrm>
          <a:off x="4857748" y="5834067"/>
          <a:ext cx="56356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86" name="Équation" r:id="rId10" imgW="266400" imgH="139680" progId="Equation.3">
                  <p:embed/>
                </p:oleObj>
              </mc:Choice>
              <mc:Fallback>
                <p:oleObj name="Équation" r:id="rId10" imgW="266400" imgH="1396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48" y="5834067"/>
                        <a:ext cx="563562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6"/>
          <p:cNvGraphicFramePr>
            <a:graphicFrameLocks noChangeAspect="1"/>
          </p:cNvGraphicFramePr>
          <p:nvPr/>
        </p:nvGraphicFramePr>
        <p:xfrm>
          <a:off x="2428860" y="5773757"/>
          <a:ext cx="4302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87" name="Équation" r:id="rId12" imgW="203040" imgH="177480" progId="Equation.3">
                  <p:embed/>
                </p:oleObj>
              </mc:Choice>
              <mc:Fallback>
                <p:oleObj name="Équation" r:id="rId12" imgW="20304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5773757"/>
                        <a:ext cx="43021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17"/>
          <p:cNvGraphicFramePr>
            <a:graphicFrameLocks noChangeAspect="1"/>
          </p:cNvGraphicFramePr>
          <p:nvPr/>
        </p:nvGraphicFramePr>
        <p:xfrm>
          <a:off x="3000364" y="5773757"/>
          <a:ext cx="5381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88" name="Équation" r:id="rId14" imgW="253800" imgH="177480" progId="Equation.3">
                  <p:embed/>
                </p:oleObj>
              </mc:Choice>
              <mc:Fallback>
                <p:oleObj name="Équation" r:id="rId14" imgW="25380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5773757"/>
                        <a:ext cx="53816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ZoneTexte 116"/>
          <p:cNvSpPr txBox="1"/>
          <p:nvPr/>
        </p:nvSpPr>
        <p:spPr>
          <a:xfrm>
            <a:off x="2928926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/>
                </a:solidFill>
              </a:rPr>
              <a:t>P?</a:t>
            </a:r>
            <a:endParaRPr lang="fr-FR" b="1" dirty="0">
              <a:solidFill>
                <a:schemeClr val="accent4"/>
              </a:solidFill>
            </a:endParaRPr>
          </a:p>
        </p:txBody>
      </p:sp>
      <p:cxnSp>
        <p:nvCxnSpPr>
          <p:cNvPr id="119" name="Connecteur droit 118"/>
          <p:cNvCxnSpPr/>
          <p:nvPr/>
        </p:nvCxnSpPr>
        <p:spPr>
          <a:xfrm rot="5400000">
            <a:off x="2856694" y="5345129"/>
            <a:ext cx="71438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 rot="5400000">
            <a:off x="2964645" y="5452286"/>
            <a:ext cx="285752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 rot="5400000">
            <a:off x="2714612" y="5202253"/>
            <a:ext cx="571504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 rot="5400000">
            <a:off x="2571736" y="4987939"/>
            <a:ext cx="642942" cy="5000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rot="5400000">
            <a:off x="2607455" y="4737906"/>
            <a:ext cx="500066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rot="5400000">
            <a:off x="2607455" y="4452154"/>
            <a:ext cx="428628" cy="3571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 rot="5400000">
            <a:off x="2607455" y="4237840"/>
            <a:ext cx="285752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 rot="5400000">
            <a:off x="2607455" y="4023526"/>
            <a:ext cx="214314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65579" name="Object 11"/>
          <p:cNvGraphicFramePr>
            <a:graphicFrameLocks noChangeAspect="1"/>
          </p:cNvGraphicFramePr>
          <p:nvPr/>
        </p:nvGraphicFramePr>
        <p:xfrm>
          <a:off x="3286116" y="2786058"/>
          <a:ext cx="56578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89" name="Équation" r:id="rId16" imgW="2679480" imgH="203040" progId="Equation.3">
                  <p:embed/>
                </p:oleObj>
              </mc:Choice>
              <mc:Fallback>
                <p:oleObj name="Équation" r:id="rId16" imgW="267948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2786058"/>
                        <a:ext cx="56578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5580" name="Object 12"/>
          <p:cNvGraphicFramePr>
            <a:graphicFrameLocks noChangeAspect="1"/>
          </p:cNvGraphicFramePr>
          <p:nvPr/>
        </p:nvGraphicFramePr>
        <p:xfrm>
          <a:off x="4000496" y="3357562"/>
          <a:ext cx="32178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90" name="Équation" r:id="rId18" imgW="1523880" imgH="203040" progId="Equation.3">
                  <p:embed/>
                </p:oleObj>
              </mc:Choice>
              <mc:Fallback>
                <p:oleObj name="Équation" r:id="rId18" imgW="152388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3357562"/>
                        <a:ext cx="32178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5581" name="Object 13"/>
          <p:cNvGraphicFramePr>
            <a:graphicFrameLocks noChangeAspect="1"/>
          </p:cNvGraphicFramePr>
          <p:nvPr/>
        </p:nvGraphicFramePr>
        <p:xfrm>
          <a:off x="5357818" y="4071942"/>
          <a:ext cx="147478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91" name="Équation" r:id="rId20" imgW="698400" imgH="393480" progId="Equation.3">
                  <p:embed/>
                </p:oleObj>
              </mc:Choice>
              <mc:Fallback>
                <p:oleObj name="Équation" r:id="rId20" imgW="6984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4071942"/>
                        <a:ext cx="1474787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ZoneTexte 103"/>
          <p:cNvSpPr txBox="1"/>
          <p:nvPr/>
        </p:nvSpPr>
        <p:spPr>
          <a:xfrm>
            <a:off x="4000496" y="371475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Remplaçons X par Z tel que </a:t>
            </a:r>
            <a:endParaRPr lang="fr-FR" dirty="0"/>
          </a:p>
        </p:txBody>
      </p:sp>
      <p:graphicFrame>
        <p:nvGraphicFramePr>
          <p:cNvPr id="365582" name="Object 14"/>
          <p:cNvGraphicFramePr>
            <a:graphicFrameLocks noChangeAspect="1"/>
          </p:cNvGraphicFramePr>
          <p:nvPr/>
        </p:nvGraphicFramePr>
        <p:xfrm>
          <a:off x="3727450" y="4833953"/>
          <a:ext cx="541655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92" name="Équation" r:id="rId22" imgW="2565360" imgH="393480" progId="Equation.3">
                  <p:embed/>
                </p:oleObj>
              </mc:Choice>
              <mc:Fallback>
                <p:oleObj name="Équation" r:id="rId22" imgW="256536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4833953"/>
                        <a:ext cx="541655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85720" y="1571612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Supposons que X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Calculer :  </a:t>
            </a:r>
            <a:endParaRPr lang="fr-FR" dirty="0"/>
          </a:p>
        </p:txBody>
      </p:sp>
      <p:graphicFrame>
        <p:nvGraphicFramePr>
          <p:cNvPr id="88" name="Object 6"/>
          <p:cNvGraphicFramePr>
            <a:graphicFrameLocks noChangeAspect="1"/>
          </p:cNvGraphicFramePr>
          <p:nvPr/>
        </p:nvGraphicFramePr>
        <p:xfrm>
          <a:off x="5429256" y="1785926"/>
          <a:ext cx="14208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07" name="Équation" r:id="rId4" imgW="672840" imgH="228600" progId="Equation.3">
                  <p:embed/>
                </p:oleObj>
              </mc:Choice>
              <mc:Fallback>
                <p:oleObj name="Équation" r:id="rId4" imgW="6728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1785926"/>
                        <a:ext cx="14208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6"/>
          <p:cNvGraphicFramePr>
            <a:graphicFrameLocks noChangeAspect="1"/>
          </p:cNvGraphicFramePr>
          <p:nvPr/>
        </p:nvGraphicFramePr>
        <p:xfrm>
          <a:off x="1357290" y="2333620"/>
          <a:ext cx="2225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08" name="Équation" r:id="rId6" imgW="1054080" imgH="203040" progId="Equation.3">
                  <p:embed/>
                </p:oleObj>
              </mc:Choice>
              <mc:Fallback>
                <p:oleObj name="Équation" r:id="rId6" imgW="1054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333620"/>
                        <a:ext cx="22256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Connecteur droit avec flèche 93"/>
          <p:cNvCxnSpPr/>
          <p:nvPr/>
        </p:nvCxnSpPr>
        <p:spPr>
          <a:xfrm>
            <a:off x="214282" y="5702300"/>
            <a:ext cx="5214974" cy="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Forme libre 94"/>
          <p:cNvSpPr/>
          <p:nvPr/>
        </p:nvSpPr>
        <p:spPr>
          <a:xfrm>
            <a:off x="357156" y="3702050"/>
            <a:ext cx="4214843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6" name="Connecteur droit 95"/>
          <p:cNvCxnSpPr/>
          <p:nvPr/>
        </p:nvCxnSpPr>
        <p:spPr>
          <a:xfrm rot="5400000" flipH="1" flipV="1">
            <a:off x="1142191" y="4344194"/>
            <a:ext cx="27146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23"/>
          <p:cNvSpPr txBox="1">
            <a:spLocks noChangeArrowheads="1"/>
          </p:cNvSpPr>
          <p:nvPr/>
        </p:nvSpPr>
        <p:spPr bwMode="auto">
          <a:xfrm>
            <a:off x="2214546" y="5845195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98" name="Connecteur droit 97"/>
          <p:cNvCxnSpPr/>
          <p:nvPr/>
        </p:nvCxnSpPr>
        <p:spPr>
          <a:xfrm rot="5400000">
            <a:off x="1677967" y="4737906"/>
            <a:ext cx="1929620" cy="794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13" name="Object 14"/>
          <p:cNvGraphicFramePr>
            <a:graphicFrameLocks noChangeAspect="1"/>
          </p:cNvGraphicFramePr>
          <p:nvPr/>
        </p:nvGraphicFramePr>
        <p:xfrm>
          <a:off x="-32" y="5845179"/>
          <a:ext cx="56356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09" name="Équation" r:id="rId8" imgW="266400" imgH="126720" progId="Equation.3">
                  <p:embed/>
                </p:oleObj>
              </mc:Choice>
              <mc:Fallback>
                <p:oleObj name="Équation" r:id="rId8" imgW="266400" imgH="126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" y="5845179"/>
                        <a:ext cx="563562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5"/>
          <p:cNvGraphicFramePr>
            <a:graphicFrameLocks noChangeAspect="1"/>
          </p:cNvGraphicFramePr>
          <p:nvPr/>
        </p:nvGraphicFramePr>
        <p:xfrm>
          <a:off x="4857748" y="5834067"/>
          <a:ext cx="56356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10" name="Équation" r:id="rId10" imgW="266400" imgH="139680" progId="Equation.3">
                  <p:embed/>
                </p:oleObj>
              </mc:Choice>
              <mc:Fallback>
                <p:oleObj name="Équation" r:id="rId10" imgW="26640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48" y="5834067"/>
                        <a:ext cx="563562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6"/>
          <p:cNvGraphicFramePr>
            <a:graphicFrameLocks noChangeAspect="1"/>
          </p:cNvGraphicFramePr>
          <p:nvPr/>
        </p:nvGraphicFramePr>
        <p:xfrm>
          <a:off x="2428860" y="5773757"/>
          <a:ext cx="4302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11" name="Équation" r:id="rId12" imgW="203040" imgH="177480" progId="Equation.3">
                  <p:embed/>
                </p:oleObj>
              </mc:Choice>
              <mc:Fallback>
                <p:oleObj name="Équation" r:id="rId12" imgW="20304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5773757"/>
                        <a:ext cx="43021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17"/>
          <p:cNvGraphicFramePr>
            <a:graphicFrameLocks noChangeAspect="1"/>
          </p:cNvGraphicFramePr>
          <p:nvPr/>
        </p:nvGraphicFramePr>
        <p:xfrm>
          <a:off x="3000364" y="5773757"/>
          <a:ext cx="5381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12" name="Équation" r:id="rId14" imgW="253800" imgH="177480" progId="Equation.3">
                  <p:embed/>
                </p:oleObj>
              </mc:Choice>
              <mc:Fallback>
                <p:oleObj name="Équation" r:id="rId14" imgW="25380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5773757"/>
                        <a:ext cx="53816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ZoneTexte 116"/>
          <p:cNvSpPr txBox="1"/>
          <p:nvPr/>
        </p:nvSpPr>
        <p:spPr>
          <a:xfrm>
            <a:off x="2928926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/>
                </a:solidFill>
              </a:rPr>
              <a:t>P?</a:t>
            </a:r>
            <a:endParaRPr lang="fr-FR" b="1" dirty="0">
              <a:solidFill>
                <a:schemeClr val="accent4"/>
              </a:solidFill>
            </a:endParaRPr>
          </a:p>
        </p:txBody>
      </p:sp>
      <p:cxnSp>
        <p:nvCxnSpPr>
          <p:cNvPr id="119" name="Connecteur droit 118"/>
          <p:cNvCxnSpPr/>
          <p:nvPr/>
        </p:nvCxnSpPr>
        <p:spPr>
          <a:xfrm rot="5400000">
            <a:off x="2856694" y="5345129"/>
            <a:ext cx="71438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 rot="5400000">
            <a:off x="2964645" y="5452286"/>
            <a:ext cx="285752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 rot="5400000">
            <a:off x="2714612" y="5202253"/>
            <a:ext cx="571504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 rot="5400000">
            <a:off x="2571736" y="4987939"/>
            <a:ext cx="642942" cy="5000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rot="5400000">
            <a:off x="2607455" y="4737906"/>
            <a:ext cx="500066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rot="5400000">
            <a:off x="2607455" y="4452154"/>
            <a:ext cx="428628" cy="3571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 rot="5400000">
            <a:off x="2607455" y="4237840"/>
            <a:ext cx="285752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 rot="5400000">
            <a:off x="2607455" y="4023526"/>
            <a:ext cx="214314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65582" name="Object 14"/>
          <p:cNvGraphicFramePr>
            <a:graphicFrameLocks noChangeAspect="1"/>
          </p:cNvGraphicFramePr>
          <p:nvPr/>
        </p:nvGraphicFramePr>
        <p:xfrm>
          <a:off x="3500430" y="2714620"/>
          <a:ext cx="541655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13" name="Équation" r:id="rId16" imgW="2565360" imgH="393480" progId="Equation.3">
                  <p:embed/>
                </p:oleObj>
              </mc:Choice>
              <mc:Fallback>
                <p:oleObj name="Équation" r:id="rId16" imgW="256536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2714620"/>
                        <a:ext cx="541655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6604" name="Object 12"/>
          <p:cNvGraphicFramePr>
            <a:graphicFrameLocks noChangeAspect="1"/>
          </p:cNvGraphicFramePr>
          <p:nvPr/>
        </p:nvGraphicFramePr>
        <p:xfrm>
          <a:off x="4071934" y="3714752"/>
          <a:ext cx="4397375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14" name="Équation" r:id="rId18" imgW="2082600" imgH="393480" progId="Equation.3">
                  <p:embed/>
                </p:oleObj>
              </mc:Choice>
              <mc:Fallback>
                <p:oleObj name="Équation" r:id="rId18" imgW="20826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3714752"/>
                        <a:ext cx="4397375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6605" name="Object 13"/>
          <p:cNvGraphicFramePr>
            <a:graphicFrameLocks noChangeAspect="1"/>
          </p:cNvGraphicFramePr>
          <p:nvPr/>
        </p:nvGraphicFramePr>
        <p:xfrm>
          <a:off x="4848225" y="4572000"/>
          <a:ext cx="327183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15" name="Équation" r:id="rId20" imgW="1549080" imgH="393480" progId="Equation.3">
                  <p:embed/>
                </p:oleObj>
              </mc:Choice>
              <mc:Fallback>
                <p:oleObj name="Équation" r:id="rId20" imgW="15490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4572000"/>
                        <a:ext cx="3271838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6606" name="Object 14"/>
          <p:cNvGraphicFramePr>
            <a:graphicFrameLocks noChangeAspect="1"/>
          </p:cNvGraphicFramePr>
          <p:nvPr/>
        </p:nvGraphicFramePr>
        <p:xfrm>
          <a:off x="5357818" y="5286388"/>
          <a:ext cx="35401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16" name="Équation" r:id="rId22" imgW="1676160" imgH="203040" progId="Equation.3">
                  <p:embed/>
                </p:oleObj>
              </mc:Choice>
              <mc:Fallback>
                <p:oleObj name="Équation" r:id="rId22" imgW="167616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5286388"/>
                        <a:ext cx="35401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85720" y="1571612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Supposons que X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Calculer :  </a:t>
            </a:r>
            <a:endParaRPr lang="fr-FR" dirty="0"/>
          </a:p>
        </p:txBody>
      </p:sp>
      <p:graphicFrame>
        <p:nvGraphicFramePr>
          <p:cNvPr id="88" name="Object 6"/>
          <p:cNvGraphicFramePr>
            <a:graphicFrameLocks noChangeAspect="1"/>
          </p:cNvGraphicFramePr>
          <p:nvPr/>
        </p:nvGraphicFramePr>
        <p:xfrm>
          <a:off x="5429256" y="1785926"/>
          <a:ext cx="14208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42" name="Équation" r:id="rId4" imgW="672840" imgH="228600" progId="Equation.3">
                  <p:embed/>
                </p:oleObj>
              </mc:Choice>
              <mc:Fallback>
                <p:oleObj name="Équation" r:id="rId4" imgW="6728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1785926"/>
                        <a:ext cx="14208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6"/>
          <p:cNvGraphicFramePr>
            <a:graphicFrameLocks noChangeAspect="1"/>
          </p:cNvGraphicFramePr>
          <p:nvPr/>
        </p:nvGraphicFramePr>
        <p:xfrm>
          <a:off x="1357290" y="2333620"/>
          <a:ext cx="2225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43" name="Équation" r:id="rId6" imgW="1054080" imgH="203040" progId="Equation.3">
                  <p:embed/>
                </p:oleObj>
              </mc:Choice>
              <mc:Fallback>
                <p:oleObj name="Équation" r:id="rId6" imgW="1054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333620"/>
                        <a:ext cx="22256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Connecteur droit avec flèche 93"/>
          <p:cNvCxnSpPr/>
          <p:nvPr/>
        </p:nvCxnSpPr>
        <p:spPr>
          <a:xfrm>
            <a:off x="214282" y="5715016"/>
            <a:ext cx="5214974" cy="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Forme libre 94"/>
          <p:cNvSpPr/>
          <p:nvPr/>
        </p:nvSpPr>
        <p:spPr>
          <a:xfrm>
            <a:off x="285720" y="3714752"/>
            <a:ext cx="4214843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6" name="Connecteur droit 95"/>
          <p:cNvCxnSpPr/>
          <p:nvPr/>
        </p:nvCxnSpPr>
        <p:spPr>
          <a:xfrm rot="5400000" flipH="1" flipV="1">
            <a:off x="1070753" y="4344194"/>
            <a:ext cx="27146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23"/>
          <p:cNvSpPr txBox="1">
            <a:spLocks noChangeArrowheads="1"/>
          </p:cNvSpPr>
          <p:nvPr/>
        </p:nvSpPr>
        <p:spPr bwMode="auto">
          <a:xfrm>
            <a:off x="2214546" y="5845195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98" name="Connecteur droit 97"/>
          <p:cNvCxnSpPr/>
          <p:nvPr/>
        </p:nvCxnSpPr>
        <p:spPr>
          <a:xfrm rot="5400000">
            <a:off x="1677967" y="4737906"/>
            <a:ext cx="1929620" cy="794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13" name="Object 14"/>
          <p:cNvGraphicFramePr>
            <a:graphicFrameLocks noChangeAspect="1"/>
          </p:cNvGraphicFramePr>
          <p:nvPr/>
        </p:nvGraphicFramePr>
        <p:xfrm>
          <a:off x="-32" y="5845179"/>
          <a:ext cx="56356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44" name="Équation" r:id="rId8" imgW="266400" imgH="126720" progId="Equation.3">
                  <p:embed/>
                </p:oleObj>
              </mc:Choice>
              <mc:Fallback>
                <p:oleObj name="Équation" r:id="rId8" imgW="266400" imgH="126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" y="5845179"/>
                        <a:ext cx="563562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5"/>
          <p:cNvGraphicFramePr>
            <a:graphicFrameLocks noChangeAspect="1"/>
          </p:cNvGraphicFramePr>
          <p:nvPr/>
        </p:nvGraphicFramePr>
        <p:xfrm>
          <a:off x="4857748" y="5834067"/>
          <a:ext cx="56356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45" name="Équation" r:id="rId10" imgW="266400" imgH="139680" progId="Equation.3">
                  <p:embed/>
                </p:oleObj>
              </mc:Choice>
              <mc:Fallback>
                <p:oleObj name="Équation" r:id="rId10" imgW="26640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48" y="5834067"/>
                        <a:ext cx="563562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6"/>
          <p:cNvGraphicFramePr>
            <a:graphicFrameLocks noChangeAspect="1"/>
          </p:cNvGraphicFramePr>
          <p:nvPr/>
        </p:nvGraphicFramePr>
        <p:xfrm>
          <a:off x="2428860" y="5773757"/>
          <a:ext cx="4302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46" name="Équation" r:id="rId12" imgW="203040" imgH="177480" progId="Equation.3">
                  <p:embed/>
                </p:oleObj>
              </mc:Choice>
              <mc:Fallback>
                <p:oleObj name="Équation" r:id="rId12" imgW="20304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5773757"/>
                        <a:ext cx="43021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17"/>
          <p:cNvGraphicFramePr>
            <a:graphicFrameLocks noChangeAspect="1"/>
          </p:cNvGraphicFramePr>
          <p:nvPr/>
        </p:nvGraphicFramePr>
        <p:xfrm>
          <a:off x="3000364" y="5773757"/>
          <a:ext cx="5381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47" name="Équation" r:id="rId14" imgW="253800" imgH="177480" progId="Equation.3">
                  <p:embed/>
                </p:oleObj>
              </mc:Choice>
              <mc:Fallback>
                <p:oleObj name="Équation" r:id="rId14" imgW="25380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5773757"/>
                        <a:ext cx="53816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ZoneTexte 116"/>
          <p:cNvSpPr txBox="1"/>
          <p:nvPr/>
        </p:nvSpPr>
        <p:spPr>
          <a:xfrm>
            <a:off x="2928926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/>
                </a:solidFill>
              </a:rPr>
              <a:t>P?</a:t>
            </a:r>
            <a:endParaRPr lang="fr-FR" b="1" dirty="0">
              <a:solidFill>
                <a:schemeClr val="accent4"/>
              </a:solidFill>
            </a:endParaRPr>
          </a:p>
        </p:txBody>
      </p:sp>
      <p:cxnSp>
        <p:nvCxnSpPr>
          <p:cNvPr id="119" name="Connecteur droit 118"/>
          <p:cNvCxnSpPr/>
          <p:nvPr/>
        </p:nvCxnSpPr>
        <p:spPr>
          <a:xfrm rot="5400000">
            <a:off x="2856694" y="5345129"/>
            <a:ext cx="71438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 rot="5400000">
            <a:off x="2964645" y="5452286"/>
            <a:ext cx="285752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 rot="5400000">
            <a:off x="2714612" y="5202253"/>
            <a:ext cx="571504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 rot="5400000">
            <a:off x="2571736" y="4987939"/>
            <a:ext cx="642942" cy="5000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rot="5400000">
            <a:off x="2607455" y="4737906"/>
            <a:ext cx="500066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rot="5400000">
            <a:off x="2607455" y="4452154"/>
            <a:ext cx="428628" cy="3571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 rot="5400000">
            <a:off x="2607455" y="4237840"/>
            <a:ext cx="285752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 rot="5400000">
            <a:off x="2607455" y="4023526"/>
            <a:ext cx="214314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66606" name="Object 14"/>
          <p:cNvGraphicFramePr>
            <a:graphicFrameLocks noChangeAspect="1"/>
          </p:cNvGraphicFramePr>
          <p:nvPr/>
        </p:nvGraphicFramePr>
        <p:xfrm>
          <a:off x="4572000" y="2428868"/>
          <a:ext cx="35401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48" name="Équation" r:id="rId16" imgW="1676160" imgH="203040" progId="Equation.3">
                  <p:embed/>
                </p:oleObj>
              </mc:Choice>
              <mc:Fallback>
                <p:oleObj name="Équation" r:id="rId16" imgW="167616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28868"/>
                        <a:ext cx="35401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28" name="Object 12"/>
          <p:cNvGraphicFramePr>
            <a:graphicFrameLocks noChangeAspect="1"/>
          </p:cNvGraphicFramePr>
          <p:nvPr/>
        </p:nvGraphicFramePr>
        <p:xfrm>
          <a:off x="4500562" y="3000372"/>
          <a:ext cx="3968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49" name="Équation" r:id="rId18" imgW="1879560" imgH="203040" progId="Equation.3">
                  <p:embed/>
                </p:oleObj>
              </mc:Choice>
              <mc:Fallback>
                <p:oleObj name="Équation" r:id="rId18" imgW="187956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3000372"/>
                        <a:ext cx="3968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29" name="Object 13"/>
          <p:cNvGraphicFramePr>
            <a:graphicFrameLocks noChangeAspect="1"/>
          </p:cNvGraphicFramePr>
          <p:nvPr/>
        </p:nvGraphicFramePr>
        <p:xfrm>
          <a:off x="4676775" y="3643313"/>
          <a:ext cx="3756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50" name="Équation" r:id="rId20" imgW="1777680" imgH="203040" progId="Equation.3">
                  <p:embed/>
                </p:oleObj>
              </mc:Choice>
              <mc:Fallback>
                <p:oleObj name="Équation" r:id="rId20" imgW="177768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775" y="3643313"/>
                        <a:ext cx="3756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30" name="Object 14"/>
          <p:cNvGraphicFramePr>
            <a:graphicFrameLocks noChangeAspect="1"/>
          </p:cNvGraphicFramePr>
          <p:nvPr/>
        </p:nvGraphicFramePr>
        <p:xfrm>
          <a:off x="1142976" y="5786454"/>
          <a:ext cx="8604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51" name="Équation" r:id="rId22" imgW="406080" imgH="203040" progId="Equation.3">
                  <p:embed/>
                </p:oleObj>
              </mc:Choice>
              <mc:Fallback>
                <p:oleObj name="Équation" r:id="rId22" imgW="40608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5786454"/>
                        <a:ext cx="8604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1" name="Connecteur droit 100"/>
          <p:cNvCxnSpPr/>
          <p:nvPr/>
        </p:nvCxnSpPr>
        <p:spPr>
          <a:xfrm rot="5400000">
            <a:off x="1250133" y="5464983"/>
            <a:ext cx="50086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7631" name="Object 15"/>
          <p:cNvGraphicFramePr>
            <a:graphicFrameLocks noChangeAspect="1"/>
          </p:cNvGraphicFramePr>
          <p:nvPr/>
        </p:nvGraphicFramePr>
        <p:xfrm>
          <a:off x="3428992" y="5715016"/>
          <a:ext cx="8604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52" name="Équation" r:id="rId24" imgW="406080" imgH="203040" progId="Equation.3">
                  <p:embed/>
                </p:oleObj>
              </mc:Choice>
              <mc:Fallback>
                <p:oleObj name="Équation" r:id="rId24" imgW="40608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5715016"/>
                        <a:ext cx="8604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4" name="Connecteur droit 103"/>
          <p:cNvCxnSpPr/>
          <p:nvPr/>
        </p:nvCxnSpPr>
        <p:spPr>
          <a:xfrm rot="5400000">
            <a:off x="3321438" y="5608256"/>
            <a:ext cx="3579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rot="10800000">
            <a:off x="285720" y="5643578"/>
            <a:ext cx="121444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10800000">
            <a:off x="3571868" y="5643578"/>
            <a:ext cx="121444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 rot="10800000">
            <a:off x="285722" y="5214952"/>
            <a:ext cx="3214709" cy="42862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67629" name="Object 13"/>
          <p:cNvGraphicFramePr>
            <a:graphicFrameLocks noChangeAspect="1"/>
          </p:cNvGraphicFramePr>
          <p:nvPr/>
        </p:nvGraphicFramePr>
        <p:xfrm>
          <a:off x="357158" y="1428736"/>
          <a:ext cx="3756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1" name="Équation" r:id="rId4" imgW="1777680" imgH="203040" progId="Equation.3">
                  <p:embed/>
                </p:oleObj>
              </mc:Choice>
              <mc:Fallback>
                <p:oleObj name="Équation" r:id="rId4" imgW="17776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428736"/>
                        <a:ext cx="3756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9" name="Image 98" descr="Résultat de recherche d'images pour &quot;table loi normale&quot;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1857364"/>
            <a:ext cx="721523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1" name="Connecteur droit avec flèche 100"/>
          <p:cNvCxnSpPr/>
          <p:nvPr/>
        </p:nvCxnSpPr>
        <p:spPr>
          <a:xfrm>
            <a:off x="500034" y="428466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/>
          <p:nvPr/>
        </p:nvCxnSpPr>
        <p:spPr>
          <a:xfrm rot="5400000">
            <a:off x="3286116" y="2285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>
            <a:off x="857224" y="4356106"/>
            <a:ext cx="6858048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6" name="Rectangle à coins arrondis 105"/>
          <p:cNvSpPr/>
          <p:nvPr/>
        </p:nvSpPr>
        <p:spPr>
          <a:xfrm>
            <a:off x="3357554" y="4214818"/>
            <a:ext cx="500066" cy="14287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7" name="Connecteur droit 106"/>
          <p:cNvCxnSpPr/>
          <p:nvPr/>
        </p:nvCxnSpPr>
        <p:spPr>
          <a:xfrm>
            <a:off x="785786" y="3643314"/>
            <a:ext cx="7000924" cy="7143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/>
          <p:nvPr/>
        </p:nvCxnSpPr>
        <p:spPr>
          <a:xfrm>
            <a:off x="500034" y="364172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/>
          <p:nvPr/>
        </p:nvCxnSpPr>
        <p:spPr>
          <a:xfrm rot="5400000">
            <a:off x="2072464" y="2285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1" name="Rectangle à coins arrondis 110"/>
          <p:cNvSpPr/>
          <p:nvPr/>
        </p:nvSpPr>
        <p:spPr>
          <a:xfrm>
            <a:off x="2071670" y="3571876"/>
            <a:ext cx="571504" cy="71438"/>
          </a:xfrm>
          <a:prstGeom prst="roundRect">
            <a:avLst/>
          </a:prstGeom>
          <a:solidFill>
            <a:schemeClr val="accent3">
              <a:alpha val="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67629" name="Object 13"/>
          <p:cNvGraphicFramePr>
            <a:graphicFrameLocks noChangeAspect="1"/>
          </p:cNvGraphicFramePr>
          <p:nvPr/>
        </p:nvGraphicFramePr>
        <p:xfrm>
          <a:off x="428596" y="2071678"/>
          <a:ext cx="3756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10" name="Équation" r:id="rId4" imgW="1777680" imgH="203040" progId="Equation.3">
                  <p:embed/>
                </p:oleObj>
              </mc:Choice>
              <mc:Fallback>
                <p:oleObj name="Équation" r:id="rId4" imgW="17776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071678"/>
                        <a:ext cx="3756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667" name="Object 3"/>
          <p:cNvGraphicFramePr>
            <a:graphicFrameLocks noChangeAspect="1"/>
          </p:cNvGraphicFramePr>
          <p:nvPr/>
        </p:nvGraphicFramePr>
        <p:xfrm>
          <a:off x="1130300" y="2643188"/>
          <a:ext cx="2495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11" name="Équation" r:id="rId6" imgW="1180800" imgH="203040" progId="Equation.3">
                  <p:embed/>
                </p:oleObj>
              </mc:Choice>
              <mc:Fallback>
                <p:oleObj name="Équation" r:id="rId6" imgW="1180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2643188"/>
                        <a:ext cx="24955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668" name="Object 4"/>
          <p:cNvGraphicFramePr>
            <a:graphicFrameLocks noChangeAspect="1"/>
          </p:cNvGraphicFramePr>
          <p:nvPr/>
        </p:nvGraphicFramePr>
        <p:xfrm>
          <a:off x="1992313" y="3286125"/>
          <a:ext cx="939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12" name="Équation" r:id="rId8" imgW="444240" imgH="203040" progId="Equation.3">
                  <p:embed/>
                </p:oleObj>
              </mc:Choice>
              <mc:Fallback>
                <p:oleObj name="Équation" r:id="rId8" imgW="4442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3286125"/>
                        <a:ext cx="939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669" name="Object 5"/>
          <p:cNvGraphicFramePr>
            <a:graphicFrameLocks noChangeAspect="1"/>
          </p:cNvGraphicFramePr>
          <p:nvPr/>
        </p:nvGraphicFramePr>
        <p:xfrm>
          <a:off x="922338" y="4000500"/>
          <a:ext cx="33829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13" name="Équation" r:id="rId10" imgW="1600200" imgH="203040" progId="Equation.3">
                  <p:embed/>
                </p:oleObj>
              </mc:Choice>
              <mc:Fallback>
                <p:oleObj name="Équation" r:id="rId10" imgW="16002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4000500"/>
                        <a:ext cx="33829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571612"/>
            <a:ext cx="857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1.  Soit X une variable aléatoire qui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Déterminer       tel que :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2. Soit X une variable aléatoire qui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Déterminer        tel que :    </a:t>
            </a:r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40994" name="Object 6"/>
          <p:cNvGraphicFramePr>
            <a:graphicFrameLocks noChangeAspect="1"/>
          </p:cNvGraphicFramePr>
          <p:nvPr/>
        </p:nvGraphicFramePr>
        <p:xfrm>
          <a:off x="6000760" y="2285992"/>
          <a:ext cx="1206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85" name="Équation" r:id="rId4" imgW="571320" imgH="228600" progId="Equation.3">
                  <p:embed/>
                </p:oleObj>
              </mc:Choice>
              <mc:Fallback>
                <p:oleObj name="Équation" r:id="rId4" imgW="5713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2285992"/>
                        <a:ext cx="12065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5" name="Object 6"/>
          <p:cNvGraphicFramePr>
            <a:graphicFrameLocks noChangeAspect="1"/>
          </p:cNvGraphicFramePr>
          <p:nvPr/>
        </p:nvGraphicFramePr>
        <p:xfrm>
          <a:off x="3025775" y="3929063"/>
          <a:ext cx="21732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86" name="Équation" r:id="rId6" imgW="1028520" imgH="203040" progId="Equation.3">
                  <p:embed/>
                </p:oleObj>
              </mc:Choice>
              <mc:Fallback>
                <p:oleObj name="Équation" r:id="rId6" imgW="10285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3929063"/>
                        <a:ext cx="21732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6" name="Object 6"/>
          <p:cNvGraphicFramePr>
            <a:graphicFrameLocks noChangeAspect="1"/>
          </p:cNvGraphicFramePr>
          <p:nvPr/>
        </p:nvGraphicFramePr>
        <p:xfrm>
          <a:off x="1500166" y="4000504"/>
          <a:ext cx="32226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87" name="Équation" r:id="rId8" imgW="152280" imgH="164880" progId="Equation.3">
                  <p:embed/>
                </p:oleObj>
              </mc:Choice>
              <mc:Fallback>
                <p:oleObj name="Équation" r:id="rId8" imgW="1522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4000504"/>
                        <a:ext cx="322262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2" name="Object 6"/>
          <p:cNvGraphicFramePr>
            <a:graphicFrameLocks noChangeAspect="1"/>
          </p:cNvGraphicFramePr>
          <p:nvPr/>
        </p:nvGraphicFramePr>
        <p:xfrm>
          <a:off x="1500166" y="2928934"/>
          <a:ext cx="32067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88" name="Équation" r:id="rId10" imgW="152280" imgH="139680" progId="Equation.3">
                  <p:embed/>
                </p:oleObj>
              </mc:Choice>
              <mc:Fallback>
                <p:oleObj name="Équation" r:id="rId10" imgW="15228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928934"/>
                        <a:ext cx="320675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3" name="Object 7"/>
          <p:cNvGraphicFramePr>
            <a:graphicFrameLocks noChangeAspect="1"/>
          </p:cNvGraphicFramePr>
          <p:nvPr/>
        </p:nvGraphicFramePr>
        <p:xfrm>
          <a:off x="2786050" y="2857496"/>
          <a:ext cx="20113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89" name="Équation" r:id="rId12" imgW="952200" imgH="203040" progId="Equation.3">
                  <p:embed/>
                </p:oleObj>
              </mc:Choice>
              <mc:Fallback>
                <p:oleObj name="Équation" r:id="rId12" imgW="9522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2857496"/>
                        <a:ext cx="20113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4" name="Object 6"/>
          <p:cNvGraphicFramePr>
            <a:graphicFrameLocks noChangeAspect="1"/>
          </p:cNvGraphicFramePr>
          <p:nvPr/>
        </p:nvGraphicFramePr>
        <p:xfrm>
          <a:off x="5875338" y="3357563"/>
          <a:ext cx="13144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90" name="Équation" r:id="rId14" imgW="622080" imgH="228600" progId="Equation.3">
                  <p:embed/>
                </p:oleObj>
              </mc:Choice>
              <mc:Fallback>
                <p:oleObj name="Équation" r:id="rId14" imgW="6220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38" y="3357563"/>
                        <a:ext cx="13144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1.  Soit X une variable aléatoire qui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Déterminer       tel que :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 Suit une loi normale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40994" name="Object 6"/>
          <p:cNvGraphicFramePr>
            <a:graphicFrameLocks noChangeAspect="1"/>
          </p:cNvGraphicFramePr>
          <p:nvPr/>
        </p:nvGraphicFramePr>
        <p:xfrm>
          <a:off x="6000760" y="2143116"/>
          <a:ext cx="1206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1" name="Équation" r:id="rId4" imgW="571320" imgH="228600" progId="Equation.3">
                  <p:embed/>
                </p:oleObj>
              </mc:Choice>
              <mc:Fallback>
                <p:oleObj name="Équation" r:id="rId4" imgW="5713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2143116"/>
                        <a:ext cx="12065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2" name="Object 6"/>
          <p:cNvGraphicFramePr>
            <a:graphicFrameLocks noChangeAspect="1"/>
          </p:cNvGraphicFramePr>
          <p:nvPr/>
        </p:nvGraphicFramePr>
        <p:xfrm>
          <a:off x="1536681" y="2786058"/>
          <a:ext cx="32067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2" name="Équation" r:id="rId6" imgW="152280" imgH="139680" progId="Equation.3">
                  <p:embed/>
                </p:oleObj>
              </mc:Choice>
              <mc:Fallback>
                <p:oleObj name="Équation" r:id="rId6" imgW="15228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681" y="2786058"/>
                        <a:ext cx="320675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3" name="Object 7"/>
          <p:cNvGraphicFramePr>
            <a:graphicFrameLocks noChangeAspect="1"/>
          </p:cNvGraphicFramePr>
          <p:nvPr/>
        </p:nvGraphicFramePr>
        <p:xfrm>
          <a:off x="2714612" y="2714620"/>
          <a:ext cx="20113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3" name="Équation" r:id="rId8" imgW="952200" imgH="203040" progId="Equation.3">
                  <p:embed/>
                </p:oleObj>
              </mc:Choice>
              <mc:Fallback>
                <p:oleObj name="Équation" r:id="rId8" imgW="9522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714620"/>
                        <a:ext cx="20113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ZoneTexte 80"/>
          <p:cNvSpPr txBox="1"/>
          <p:nvPr/>
        </p:nvSpPr>
        <p:spPr>
          <a:xfrm>
            <a:off x="5715008" y="3000372"/>
            <a:ext cx="29289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Dire qu’une variable aléatoire continue X suit la loi normale</a:t>
            </a:r>
          </a:p>
          <a:p>
            <a:endParaRPr lang="fr-FR" dirty="0" smtClean="0"/>
          </a:p>
          <a:p>
            <a:r>
              <a:rPr lang="fr-FR" dirty="0" smtClean="0"/>
              <a:t>Signifie que la variable aléatoire</a:t>
            </a:r>
          </a:p>
          <a:p>
            <a:endParaRPr lang="fr-FR" dirty="0" smtClean="0"/>
          </a:p>
          <a:p>
            <a:r>
              <a:rPr lang="fr-FR" dirty="0" smtClean="0"/>
              <a:t>Suit la loi normale centrée réduite  </a:t>
            </a:r>
            <a:endParaRPr lang="fr-FR" dirty="0"/>
          </a:p>
        </p:txBody>
      </p:sp>
      <p:graphicFrame>
        <p:nvGraphicFramePr>
          <p:cNvPr id="344072" name="Object 6"/>
          <p:cNvGraphicFramePr>
            <a:graphicFrameLocks noChangeAspect="1"/>
          </p:cNvGraphicFramePr>
          <p:nvPr/>
        </p:nvGraphicFramePr>
        <p:xfrm>
          <a:off x="7000892" y="3500438"/>
          <a:ext cx="12874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4" name="Équation" r:id="rId10" imgW="609480" imgH="228600" progId="Equation.3">
                  <p:embed/>
                </p:oleObj>
              </mc:Choice>
              <mc:Fallback>
                <p:oleObj name="Équation" r:id="rId10" imgW="6094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92" y="3500438"/>
                        <a:ext cx="12874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094913"/>
              </p:ext>
            </p:extLst>
          </p:nvPr>
        </p:nvGraphicFramePr>
        <p:xfrm>
          <a:off x="6786578" y="4346996"/>
          <a:ext cx="93821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5" name="Équation" r:id="rId12" imgW="444240" imgH="393480" progId="Equation.3">
                  <p:embed/>
                </p:oleObj>
              </mc:Choice>
              <mc:Fallback>
                <p:oleObj name="Équation" r:id="rId12" imgW="4442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4346996"/>
                        <a:ext cx="938212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4" name="Object 6"/>
          <p:cNvGraphicFramePr>
            <a:graphicFrameLocks noChangeAspect="1"/>
          </p:cNvGraphicFramePr>
          <p:nvPr/>
        </p:nvGraphicFramePr>
        <p:xfrm>
          <a:off x="6746875" y="5167311"/>
          <a:ext cx="938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6" name="Équation" r:id="rId14" imgW="444240" imgH="203040" progId="Equation.3">
                  <p:embed/>
                </p:oleObj>
              </mc:Choice>
              <mc:Fallback>
                <p:oleObj name="Équation" r:id="rId14" imgW="44424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5167311"/>
                        <a:ext cx="938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5" name="Object 11"/>
          <p:cNvGraphicFramePr>
            <a:graphicFrameLocks noChangeAspect="1"/>
          </p:cNvGraphicFramePr>
          <p:nvPr/>
        </p:nvGraphicFramePr>
        <p:xfrm>
          <a:off x="674688" y="4143375"/>
          <a:ext cx="383381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7" name="Équation" r:id="rId16" imgW="1815840" imgH="393480" progId="Equation.3">
                  <p:embed/>
                </p:oleObj>
              </mc:Choice>
              <mc:Fallback>
                <p:oleObj name="Équation" r:id="rId16" imgW="181584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4143375"/>
                        <a:ext cx="3833812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6" name="Object 12"/>
          <p:cNvGraphicFramePr>
            <a:graphicFrameLocks noChangeAspect="1"/>
          </p:cNvGraphicFramePr>
          <p:nvPr/>
        </p:nvGraphicFramePr>
        <p:xfrm>
          <a:off x="911225" y="4786313"/>
          <a:ext cx="297656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8" name="Équation" r:id="rId18" imgW="1409400" imgH="393480" progId="Equation.3">
                  <p:embed/>
                </p:oleObj>
              </mc:Choice>
              <mc:Fallback>
                <p:oleObj name="Équation" r:id="rId18" imgW="14094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4786313"/>
                        <a:ext cx="297656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7" name="Object 13"/>
          <p:cNvGraphicFramePr>
            <a:graphicFrameLocks noChangeAspect="1"/>
          </p:cNvGraphicFramePr>
          <p:nvPr/>
        </p:nvGraphicFramePr>
        <p:xfrm>
          <a:off x="388938" y="5429250"/>
          <a:ext cx="147478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9" name="Équation" r:id="rId20" imgW="698400" imgH="393480" progId="Equation.3">
                  <p:embed/>
                </p:oleObj>
              </mc:Choice>
              <mc:Fallback>
                <p:oleObj name="Équation" r:id="rId20" imgW="6984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5429250"/>
                        <a:ext cx="1474787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8" name="Object 6"/>
          <p:cNvGraphicFramePr>
            <a:graphicFrameLocks noChangeAspect="1"/>
          </p:cNvGraphicFramePr>
          <p:nvPr/>
        </p:nvGraphicFramePr>
        <p:xfrm>
          <a:off x="4286248" y="5357826"/>
          <a:ext cx="938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10" name="Équation" r:id="rId22" imgW="444240" imgH="203040" progId="Equation.3">
                  <p:embed/>
                </p:oleObj>
              </mc:Choice>
              <mc:Fallback>
                <p:oleObj name="Équation" r:id="rId22" imgW="44424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5357826"/>
                        <a:ext cx="938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9" name="Object 15"/>
          <p:cNvGraphicFramePr>
            <a:graphicFrameLocks noChangeAspect="1"/>
          </p:cNvGraphicFramePr>
          <p:nvPr/>
        </p:nvGraphicFramePr>
        <p:xfrm>
          <a:off x="4286248" y="5715016"/>
          <a:ext cx="370046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11" name="Équation" r:id="rId24" imgW="1752480" imgH="393480" progId="Equation.3">
                  <p:embed/>
                </p:oleObj>
              </mc:Choice>
              <mc:Fallback>
                <p:oleObj name="Équation" r:id="rId24" imgW="17524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5715016"/>
                        <a:ext cx="3700462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0" name="Object 16"/>
          <p:cNvGraphicFramePr>
            <a:graphicFrameLocks noChangeAspect="1"/>
          </p:cNvGraphicFramePr>
          <p:nvPr/>
        </p:nvGraphicFramePr>
        <p:xfrm>
          <a:off x="571472" y="3357562"/>
          <a:ext cx="39147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12" name="Équation" r:id="rId26" imgW="1854000" imgH="393480" progId="Equation.3">
                  <p:embed/>
                </p:oleObj>
              </mc:Choice>
              <mc:Fallback>
                <p:oleObj name="Équation" r:id="rId26" imgW="185400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357562"/>
                        <a:ext cx="391477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1.  Soit X une variable aléatoire qui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Déterminer       tel que :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40994" name="Object 6"/>
          <p:cNvGraphicFramePr>
            <a:graphicFrameLocks noChangeAspect="1"/>
          </p:cNvGraphicFramePr>
          <p:nvPr/>
        </p:nvGraphicFramePr>
        <p:xfrm>
          <a:off x="6000760" y="2143116"/>
          <a:ext cx="1206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8" name="Équation" r:id="rId4" imgW="571320" imgH="228600" progId="Equation.3">
                  <p:embed/>
                </p:oleObj>
              </mc:Choice>
              <mc:Fallback>
                <p:oleObj name="Équation" r:id="rId4" imgW="5713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2143116"/>
                        <a:ext cx="12065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2" name="Object 6"/>
          <p:cNvGraphicFramePr>
            <a:graphicFrameLocks noChangeAspect="1"/>
          </p:cNvGraphicFramePr>
          <p:nvPr/>
        </p:nvGraphicFramePr>
        <p:xfrm>
          <a:off x="1500166" y="2786058"/>
          <a:ext cx="32067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99" name="Équation" r:id="rId6" imgW="152280" imgH="139680" progId="Equation.3">
                  <p:embed/>
                </p:oleObj>
              </mc:Choice>
              <mc:Fallback>
                <p:oleObj name="Équation" r:id="rId6" imgW="15228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786058"/>
                        <a:ext cx="320675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3" name="Object 7"/>
          <p:cNvGraphicFramePr>
            <a:graphicFrameLocks noChangeAspect="1"/>
          </p:cNvGraphicFramePr>
          <p:nvPr/>
        </p:nvGraphicFramePr>
        <p:xfrm>
          <a:off x="2714612" y="2714620"/>
          <a:ext cx="20113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0" name="Équation" r:id="rId8" imgW="952200" imgH="203040" progId="Equation.3">
                  <p:embed/>
                </p:oleObj>
              </mc:Choice>
              <mc:Fallback>
                <p:oleObj name="Équation" r:id="rId8" imgW="9522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714620"/>
                        <a:ext cx="20113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8" name="Connecteur droit avec flèche 87"/>
          <p:cNvCxnSpPr/>
          <p:nvPr/>
        </p:nvCxnSpPr>
        <p:spPr>
          <a:xfrm>
            <a:off x="571472" y="5572121"/>
            <a:ext cx="5214974" cy="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Forme libre 88"/>
          <p:cNvSpPr/>
          <p:nvPr/>
        </p:nvSpPr>
        <p:spPr>
          <a:xfrm>
            <a:off x="714347" y="3571871"/>
            <a:ext cx="3898900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0" name="Connecteur droit 89"/>
          <p:cNvCxnSpPr/>
          <p:nvPr/>
        </p:nvCxnSpPr>
        <p:spPr>
          <a:xfrm rot="5400000" flipH="1" flipV="1">
            <a:off x="1356505" y="4214015"/>
            <a:ext cx="27146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23"/>
          <p:cNvSpPr txBox="1">
            <a:spLocks noChangeArrowheads="1"/>
          </p:cNvSpPr>
          <p:nvPr/>
        </p:nvSpPr>
        <p:spPr bwMode="auto">
          <a:xfrm>
            <a:off x="2571736" y="5715016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93" name="Connecteur droit 92"/>
          <p:cNvCxnSpPr/>
          <p:nvPr/>
        </p:nvCxnSpPr>
        <p:spPr>
          <a:xfrm rot="5400000">
            <a:off x="1643042" y="5072074"/>
            <a:ext cx="1000132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rot="5400000">
            <a:off x="2715406" y="5071280"/>
            <a:ext cx="1000132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 rot="5400000">
            <a:off x="1928794" y="5357826"/>
            <a:ext cx="214314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 rot="5400000">
            <a:off x="1607323" y="5036355"/>
            <a:ext cx="571504" cy="5000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 rot="5400000">
            <a:off x="1464447" y="5036355"/>
            <a:ext cx="571504" cy="5000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 rot="5400000">
            <a:off x="1785918" y="5214950"/>
            <a:ext cx="357190" cy="3571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 rot="10800000" flipV="1">
            <a:off x="1214414" y="5500702"/>
            <a:ext cx="142876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 rot="10800000" flipV="1">
            <a:off x="928662" y="5500702"/>
            <a:ext cx="142876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rot="10800000" flipV="1">
            <a:off x="642910" y="5429264"/>
            <a:ext cx="214314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rot="16200000" flipH="1">
            <a:off x="3178959" y="5250669"/>
            <a:ext cx="357190" cy="2857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3240" y="5072074"/>
            <a:ext cx="571504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 rot="16200000" flipH="1">
            <a:off x="3107521" y="4893479"/>
            <a:ext cx="785818" cy="5715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 rot="16200000" flipH="1">
            <a:off x="3821901" y="5464983"/>
            <a:ext cx="142876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rot="16200000" flipH="1">
            <a:off x="4143372" y="5500702"/>
            <a:ext cx="71438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rot="16200000" flipH="1">
            <a:off x="3214678" y="5429264"/>
            <a:ext cx="142876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45102" name="Object 14"/>
          <p:cNvGraphicFramePr>
            <a:graphicFrameLocks noChangeAspect="1"/>
          </p:cNvGraphicFramePr>
          <p:nvPr/>
        </p:nvGraphicFramePr>
        <p:xfrm>
          <a:off x="357158" y="5715000"/>
          <a:ext cx="56356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1" name="Équation" r:id="rId10" imgW="266400" imgH="126720" progId="Equation.3">
                  <p:embed/>
                </p:oleObj>
              </mc:Choice>
              <mc:Fallback>
                <p:oleObj name="Équation" r:id="rId10" imgW="266400" imgH="12672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715000"/>
                        <a:ext cx="563562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3" name="Object 15"/>
          <p:cNvGraphicFramePr>
            <a:graphicFrameLocks noChangeAspect="1"/>
          </p:cNvGraphicFramePr>
          <p:nvPr/>
        </p:nvGraphicFramePr>
        <p:xfrm>
          <a:off x="5214938" y="5703888"/>
          <a:ext cx="56356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2" name="Équation" r:id="rId12" imgW="266400" imgH="139680" progId="Equation.3">
                  <p:embed/>
                </p:oleObj>
              </mc:Choice>
              <mc:Fallback>
                <p:oleObj name="Équation" r:id="rId12" imgW="266400" imgH="1396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5703888"/>
                        <a:ext cx="563562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4" name="Object 16"/>
          <p:cNvGraphicFramePr>
            <a:graphicFrameLocks noChangeAspect="1"/>
          </p:cNvGraphicFramePr>
          <p:nvPr/>
        </p:nvGraphicFramePr>
        <p:xfrm>
          <a:off x="1714480" y="5643578"/>
          <a:ext cx="61753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3" name="Équation" r:id="rId14" imgW="291960" imgH="393480" progId="Equation.3">
                  <p:embed/>
                </p:oleObj>
              </mc:Choice>
              <mc:Fallback>
                <p:oleObj name="Équation" r:id="rId14" imgW="29196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643578"/>
                        <a:ext cx="617538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5" name="Object 17"/>
          <p:cNvGraphicFramePr>
            <a:graphicFrameLocks noChangeAspect="1"/>
          </p:cNvGraphicFramePr>
          <p:nvPr/>
        </p:nvGraphicFramePr>
        <p:xfrm>
          <a:off x="3121025" y="5643563"/>
          <a:ext cx="37623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4" name="Équation" r:id="rId16" imgW="177480" imgH="393480" progId="Equation.3">
                  <p:embed/>
                </p:oleObj>
              </mc:Choice>
              <mc:Fallback>
                <p:oleObj name="Équation" r:id="rId16" imgW="17748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5643563"/>
                        <a:ext cx="376238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6" name="Object 18"/>
          <p:cNvGraphicFramePr>
            <a:graphicFrameLocks noChangeAspect="1"/>
          </p:cNvGraphicFramePr>
          <p:nvPr/>
        </p:nvGraphicFramePr>
        <p:xfrm>
          <a:off x="4214810" y="3143248"/>
          <a:ext cx="370046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5" name="Équation" r:id="rId18" imgW="1752480" imgH="393480" progId="Equation.3">
                  <p:embed/>
                </p:oleObj>
              </mc:Choice>
              <mc:Fallback>
                <p:oleObj name="Équation" r:id="rId18" imgW="175248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3143248"/>
                        <a:ext cx="3700462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ZoneTexte 133"/>
          <p:cNvSpPr txBox="1"/>
          <p:nvPr/>
        </p:nvSpPr>
        <p:spPr>
          <a:xfrm>
            <a:off x="857224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/>
                </a:solidFill>
              </a:rPr>
              <a:t>0,4</a:t>
            </a:r>
            <a:endParaRPr lang="fr-FR" b="1" dirty="0">
              <a:solidFill>
                <a:schemeClr val="accent4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3714744" y="464344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/>
                </a:solidFill>
              </a:rPr>
              <a:t>0,4</a:t>
            </a:r>
            <a:endParaRPr lang="fr-FR" b="1" dirty="0">
              <a:solidFill>
                <a:schemeClr val="accent4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4429124" y="385762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Sachant que : </a:t>
            </a:r>
            <a:endParaRPr lang="fr-FR" dirty="0"/>
          </a:p>
        </p:txBody>
      </p:sp>
      <p:graphicFrame>
        <p:nvGraphicFramePr>
          <p:cNvPr id="345107" name="Object 19"/>
          <p:cNvGraphicFramePr>
            <a:graphicFrameLocks noChangeAspect="1"/>
          </p:cNvGraphicFramePr>
          <p:nvPr/>
        </p:nvGraphicFramePr>
        <p:xfrm>
          <a:off x="4572000" y="4214818"/>
          <a:ext cx="375443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06" name="Équation" r:id="rId20" imgW="1777680" imgH="393480" progId="Equation.3">
                  <p:embed/>
                </p:oleObj>
              </mc:Choice>
              <mc:Fallback>
                <p:oleObj name="Équation" r:id="rId20" imgW="177768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14818"/>
                        <a:ext cx="3754437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1.  Soit X une variable aléatoire qui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Déterminer       tel que :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40994" name="Object 6"/>
          <p:cNvGraphicFramePr>
            <a:graphicFrameLocks noChangeAspect="1"/>
          </p:cNvGraphicFramePr>
          <p:nvPr/>
        </p:nvGraphicFramePr>
        <p:xfrm>
          <a:off x="6000760" y="2143116"/>
          <a:ext cx="1206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36" name="Équation" r:id="rId4" imgW="571320" imgH="228600" progId="Equation.3">
                  <p:embed/>
                </p:oleObj>
              </mc:Choice>
              <mc:Fallback>
                <p:oleObj name="Équation" r:id="rId4" imgW="5713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2143116"/>
                        <a:ext cx="12065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2" name="Object 6"/>
          <p:cNvGraphicFramePr>
            <a:graphicFrameLocks noChangeAspect="1"/>
          </p:cNvGraphicFramePr>
          <p:nvPr/>
        </p:nvGraphicFramePr>
        <p:xfrm>
          <a:off x="1500166" y="2786058"/>
          <a:ext cx="32067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37" name="Équation" r:id="rId6" imgW="152280" imgH="139680" progId="Equation.3">
                  <p:embed/>
                </p:oleObj>
              </mc:Choice>
              <mc:Fallback>
                <p:oleObj name="Équation" r:id="rId6" imgW="15228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786058"/>
                        <a:ext cx="320675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3" name="Object 7"/>
          <p:cNvGraphicFramePr>
            <a:graphicFrameLocks noChangeAspect="1"/>
          </p:cNvGraphicFramePr>
          <p:nvPr/>
        </p:nvGraphicFramePr>
        <p:xfrm>
          <a:off x="2714612" y="2714620"/>
          <a:ext cx="20113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38" name="Équation" r:id="rId8" imgW="952200" imgH="203040" progId="Equation.3">
                  <p:embed/>
                </p:oleObj>
              </mc:Choice>
              <mc:Fallback>
                <p:oleObj name="Équation" r:id="rId8" imgW="9522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714620"/>
                        <a:ext cx="20113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8" name="Connecteur droit avec flèche 87"/>
          <p:cNvCxnSpPr/>
          <p:nvPr/>
        </p:nvCxnSpPr>
        <p:spPr>
          <a:xfrm>
            <a:off x="571472" y="5572121"/>
            <a:ext cx="5214974" cy="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Forme libre 88"/>
          <p:cNvSpPr/>
          <p:nvPr/>
        </p:nvSpPr>
        <p:spPr>
          <a:xfrm>
            <a:off x="714347" y="3571871"/>
            <a:ext cx="3898900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0" name="Connecteur droit 89"/>
          <p:cNvCxnSpPr/>
          <p:nvPr/>
        </p:nvCxnSpPr>
        <p:spPr>
          <a:xfrm rot="5400000" flipH="1" flipV="1">
            <a:off x="1356505" y="4214015"/>
            <a:ext cx="27146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23"/>
          <p:cNvSpPr txBox="1">
            <a:spLocks noChangeArrowheads="1"/>
          </p:cNvSpPr>
          <p:nvPr/>
        </p:nvSpPr>
        <p:spPr bwMode="auto">
          <a:xfrm>
            <a:off x="2571736" y="5715016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93" name="Connecteur droit 92"/>
          <p:cNvCxnSpPr/>
          <p:nvPr/>
        </p:nvCxnSpPr>
        <p:spPr>
          <a:xfrm rot="5400000">
            <a:off x="1643042" y="5072074"/>
            <a:ext cx="1000132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rot="5400000">
            <a:off x="2715406" y="5071280"/>
            <a:ext cx="1000132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 rot="5400000">
            <a:off x="1928794" y="5357826"/>
            <a:ext cx="214314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 rot="5400000">
            <a:off x="1607323" y="5036355"/>
            <a:ext cx="571504" cy="5000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 rot="5400000">
            <a:off x="1464447" y="5036355"/>
            <a:ext cx="571504" cy="5000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 rot="5400000">
            <a:off x="1785918" y="5214950"/>
            <a:ext cx="357190" cy="3571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 rot="10800000" flipV="1">
            <a:off x="1214414" y="5500702"/>
            <a:ext cx="142876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 rot="10800000" flipV="1">
            <a:off x="928662" y="5500702"/>
            <a:ext cx="142876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rot="10800000" flipV="1">
            <a:off x="642910" y="5429264"/>
            <a:ext cx="214314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rot="16200000" flipH="1">
            <a:off x="3178959" y="5250669"/>
            <a:ext cx="357190" cy="2857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3240" y="5072074"/>
            <a:ext cx="571504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 rot="16200000" flipH="1">
            <a:off x="3107521" y="4893479"/>
            <a:ext cx="785818" cy="5715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 rot="16200000" flipH="1">
            <a:off x="3821901" y="5464983"/>
            <a:ext cx="142876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rot="16200000" flipH="1">
            <a:off x="4143372" y="5500702"/>
            <a:ext cx="71438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rot="16200000" flipH="1">
            <a:off x="3214678" y="5429264"/>
            <a:ext cx="142876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45102" name="Object 14"/>
          <p:cNvGraphicFramePr>
            <a:graphicFrameLocks noChangeAspect="1"/>
          </p:cNvGraphicFramePr>
          <p:nvPr/>
        </p:nvGraphicFramePr>
        <p:xfrm>
          <a:off x="357158" y="5715000"/>
          <a:ext cx="56356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39" name="Équation" r:id="rId10" imgW="266400" imgH="126720" progId="Equation.3">
                  <p:embed/>
                </p:oleObj>
              </mc:Choice>
              <mc:Fallback>
                <p:oleObj name="Équation" r:id="rId10" imgW="266400" imgH="126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715000"/>
                        <a:ext cx="563562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3" name="Object 15"/>
          <p:cNvGraphicFramePr>
            <a:graphicFrameLocks noChangeAspect="1"/>
          </p:cNvGraphicFramePr>
          <p:nvPr/>
        </p:nvGraphicFramePr>
        <p:xfrm>
          <a:off x="5214938" y="5703888"/>
          <a:ext cx="56356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40" name="Équation" r:id="rId12" imgW="266400" imgH="139680" progId="Equation.3">
                  <p:embed/>
                </p:oleObj>
              </mc:Choice>
              <mc:Fallback>
                <p:oleObj name="Équation" r:id="rId12" imgW="26640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5703888"/>
                        <a:ext cx="563562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4" name="Object 16"/>
          <p:cNvGraphicFramePr>
            <a:graphicFrameLocks noChangeAspect="1"/>
          </p:cNvGraphicFramePr>
          <p:nvPr/>
        </p:nvGraphicFramePr>
        <p:xfrm>
          <a:off x="1714480" y="5643578"/>
          <a:ext cx="61753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41" name="Équation" r:id="rId14" imgW="291960" imgH="393480" progId="Equation.3">
                  <p:embed/>
                </p:oleObj>
              </mc:Choice>
              <mc:Fallback>
                <p:oleObj name="Équation" r:id="rId14" imgW="2919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643578"/>
                        <a:ext cx="617538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5" name="Object 17"/>
          <p:cNvGraphicFramePr>
            <a:graphicFrameLocks noChangeAspect="1"/>
          </p:cNvGraphicFramePr>
          <p:nvPr/>
        </p:nvGraphicFramePr>
        <p:xfrm>
          <a:off x="3121025" y="5643563"/>
          <a:ext cx="37623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42" name="Équation" r:id="rId16" imgW="177480" imgH="393480" progId="Equation.3">
                  <p:embed/>
                </p:oleObj>
              </mc:Choice>
              <mc:Fallback>
                <p:oleObj name="Équation" r:id="rId16" imgW="1774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5643563"/>
                        <a:ext cx="376238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ZoneTexte 133"/>
          <p:cNvSpPr txBox="1"/>
          <p:nvPr/>
        </p:nvSpPr>
        <p:spPr>
          <a:xfrm>
            <a:off x="857224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/>
                </a:solidFill>
              </a:rPr>
              <a:t>0,4</a:t>
            </a:r>
            <a:endParaRPr lang="fr-FR" b="1" dirty="0">
              <a:solidFill>
                <a:schemeClr val="accent4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3714744" y="464344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/>
                </a:solidFill>
              </a:rPr>
              <a:t>0,4</a:t>
            </a:r>
            <a:endParaRPr lang="fr-FR" b="1" dirty="0">
              <a:solidFill>
                <a:schemeClr val="accent4"/>
              </a:solidFill>
            </a:endParaRPr>
          </a:p>
        </p:txBody>
      </p:sp>
      <p:graphicFrame>
        <p:nvGraphicFramePr>
          <p:cNvPr id="345107" name="Object 19"/>
          <p:cNvGraphicFramePr>
            <a:graphicFrameLocks noChangeAspect="1"/>
          </p:cNvGraphicFramePr>
          <p:nvPr/>
        </p:nvGraphicFramePr>
        <p:xfrm>
          <a:off x="4429124" y="3214686"/>
          <a:ext cx="375443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43" name="Équation" r:id="rId18" imgW="1777680" imgH="393480" progId="Equation.3">
                  <p:embed/>
                </p:oleObj>
              </mc:Choice>
              <mc:Fallback>
                <p:oleObj name="Équation" r:id="rId18" imgW="17776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3214686"/>
                        <a:ext cx="3754437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3" name="Object 11"/>
          <p:cNvGraphicFramePr>
            <a:graphicFrameLocks noChangeAspect="1"/>
          </p:cNvGraphicFramePr>
          <p:nvPr/>
        </p:nvGraphicFramePr>
        <p:xfrm>
          <a:off x="4367213" y="4000500"/>
          <a:ext cx="40227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44" name="Équation" r:id="rId20" imgW="1904760" imgH="393480" progId="Equation.3">
                  <p:embed/>
                </p:oleObj>
              </mc:Choice>
              <mc:Fallback>
                <p:oleObj name="Équation" r:id="rId20" imgW="190476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4000500"/>
                        <a:ext cx="402272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4" name="Object 12"/>
          <p:cNvGraphicFramePr>
            <a:graphicFrameLocks noChangeAspect="1"/>
          </p:cNvGraphicFramePr>
          <p:nvPr/>
        </p:nvGraphicFramePr>
        <p:xfrm>
          <a:off x="5929322" y="4786322"/>
          <a:ext cx="24669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45" name="Équation" r:id="rId22" imgW="1168200" imgH="393480" progId="Equation.3">
                  <p:embed/>
                </p:oleObj>
              </mc:Choice>
              <mc:Fallback>
                <p:oleObj name="Équation" r:id="rId22" imgW="11682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4786322"/>
                        <a:ext cx="246697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5" name="Object 13"/>
          <p:cNvGraphicFramePr>
            <a:graphicFrameLocks noChangeAspect="1"/>
          </p:cNvGraphicFramePr>
          <p:nvPr/>
        </p:nvGraphicFramePr>
        <p:xfrm>
          <a:off x="6343650" y="5572125"/>
          <a:ext cx="206533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46" name="Équation" r:id="rId24" imgW="977760" imgH="393480" progId="Equation.3">
                  <p:embed/>
                </p:oleObj>
              </mc:Choice>
              <mc:Fallback>
                <p:oleObj name="Équation" r:id="rId24" imgW="97776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5572125"/>
                        <a:ext cx="2065338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Ellipse 106"/>
          <p:cNvSpPr/>
          <p:nvPr/>
        </p:nvSpPr>
        <p:spPr>
          <a:xfrm>
            <a:off x="3000364" y="3929066"/>
            <a:ext cx="1857388" cy="207170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1.  Soit X une variable aléatoire qui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Déterminer       tel que :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40994" name="Object 6"/>
          <p:cNvGraphicFramePr>
            <a:graphicFrameLocks noChangeAspect="1"/>
          </p:cNvGraphicFramePr>
          <p:nvPr/>
        </p:nvGraphicFramePr>
        <p:xfrm>
          <a:off x="6000760" y="2143116"/>
          <a:ext cx="1206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4" name="Équation" r:id="rId4" imgW="571320" imgH="228600" progId="Equation.3">
                  <p:embed/>
                </p:oleObj>
              </mc:Choice>
              <mc:Fallback>
                <p:oleObj name="Équation" r:id="rId4" imgW="5713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2143116"/>
                        <a:ext cx="12065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2" name="Object 6"/>
          <p:cNvGraphicFramePr>
            <a:graphicFrameLocks noChangeAspect="1"/>
          </p:cNvGraphicFramePr>
          <p:nvPr/>
        </p:nvGraphicFramePr>
        <p:xfrm>
          <a:off x="1500166" y="2786058"/>
          <a:ext cx="32067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5" name="Équation" r:id="rId6" imgW="152280" imgH="139680" progId="Equation.3">
                  <p:embed/>
                </p:oleObj>
              </mc:Choice>
              <mc:Fallback>
                <p:oleObj name="Équation" r:id="rId6" imgW="15228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786058"/>
                        <a:ext cx="320675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3" name="Object 7"/>
          <p:cNvGraphicFramePr>
            <a:graphicFrameLocks noChangeAspect="1"/>
          </p:cNvGraphicFramePr>
          <p:nvPr/>
        </p:nvGraphicFramePr>
        <p:xfrm>
          <a:off x="2714612" y="2714620"/>
          <a:ext cx="20113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6" name="Équation" r:id="rId8" imgW="952200" imgH="203040" progId="Equation.3">
                  <p:embed/>
                </p:oleObj>
              </mc:Choice>
              <mc:Fallback>
                <p:oleObj name="Équation" r:id="rId8" imgW="9522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714620"/>
                        <a:ext cx="20113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8" name="Connecteur droit avec flèche 87"/>
          <p:cNvCxnSpPr/>
          <p:nvPr/>
        </p:nvCxnSpPr>
        <p:spPr>
          <a:xfrm>
            <a:off x="571472" y="5572121"/>
            <a:ext cx="5214974" cy="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Forme libre 88"/>
          <p:cNvSpPr/>
          <p:nvPr/>
        </p:nvSpPr>
        <p:spPr>
          <a:xfrm>
            <a:off x="714347" y="3571871"/>
            <a:ext cx="3898900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0" name="Connecteur droit 89"/>
          <p:cNvCxnSpPr/>
          <p:nvPr/>
        </p:nvCxnSpPr>
        <p:spPr>
          <a:xfrm rot="5400000" flipH="1" flipV="1">
            <a:off x="1356505" y="4214015"/>
            <a:ext cx="27146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23"/>
          <p:cNvSpPr txBox="1">
            <a:spLocks noChangeArrowheads="1"/>
          </p:cNvSpPr>
          <p:nvPr/>
        </p:nvSpPr>
        <p:spPr bwMode="auto">
          <a:xfrm>
            <a:off x="2571736" y="5715016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93" name="Connecteur droit 92"/>
          <p:cNvCxnSpPr/>
          <p:nvPr/>
        </p:nvCxnSpPr>
        <p:spPr>
          <a:xfrm rot="5400000">
            <a:off x="1643042" y="5072074"/>
            <a:ext cx="1000132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rot="5400000">
            <a:off x="2715406" y="5071280"/>
            <a:ext cx="1000132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 rot="5400000">
            <a:off x="1928794" y="5357826"/>
            <a:ext cx="214314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 rot="5400000">
            <a:off x="1607323" y="5036355"/>
            <a:ext cx="571504" cy="5000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 rot="5400000">
            <a:off x="1464447" y="5036355"/>
            <a:ext cx="571504" cy="5000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 rot="5400000">
            <a:off x="1785918" y="5214950"/>
            <a:ext cx="357190" cy="3571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 rot="10800000" flipV="1">
            <a:off x="1214414" y="5500702"/>
            <a:ext cx="142876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 rot="10800000" flipV="1">
            <a:off x="928662" y="5500702"/>
            <a:ext cx="142876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rot="10800000" flipV="1">
            <a:off x="642910" y="5429264"/>
            <a:ext cx="214314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rot="16200000" flipH="1">
            <a:off x="3178959" y="5250669"/>
            <a:ext cx="357190" cy="2857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rot="16200000" flipH="1">
            <a:off x="3143240" y="5072074"/>
            <a:ext cx="571504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 rot="16200000" flipH="1">
            <a:off x="3107521" y="4893479"/>
            <a:ext cx="785818" cy="5715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rot="16200000" flipH="1">
            <a:off x="3214678" y="5429264"/>
            <a:ext cx="142876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45102" name="Object 14"/>
          <p:cNvGraphicFramePr>
            <a:graphicFrameLocks noChangeAspect="1"/>
          </p:cNvGraphicFramePr>
          <p:nvPr/>
        </p:nvGraphicFramePr>
        <p:xfrm>
          <a:off x="357158" y="5715000"/>
          <a:ext cx="56356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7" name="Équation" r:id="rId10" imgW="266400" imgH="126720" progId="Equation.3">
                  <p:embed/>
                </p:oleObj>
              </mc:Choice>
              <mc:Fallback>
                <p:oleObj name="Équation" r:id="rId10" imgW="266400" imgH="126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715000"/>
                        <a:ext cx="563562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3" name="Object 15"/>
          <p:cNvGraphicFramePr>
            <a:graphicFrameLocks noChangeAspect="1"/>
          </p:cNvGraphicFramePr>
          <p:nvPr/>
        </p:nvGraphicFramePr>
        <p:xfrm>
          <a:off x="5214938" y="5703888"/>
          <a:ext cx="56356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8" name="Équation" r:id="rId12" imgW="266400" imgH="139680" progId="Equation.3">
                  <p:embed/>
                </p:oleObj>
              </mc:Choice>
              <mc:Fallback>
                <p:oleObj name="Équation" r:id="rId12" imgW="26640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5703888"/>
                        <a:ext cx="563562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4" name="Object 16"/>
          <p:cNvGraphicFramePr>
            <a:graphicFrameLocks noChangeAspect="1"/>
          </p:cNvGraphicFramePr>
          <p:nvPr/>
        </p:nvGraphicFramePr>
        <p:xfrm>
          <a:off x="1714480" y="5643578"/>
          <a:ext cx="61753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9" name="Équation" r:id="rId14" imgW="291960" imgH="393480" progId="Equation.3">
                  <p:embed/>
                </p:oleObj>
              </mc:Choice>
              <mc:Fallback>
                <p:oleObj name="Équation" r:id="rId14" imgW="2919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643578"/>
                        <a:ext cx="617538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5" name="Object 17"/>
          <p:cNvGraphicFramePr>
            <a:graphicFrameLocks noChangeAspect="1"/>
          </p:cNvGraphicFramePr>
          <p:nvPr/>
        </p:nvGraphicFramePr>
        <p:xfrm>
          <a:off x="3121025" y="5643563"/>
          <a:ext cx="37623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0" name="Équation" r:id="rId16" imgW="177480" imgH="393480" progId="Equation.3">
                  <p:embed/>
                </p:oleObj>
              </mc:Choice>
              <mc:Fallback>
                <p:oleObj name="Équation" r:id="rId16" imgW="1774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5643563"/>
                        <a:ext cx="376238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ZoneTexte 133"/>
          <p:cNvSpPr txBox="1"/>
          <p:nvPr/>
        </p:nvSpPr>
        <p:spPr>
          <a:xfrm>
            <a:off x="857224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/>
                </a:solidFill>
              </a:rPr>
              <a:t>0,4</a:t>
            </a:r>
            <a:endParaRPr lang="fr-FR" b="1" dirty="0">
              <a:solidFill>
                <a:schemeClr val="accent4"/>
              </a:solidFill>
            </a:endParaRPr>
          </a:p>
        </p:txBody>
      </p:sp>
      <p:graphicFrame>
        <p:nvGraphicFramePr>
          <p:cNvPr id="346125" name="Object 13"/>
          <p:cNvGraphicFramePr>
            <a:graphicFrameLocks noChangeAspect="1"/>
          </p:cNvGraphicFramePr>
          <p:nvPr/>
        </p:nvGraphicFramePr>
        <p:xfrm>
          <a:off x="5500694" y="4000504"/>
          <a:ext cx="206533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1" name="Équation" r:id="rId18" imgW="977760" imgH="393480" progId="Equation.3">
                  <p:embed/>
                </p:oleObj>
              </mc:Choice>
              <mc:Fallback>
                <p:oleObj name="Équation" r:id="rId18" imgW="97776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4000504"/>
                        <a:ext cx="2065338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ZoneTexte 106"/>
          <p:cNvSpPr txBox="1"/>
          <p:nvPr/>
        </p:nvSpPr>
        <p:spPr>
          <a:xfrm>
            <a:off x="3857620" y="3357562"/>
            <a:ext cx="4572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l’aide de la table de la loi normale centrée réduite, on cherche la valeur du</a:t>
            </a:r>
          </a:p>
          <a:p>
            <a:endParaRPr lang="fr-FR" dirty="0" smtClean="0"/>
          </a:p>
          <a:p>
            <a:r>
              <a:rPr lang="fr-FR" dirty="0" smtClean="0"/>
              <a:t>Sachant que :</a:t>
            </a:r>
          </a:p>
          <a:p>
            <a:endParaRPr lang="fr-FR" dirty="0"/>
          </a:p>
        </p:txBody>
      </p:sp>
      <p:graphicFrame>
        <p:nvGraphicFramePr>
          <p:cNvPr id="348173" name="Object 13"/>
          <p:cNvGraphicFramePr>
            <a:graphicFrameLocks noChangeAspect="1"/>
          </p:cNvGraphicFramePr>
          <p:nvPr/>
        </p:nvGraphicFramePr>
        <p:xfrm>
          <a:off x="8001024" y="3429000"/>
          <a:ext cx="3746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2" name="Équation" r:id="rId20" imgW="177480" imgH="393480" progId="Equation.3">
                  <p:embed/>
                </p:oleObj>
              </mc:Choice>
              <mc:Fallback>
                <p:oleObj name="Équation" r:id="rId20" imgW="1774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4" y="3429000"/>
                        <a:ext cx="37465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variables aléatoires continues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6" name="ZoneTexte 75"/>
          <p:cNvSpPr txBox="1"/>
          <p:nvPr/>
        </p:nvSpPr>
        <p:spPr>
          <a:xfrm>
            <a:off x="214282" y="1571613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Garamond" pitchFamily="18" charset="0"/>
              </a:rPr>
              <a:t>La </a:t>
            </a:r>
            <a:r>
              <a:rPr lang="fr-FR" sz="2400" b="1" dirty="0" err="1" smtClean="0">
                <a:solidFill>
                  <a:srgbClr val="FF0000"/>
                </a:solidFill>
                <a:latin typeface="Garamond" pitchFamily="18" charset="0"/>
              </a:rPr>
              <a:t>v.a</a:t>
            </a:r>
            <a:r>
              <a:rPr lang="fr-FR" sz="2400" b="1" dirty="0" smtClean="0">
                <a:solidFill>
                  <a:srgbClr val="FF0000"/>
                </a:solidFill>
                <a:latin typeface="Garamond" pitchFamily="18" charset="0"/>
              </a:rPr>
              <a:t>. continue</a:t>
            </a:r>
            <a:r>
              <a:rPr lang="fr-FR" sz="2400" b="1" dirty="0" smtClean="0">
                <a:latin typeface="Garamond" pitchFamily="18" charset="0"/>
              </a:rPr>
              <a:t>.</a:t>
            </a:r>
            <a:r>
              <a:rPr lang="fr-FR" sz="2400" dirty="0" smtClean="0">
                <a:latin typeface="Garamond" pitchFamily="18" charset="0"/>
              </a:rPr>
              <a:t> La </a:t>
            </a:r>
            <a:r>
              <a:rPr lang="fr-FR" sz="2400" dirty="0" err="1" smtClean="0">
                <a:latin typeface="Garamond" pitchFamily="18" charset="0"/>
              </a:rPr>
              <a:t>v.a</a:t>
            </a:r>
            <a:r>
              <a:rPr lang="fr-FR" sz="2400" dirty="0" smtClean="0">
                <a:latin typeface="Garamond" pitchFamily="18" charset="0"/>
              </a:rPr>
              <a:t>. est dite continue si ses réalisations sont n’importe quels réels dans un intervalle donné (le montant des transactions pendant une journée à la BVC). Elle est caractérisée par cet ensemble et </a:t>
            </a:r>
            <a:r>
              <a:rPr lang="fr-FR" sz="2400" u="sng" dirty="0" smtClean="0">
                <a:latin typeface="Garamond" pitchFamily="18" charset="0"/>
              </a:rPr>
              <a:t>la probabilité d’apparition appelée distribution ou loi de probabilité et prend la forme d’une expression analytique appelée densité.</a:t>
            </a:r>
          </a:p>
          <a:p>
            <a:pPr algn="just"/>
            <a:endParaRPr lang="fr-FR" sz="24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rgbClr val="FF0000"/>
                </a:solidFill>
                <a:latin typeface="Garamond" pitchFamily="18" charset="0"/>
              </a:rPr>
              <a:t>Caractéristiques :</a:t>
            </a:r>
          </a:p>
          <a:p>
            <a:r>
              <a:rPr lang="fr-FR" sz="2400" dirty="0" smtClean="0">
                <a:latin typeface="Garamond" pitchFamily="18" charset="0"/>
              </a:rPr>
              <a:t>Les deux principales caractéristiques, la moyenne et la variance, d’une variables aléatoire continues sont données par</a:t>
            </a:r>
          </a:p>
          <a:p>
            <a:pPr algn="just"/>
            <a:endParaRPr lang="fr-FR" sz="2400" dirty="0" smtClean="0">
              <a:latin typeface="Garamond" pitchFamily="18" charset="0"/>
            </a:endParaRPr>
          </a:p>
          <a:p>
            <a:pPr algn="just"/>
            <a:r>
              <a:rPr lang="fr-FR" b="1" dirty="0" smtClean="0"/>
              <a:t> 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</a:t>
            </a:r>
          </a:p>
          <a:p>
            <a:endParaRPr lang="fr-FR" dirty="0"/>
          </a:p>
        </p:txBody>
      </p:sp>
      <p:graphicFrame>
        <p:nvGraphicFramePr>
          <p:cNvPr id="10957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285852" y="5500702"/>
          <a:ext cx="5929354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6" name="Équation" r:id="rId3" imgW="3352680" imgH="469800" progId="Equation.3">
                  <p:embed/>
                </p:oleObj>
              </mc:Choice>
              <mc:Fallback>
                <p:oleObj name="Équation" r:id="rId3" imgW="335268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5500702"/>
                        <a:ext cx="5929354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0" name="Image 109" descr="Résultat de recherche d'images pour &quot;table loi normale&quot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4"/>
            <a:ext cx="721523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3" name="Connecteur droit 122"/>
          <p:cNvCxnSpPr/>
          <p:nvPr/>
        </p:nvCxnSpPr>
        <p:spPr>
          <a:xfrm>
            <a:off x="1071538" y="2857496"/>
            <a:ext cx="6858048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4786314" y="2786058"/>
            <a:ext cx="1285884" cy="142876"/>
          </a:xfrm>
          <a:prstGeom prst="rect">
            <a:avLst/>
          </a:prstGeom>
          <a:solidFill>
            <a:schemeClr val="accent3">
              <a:alpha val="0"/>
            </a:schemeClr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0" name="Image 109" descr="Résultat de recherche d'images pour &quot;table loi normale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500174"/>
            <a:ext cx="721523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Ellipse 110"/>
          <p:cNvSpPr/>
          <p:nvPr/>
        </p:nvSpPr>
        <p:spPr>
          <a:xfrm>
            <a:off x="4786314" y="2714620"/>
            <a:ext cx="1285884" cy="214314"/>
          </a:xfrm>
          <a:prstGeom prst="ellipse">
            <a:avLst/>
          </a:prstGeom>
          <a:solidFill>
            <a:schemeClr val="accent3">
              <a:alpha val="0"/>
            </a:schemeClr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4" name="Connecteur droit avec flèche 113"/>
          <p:cNvCxnSpPr/>
          <p:nvPr/>
        </p:nvCxnSpPr>
        <p:spPr>
          <a:xfrm>
            <a:off x="928662" y="278605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 rot="5400000">
            <a:off x="5179223" y="203595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6000750" y="1416050"/>
          <a:ext cx="171452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21" name="Équation" r:id="rId5" imgW="672840" imgH="609480" progId="Equation.3">
                  <p:embed/>
                </p:oleObj>
              </mc:Choice>
              <mc:Fallback>
                <p:oleObj name="Équation" r:id="rId5" imgW="67284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1416050"/>
                        <a:ext cx="1714522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571612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2. Soit X une variable aléatoire qui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Déterminer        tel que :    </a:t>
            </a:r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40995" name="Object 6"/>
          <p:cNvGraphicFramePr>
            <a:graphicFrameLocks noChangeAspect="1"/>
          </p:cNvGraphicFramePr>
          <p:nvPr/>
        </p:nvGraphicFramePr>
        <p:xfrm>
          <a:off x="2857488" y="2833686"/>
          <a:ext cx="21732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62" name="Équation" r:id="rId4" imgW="1028520" imgH="203040" progId="Equation.3">
                  <p:embed/>
                </p:oleObj>
              </mc:Choice>
              <mc:Fallback>
                <p:oleObj name="Équation" r:id="rId4" imgW="10285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833686"/>
                        <a:ext cx="21732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6" name="Object 6"/>
          <p:cNvGraphicFramePr>
            <a:graphicFrameLocks noChangeAspect="1"/>
          </p:cNvGraphicFramePr>
          <p:nvPr/>
        </p:nvGraphicFramePr>
        <p:xfrm>
          <a:off x="1535094" y="2905124"/>
          <a:ext cx="32226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63" name="Équation" r:id="rId6" imgW="152280" imgH="164880" progId="Equation.3">
                  <p:embed/>
                </p:oleObj>
              </mc:Choice>
              <mc:Fallback>
                <p:oleObj name="Équation" r:id="rId6" imgW="1522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094" y="2905124"/>
                        <a:ext cx="322262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4" name="Object 6"/>
          <p:cNvGraphicFramePr>
            <a:graphicFrameLocks noChangeAspect="1"/>
          </p:cNvGraphicFramePr>
          <p:nvPr/>
        </p:nvGraphicFramePr>
        <p:xfrm>
          <a:off x="5929322" y="2285992"/>
          <a:ext cx="13144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64" name="Équation" r:id="rId8" imgW="622080" imgH="228600" progId="Equation.3">
                  <p:embed/>
                </p:oleObj>
              </mc:Choice>
              <mc:Fallback>
                <p:oleObj name="Équation" r:id="rId8" imgW="6220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2285992"/>
                        <a:ext cx="13144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2.  Soit X une variable aléatoire qui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Déterminer       tel que :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Suit une loi normale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5715008" y="3000372"/>
            <a:ext cx="29289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Dire qu’une variable aléatoire continue X suit la loi normale</a:t>
            </a:r>
          </a:p>
          <a:p>
            <a:endParaRPr lang="fr-FR" dirty="0" smtClean="0"/>
          </a:p>
          <a:p>
            <a:r>
              <a:rPr lang="fr-FR" dirty="0" smtClean="0"/>
              <a:t>Signifie que la variable aléatoire</a:t>
            </a:r>
          </a:p>
          <a:p>
            <a:endParaRPr lang="fr-FR" dirty="0" smtClean="0"/>
          </a:p>
          <a:p>
            <a:r>
              <a:rPr lang="fr-FR" dirty="0" smtClean="0"/>
              <a:t>Suit la loi normale centrée réduite  </a:t>
            </a:r>
            <a:endParaRPr lang="fr-FR" dirty="0"/>
          </a:p>
        </p:txBody>
      </p:sp>
      <p:graphicFrame>
        <p:nvGraphicFramePr>
          <p:cNvPr id="344072" name="Object 6"/>
          <p:cNvGraphicFramePr>
            <a:graphicFrameLocks noChangeAspect="1"/>
          </p:cNvGraphicFramePr>
          <p:nvPr/>
        </p:nvGraphicFramePr>
        <p:xfrm>
          <a:off x="7000892" y="3500438"/>
          <a:ext cx="12874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64" name="Équation" r:id="rId4" imgW="609480" imgH="228600" progId="Equation.3">
                  <p:embed/>
                </p:oleObj>
              </mc:Choice>
              <mc:Fallback>
                <p:oleObj name="Équation" r:id="rId4" imgW="6094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92" y="3500438"/>
                        <a:ext cx="12874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3" name="Object 6"/>
          <p:cNvGraphicFramePr>
            <a:graphicFrameLocks noChangeAspect="1"/>
          </p:cNvGraphicFramePr>
          <p:nvPr/>
        </p:nvGraphicFramePr>
        <p:xfrm>
          <a:off x="6786578" y="4286256"/>
          <a:ext cx="93821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65" name="Équation" r:id="rId6" imgW="444240" imgH="393480" progId="Equation.3">
                  <p:embed/>
                </p:oleObj>
              </mc:Choice>
              <mc:Fallback>
                <p:oleObj name="Équation" r:id="rId6" imgW="444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4286256"/>
                        <a:ext cx="938212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4" name="Object 6"/>
          <p:cNvGraphicFramePr>
            <a:graphicFrameLocks noChangeAspect="1"/>
          </p:cNvGraphicFramePr>
          <p:nvPr/>
        </p:nvGraphicFramePr>
        <p:xfrm>
          <a:off x="6746875" y="5167311"/>
          <a:ext cx="938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66" name="Équation" r:id="rId8" imgW="444240" imgH="203040" progId="Equation.3">
                  <p:embed/>
                </p:oleObj>
              </mc:Choice>
              <mc:Fallback>
                <p:oleObj name="Équation" r:id="rId8" imgW="4442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5167311"/>
                        <a:ext cx="938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5" name="Object 11"/>
          <p:cNvGraphicFramePr>
            <a:graphicFrameLocks noChangeAspect="1"/>
          </p:cNvGraphicFramePr>
          <p:nvPr/>
        </p:nvGraphicFramePr>
        <p:xfrm>
          <a:off x="201613" y="3500438"/>
          <a:ext cx="421005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67" name="Équation" r:id="rId10" imgW="1993680" imgH="393480" progId="Equation.3">
                  <p:embed/>
                </p:oleObj>
              </mc:Choice>
              <mc:Fallback>
                <p:oleObj name="Équation" r:id="rId10" imgW="19936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3500438"/>
                        <a:ext cx="421005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6" name="Object 12"/>
          <p:cNvGraphicFramePr>
            <a:graphicFrameLocks noChangeAspect="1"/>
          </p:cNvGraphicFramePr>
          <p:nvPr/>
        </p:nvGraphicFramePr>
        <p:xfrm>
          <a:off x="206375" y="4214813"/>
          <a:ext cx="43434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68" name="Équation" r:id="rId12" imgW="2057400" imgH="393480" progId="Equation.3">
                  <p:embed/>
                </p:oleObj>
              </mc:Choice>
              <mc:Fallback>
                <p:oleObj name="Équation" r:id="rId12" imgW="20574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4214813"/>
                        <a:ext cx="43434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7" name="Object 13"/>
          <p:cNvGraphicFramePr>
            <a:graphicFrameLocks noChangeAspect="1"/>
          </p:cNvGraphicFramePr>
          <p:nvPr/>
        </p:nvGraphicFramePr>
        <p:xfrm>
          <a:off x="388938" y="4929188"/>
          <a:ext cx="147478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69" name="Équation" r:id="rId14" imgW="698400" imgH="393480" progId="Equation.3">
                  <p:embed/>
                </p:oleObj>
              </mc:Choice>
              <mc:Fallback>
                <p:oleObj name="Équation" r:id="rId14" imgW="6984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4929188"/>
                        <a:ext cx="1474787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8" name="Object 6"/>
          <p:cNvGraphicFramePr>
            <a:graphicFrameLocks noChangeAspect="1"/>
          </p:cNvGraphicFramePr>
          <p:nvPr/>
        </p:nvGraphicFramePr>
        <p:xfrm>
          <a:off x="4133850" y="5024438"/>
          <a:ext cx="938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70" name="Équation" r:id="rId16" imgW="444240" imgH="203040" progId="Equation.3">
                  <p:embed/>
                </p:oleObj>
              </mc:Choice>
              <mc:Fallback>
                <p:oleObj name="Équation" r:id="rId16" imgW="4442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0" y="5024438"/>
                        <a:ext cx="938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461" name="Object 13"/>
          <p:cNvGraphicFramePr>
            <a:graphicFrameLocks noChangeAspect="1"/>
          </p:cNvGraphicFramePr>
          <p:nvPr/>
        </p:nvGraphicFramePr>
        <p:xfrm>
          <a:off x="5929322" y="2143116"/>
          <a:ext cx="13144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71" name="Équation" r:id="rId18" imgW="622080" imgH="228600" progId="Equation.3">
                  <p:embed/>
                </p:oleObj>
              </mc:Choice>
              <mc:Fallback>
                <p:oleObj name="Équation" r:id="rId18" imgW="62208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2143116"/>
                        <a:ext cx="13144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462" name="Object 14"/>
          <p:cNvGraphicFramePr>
            <a:graphicFrameLocks noChangeAspect="1"/>
          </p:cNvGraphicFramePr>
          <p:nvPr/>
        </p:nvGraphicFramePr>
        <p:xfrm>
          <a:off x="1500166" y="2786058"/>
          <a:ext cx="32226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72" name="Équation" r:id="rId20" imgW="152280" imgH="164880" progId="Equation.3">
                  <p:embed/>
                </p:oleObj>
              </mc:Choice>
              <mc:Fallback>
                <p:oleObj name="Équation" r:id="rId20" imgW="15228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786058"/>
                        <a:ext cx="322262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463" name="Object 15"/>
          <p:cNvGraphicFramePr>
            <a:graphicFrameLocks noChangeAspect="1"/>
          </p:cNvGraphicFramePr>
          <p:nvPr/>
        </p:nvGraphicFramePr>
        <p:xfrm>
          <a:off x="2714612" y="2714620"/>
          <a:ext cx="21732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73" name="Équation" r:id="rId22" imgW="1028520" imgH="203040" progId="Equation.3">
                  <p:embed/>
                </p:oleObj>
              </mc:Choice>
              <mc:Fallback>
                <p:oleObj name="Équation" r:id="rId22" imgW="102852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714620"/>
                        <a:ext cx="21732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1.  Soit X une variable aléatoire qui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Déterminer       tel que :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88" name="Connecteur droit avec flèche 87"/>
          <p:cNvCxnSpPr/>
          <p:nvPr/>
        </p:nvCxnSpPr>
        <p:spPr>
          <a:xfrm>
            <a:off x="571472" y="5572121"/>
            <a:ext cx="5214974" cy="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Forme libre 88"/>
          <p:cNvSpPr/>
          <p:nvPr/>
        </p:nvSpPr>
        <p:spPr>
          <a:xfrm>
            <a:off x="714348" y="3571876"/>
            <a:ext cx="3898900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0" name="Connecteur droit 89"/>
          <p:cNvCxnSpPr/>
          <p:nvPr/>
        </p:nvCxnSpPr>
        <p:spPr>
          <a:xfrm rot="5400000" flipH="1" flipV="1">
            <a:off x="1356505" y="4214015"/>
            <a:ext cx="27146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23"/>
          <p:cNvSpPr txBox="1">
            <a:spLocks noChangeArrowheads="1"/>
          </p:cNvSpPr>
          <p:nvPr/>
        </p:nvSpPr>
        <p:spPr bwMode="auto">
          <a:xfrm>
            <a:off x="2571736" y="564357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95" name="Connecteur droit 94"/>
          <p:cNvCxnSpPr/>
          <p:nvPr/>
        </p:nvCxnSpPr>
        <p:spPr>
          <a:xfrm rot="5400000">
            <a:off x="3143240" y="5286388"/>
            <a:ext cx="571504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345102" name="Object 14"/>
          <p:cNvGraphicFramePr>
            <a:graphicFrameLocks noChangeAspect="1"/>
          </p:cNvGraphicFramePr>
          <p:nvPr/>
        </p:nvGraphicFramePr>
        <p:xfrm>
          <a:off x="357158" y="5715000"/>
          <a:ext cx="56356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70" name="Équation" r:id="rId4" imgW="266400" imgH="126720" progId="Equation.3">
                  <p:embed/>
                </p:oleObj>
              </mc:Choice>
              <mc:Fallback>
                <p:oleObj name="Équation" r:id="rId4" imgW="266400" imgH="126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715000"/>
                        <a:ext cx="563562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3" name="Object 15"/>
          <p:cNvGraphicFramePr>
            <a:graphicFrameLocks noChangeAspect="1"/>
          </p:cNvGraphicFramePr>
          <p:nvPr/>
        </p:nvGraphicFramePr>
        <p:xfrm>
          <a:off x="5214938" y="5703888"/>
          <a:ext cx="56356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71" name="Équation" r:id="rId6" imgW="266400" imgH="139680" progId="Equation.3">
                  <p:embed/>
                </p:oleObj>
              </mc:Choice>
              <mc:Fallback>
                <p:oleObj name="Équation" r:id="rId6" imgW="26640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5703888"/>
                        <a:ext cx="563562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05" name="Object 17"/>
          <p:cNvGraphicFramePr>
            <a:graphicFrameLocks noChangeAspect="1"/>
          </p:cNvGraphicFramePr>
          <p:nvPr/>
        </p:nvGraphicFramePr>
        <p:xfrm>
          <a:off x="2962270" y="5643563"/>
          <a:ext cx="96678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72" name="Équation" r:id="rId8" imgW="457200" imgH="393480" progId="Equation.3">
                  <p:embed/>
                </p:oleObj>
              </mc:Choice>
              <mc:Fallback>
                <p:oleObj name="Équation" r:id="rId8" imgW="4572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0" y="5643563"/>
                        <a:ext cx="966788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" name="ZoneTexte 134"/>
          <p:cNvSpPr txBox="1"/>
          <p:nvPr/>
        </p:nvSpPr>
        <p:spPr>
          <a:xfrm>
            <a:off x="1571604" y="371475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/>
                </a:solidFill>
              </a:rPr>
              <a:t>0,7</a:t>
            </a:r>
            <a:endParaRPr lang="fr-FR" b="1" dirty="0">
              <a:solidFill>
                <a:schemeClr val="accent4"/>
              </a:solidFill>
            </a:endParaRPr>
          </a:p>
        </p:txBody>
      </p:sp>
      <p:graphicFrame>
        <p:nvGraphicFramePr>
          <p:cNvPr id="361483" name="Object 11"/>
          <p:cNvGraphicFramePr>
            <a:graphicFrameLocks noChangeAspect="1"/>
          </p:cNvGraphicFramePr>
          <p:nvPr/>
        </p:nvGraphicFramePr>
        <p:xfrm>
          <a:off x="5929313" y="2143125"/>
          <a:ext cx="13144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73" name="Équation" r:id="rId10" imgW="622080" imgH="228600" progId="Equation.3">
                  <p:embed/>
                </p:oleObj>
              </mc:Choice>
              <mc:Fallback>
                <p:oleObj name="Équation" r:id="rId10" imgW="62208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2143125"/>
                        <a:ext cx="13144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1484" name="Object 12"/>
          <p:cNvGraphicFramePr>
            <a:graphicFrameLocks noChangeAspect="1"/>
          </p:cNvGraphicFramePr>
          <p:nvPr/>
        </p:nvGraphicFramePr>
        <p:xfrm>
          <a:off x="1500188" y="2786063"/>
          <a:ext cx="32226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74" name="Équation" r:id="rId12" imgW="152280" imgH="164880" progId="Equation.3">
                  <p:embed/>
                </p:oleObj>
              </mc:Choice>
              <mc:Fallback>
                <p:oleObj name="Équation" r:id="rId12" imgW="152280" imgH="1648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2786063"/>
                        <a:ext cx="322262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1485" name="Object 13"/>
          <p:cNvGraphicFramePr>
            <a:graphicFrameLocks noChangeAspect="1"/>
          </p:cNvGraphicFramePr>
          <p:nvPr/>
        </p:nvGraphicFramePr>
        <p:xfrm>
          <a:off x="2714625" y="2714625"/>
          <a:ext cx="21732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75" name="Équation" r:id="rId14" imgW="1028520" imgH="203040" progId="Equation.3">
                  <p:embed/>
                </p:oleObj>
              </mc:Choice>
              <mc:Fallback>
                <p:oleObj name="Équation" r:id="rId14" imgW="102852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2714625"/>
                        <a:ext cx="21732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1" name="Connecteur droit 110"/>
          <p:cNvCxnSpPr/>
          <p:nvPr/>
        </p:nvCxnSpPr>
        <p:spPr>
          <a:xfrm rot="5400000">
            <a:off x="2821769" y="5036355"/>
            <a:ext cx="642942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 rot="5400000">
            <a:off x="2571736" y="4857760"/>
            <a:ext cx="857256" cy="5715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 rot="5400000">
            <a:off x="2357422" y="4714884"/>
            <a:ext cx="1000132" cy="71438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rot="5400000">
            <a:off x="2071670" y="4500570"/>
            <a:ext cx="1214446" cy="9286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 rot="5400000">
            <a:off x="1714480" y="4214818"/>
            <a:ext cx="1500198" cy="121444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 rot="5400000">
            <a:off x="1357290" y="4000504"/>
            <a:ext cx="1785950" cy="135732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 rot="5400000">
            <a:off x="2143108" y="3714752"/>
            <a:ext cx="785818" cy="64294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 rot="5400000">
            <a:off x="1214414" y="5500702"/>
            <a:ext cx="71438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 rot="5400000">
            <a:off x="928662" y="5429264"/>
            <a:ext cx="142876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8" name="Connecteur droit 137"/>
          <p:cNvCxnSpPr/>
          <p:nvPr/>
        </p:nvCxnSpPr>
        <p:spPr>
          <a:xfrm rot="5400000">
            <a:off x="642910" y="5357826"/>
            <a:ext cx="214314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 rot="5400000" flipH="1" flipV="1">
            <a:off x="3071802" y="5214950"/>
            <a:ext cx="428628" cy="2857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9" name="ZoneTexte 148"/>
          <p:cNvSpPr txBox="1"/>
          <p:nvPr/>
        </p:nvSpPr>
        <p:spPr>
          <a:xfrm>
            <a:off x="3857620" y="3357562"/>
            <a:ext cx="4572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l’aide de la table de la loi normale centrée réduite, on cherche la valeur du</a:t>
            </a:r>
          </a:p>
          <a:p>
            <a:endParaRPr lang="fr-FR" dirty="0" smtClean="0"/>
          </a:p>
          <a:p>
            <a:r>
              <a:rPr lang="fr-FR" dirty="0" smtClean="0"/>
              <a:t>Sachant que :</a:t>
            </a:r>
          </a:p>
          <a:p>
            <a:endParaRPr lang="fr-FR" dirty="0"/>
          </a:p>
        </p:txBody>
      </p:sp>
      <p:graphicFrame>
        <p:nvGraphicFramePr>
          <p:cNvPr id="361488" name="Object 16"/>
          <p:cNvGraphicFramePr>
            <a:graphicFrameLocks noChangeAspect="1"/>
          </p:cNvGraphicFramePr>
          <p:nvPr/>
        </p:nvGraphicFramePr>
        <p:xfrm>
          <a:off x="8001024" y="3405193"/>
          <a:ext cx="96678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76" name="Équation" r:id="rId16" imgW="457200" imgH="393480" progId="Equation.3">
                  <p:embed/>
                </p:oleObj>
              </mc:Choice>
              <mc:Fallback>
                <p:oleObj name="Équation" r:id="rId16" imgW="45720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24" y="3405193"/>
                        <a:ext cx="966788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1489" name="Object 17"/>
          <p:cNvGraphicFramePr>
            <a:graphicFrameLocks noChangeAspect="1"/>
          </p:cNvGraphicFramePr>
          <p:nvPr/>
        </p:nvGraphicFramePr>
        <p:xfrm>
          <a:off x="5643570" y="4572008"/>
          <a:ext cx="26543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77" name="Équation" r:id="rId17" imgW="1257120" imgH="393480" progId="Equation.3">
                  <p:embed/>
                </p:oleObj>
              </mc:Choice>
              <mc:Fallback>
                <p:oleObj name="Équation" r:id="rId17" imgW="125712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4572008"/>
                        <a:ext cx="26543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0" name="Image 109" descr="Résultat de recherche d'images pour &quot;table loi normale&quot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4"/>
            <a:ext cx="721523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3" name="Connecteur droit 122"/>
          <p:cNvCxnSpPr/>
          <p:nvPr/>
        </p:nvCxnSpPr>
        <p:spPr>
          <a:xfrm>
            <a:off x="1071538" y="3141660"/>
            <a:ext cx="6858048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2857488" y="3000372"/>
            <a:ext cx="1285884" cy="142876"/>
          </a:xfrm>
          <a:prstGeom prst="rect">
            <a:avLst/>
          </a:prstGeom>
          <a:solidFill>
            <a:schemeClr val="accent3">
              <a:alpha val="0"/>
            </a:schemeClr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0" name="Image 109" descr="Résultat de recherche d'images pour &quot;table loi normale&quot;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500174"/>
            <a:ext cx="721523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3" name="Connecteur droit 122"/>
          <p:cNvCxnSpPr/>
          <p:nvPr/>
        </p:nvCxnSpPr>
        <p:spPr>
          <a:xfrm>
            <a:off x="1071538" y="3141660"/>
            <a:ext cx="6858048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2857488" y="3000372"/>
            <a:ext cx="1285884" cy="142876"/>
          </a:xfrm>
          <a:prstGeom prst="rect">
            <a:avLst/>
          </a:prstGeom>
          <a:solidFill>
            <a:schemeClr val="accent3">
              <a:alpha val="0"/>
            </a:schemeClr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1" name="Connecteur droit avec flèche 80"/>
          <p:cNvCxnSpPr/>
          <p:nvPr/>
        </p:nvCxnSpPr>
        <p:spPr>
          <a:xfrm>
            <a:off x="500034" y="31432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 rot="5400000">
            <a:off x="3000364" y="235743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62498" name="Object 2"/>
          <p:cNvGraphicFramePr>
            <a:graphicFrameLocks noChangeAspect="1"/>
          </p:cNvGraphicFramePr>
          <p:nvPr/>
        </p:nvGraphicFramePr>
        <p:xfrm>
          <a:off x="5786446" y="1357298"/>
          <a:ext cx="198596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42" name="Équation" r:id="rId5" imgW="939600" imgH="393480" progId="Equation.3">
                  <p:embed/>
                </p:oleObj>
              </mc:Choice>
              <mc:Fallback>
                <p:oleObj name="Équation" r:id="rId5" imgW="939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1357298"/>
                        <a:ext cx="1985963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2499" name="Object 3"/>
          <p:cNvGraphicFramePr>
            <a:graphicFrameLocks noChangeAspect="1"/>
          </p:cNvGraphicFramePr>
          <p:nvPr/>
        </p:nvGraphicFramePr>
        <p:xfrm>
          <a:off x="7215206" y="1928802"/>
          <a:ext cx="17716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43" name="Équation" r:id="rId7" imgW="838080" imgH="203040" progId="Equation.3">
                  <p:embed/>
                </p:oleObj>
              </mc:Choice>
              <mc:Fallback>
                <p:oleObj name="Équation" r:id="rId7" imgW="838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206" y="1928802"/>
                        <a:ext cx="17716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2500" name="Object 4"/>
          <p:cNvGraphicFramePr>
            <a:graphicFrameLocks noChangeAspect="1"/>
          </p:cNvGraphicFramePr>
          <p:nvPr/>
        </p:nvGraphicFramePr>
        <p:xfrm>
          <a:off x="7429520" y="5429264"/>
          <a:ext cx="1343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44" name="Équation" r:id="rId9" imgW="634680" imgH="203040" progId="Equation.3">
                  <p:embed/>
                </p:oleObj>
              </mc:Choice>
              <mc:Fallback>
                <p:oleObj name="Équation" r:id="rId9" imgW="634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20" y="5429264"/>
                        <a:ext cx="1343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2501" name="Object 5"/>
          <p:cNvGraphicFramePr>
            <a:graphicFrameLocks noChangeAspect="1"/>
          </p:cNvGraphicFramePr>
          <p:nvPr/>
        </p:nvGraphicFramePr>
        <p:xfrm>
          <a:off x="1785918" y="1643050"/>
          <a:ext cx="806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45" name="Équation" r:id="rId11" imgW="380880" imgH="203040" progId="Equation.3">
                  <p:embed/>
                </p:oleObj>
              </mc:Choice>
              <mc:Fallback>
                <p:oleObj name="Équation" r:id="rId11" imgW="3808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643050"/>
                        <a:ext cx="806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62498" name="Object 2"/>
          <p:cNvGraphicFramePr>
            <a:graphicFrameLocks noChangeAspect="1"/>
          </p:cNvGraphicFramePr>
          <p:nvPr/>
        </p:nvGraphicFramePr>
        <p:xfrm>
          <a:off x="642910" y="1857364"/>
          <a:ext cx="198596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55" name="Équation" r:id="rId4" imgW="939600" imgH="393480" progId="Equation.3">
                  <p:embed/>
                </p:oleObj>
              </mc:Choice>
              <mc:Fallback>
                <p:oleObj name="Équation" r:id="rId4" imgW="939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857364"/>
                        <a:ext cx="1985963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2499" name="Object 3"/>
          <p:cNvGraphicFramePr>
            <a:graphicFrameLocks noChangeAspect="1"/>
          </p:cNvGraphicFramePr>
          <p:nvPr/>
        </p:nvGraphicFramePr>
        <p:xfrm>
          <a:off x="642910" y="3000372"/>
          <a:ext cx="17716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56" name="Équation" r:id="rId6" imgW="838080" imgH="203040" progId="Equation.3">
                  <p:embed/>
                </p:oleObj>
              </mc:Choice>
              <mc:Fallback>
                <p:oleObj name="Équation" r:id="rId6" imgW="838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000372"/>
                        <a:ext cx="17716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2500" name="Object 4"/>
          <p:cNvGraphicFramePr>
            <a:graphicFrameLocks noChangeAspect="1"/>
          </p:cNvGraphicFramePr>
          <p:nvPr/>
        </p:nvGraphicFramePr>
        <p:xfrm>
          <a:off x="1000100" y="3714752"/>
          <a:ext cx="1343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57" name="Équation" r:id="rId8" imgW="634680" imgH="203040" progId="Equation.3">
                  <p:embed/>
                </p:oleObj>
              </mc:Choice>
              <mc:Fallback>
                <p:oleObj name="Équation" r:id="rId8" imgW="634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3714752"/>
                        <a:ext cx="1343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variables aléatoires continues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4" name="Espace réservé du contenu 7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1163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latin typeface="Garamond" pitchFamily="18" charset="0"/>
              </a:rPr>
              <a:t>Exemple. </a:t>
            </a:r>
            <a:r>
              <a:rPr lang="fr-FR" sz="2400" dirty="0" smtClean="0">
                <a:latin typeface="Garamond" pitchFamily="18" charset="0"/>
              </a:rPr>
              <a:t>On considère la fonction f définie sur :  par  et X est une variable aléatoire de densité f.</a:t>
            </a:r>
          </a:p>
          <a:p>
            <a:pPr>
              <a:buNone/>
            </a:pPr>
            <a:r>
              <a:rPr lang="fr-FR" sz="2400" dirty="0" smtClean="0">
                <a:latin typeface="Garamond" pitchFamily="18" charset="0"/>
              </a:rPr>
              <a:t>Calculer les probabilités suivantes : </a:t>
            </a:r>
          </a:p>
          <a:p>
            <a:pPr marL="457200" lvl="0" indent="-457200">
              <a:buAutoNum type="alphaLcPeriod"/>
            </a:pPr>
            <a:r>
              <a:rPr lang="fr-FR" sz="2400" dirty="0" smtClean="0">
                <a:latin typeface="Garamond" pitchFamily="18" charset="0"/>
              </a:rPr>
              <a:t> </a:t>
            </a:r>
          </a:p>
          <a:p>
            <a:pPr marL="457200" lvl="0" indent="-457200">
              <a:buAutoNum type="alphaLcPeriod"/>
            </a:pPr>
            <a:r>
              <a:rPr lang="fr-FR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endParaRPr lang="fr-FR" sz="2400" b="1" dirty="0">
              <a:latin typeface="Garamond" pitchFamily="18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928934"/>
            <a:ext cx="1245879" cy="285752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357562"/>
            <a:ext cx="928694" cy="309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variables aléatoires continues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4" name="Espace réservé du contenu 7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116398"/>
          </a:xfrm>
        </p:spPr>
        <p:txBody>
          <a:bodyPr>
            <a:normAutofit/>
          </a:bodyPr>
          <a:lstStyle/>
          <a:p>
            <a:pPr marL="457200" lvl="0" indent="-457200">
              <a:buAutoNum type="alphaLcPeriod"/>
            </a:pPr>
            <a:r>
              <a:rPr lang="fr-FR" sz="2400" dirty="0" smtClean="0">
                <a:latin typeface="Garamond" pitchFamily="18" charset="0"/>
              </a:rPr>
              <a:t> </a:t>
            </a:r>
          </a:p>
          <a:p>
            <a:pPr marL="457200" lvl="0" indent="-457200">
              <a:buNone/>
            </a:pPr>
            <a:r>
              <a:rPr lang="fr-FR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endParaRPr lang="fr-FR" sz="2400" b="1" dirty="0">
              <a:latin typeface="Garamond" pitchFamily="18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643050"/>
            <a:ext cx="1245879" cy="285752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8" name="Connecteur droit 77"/>
          <p:cNvCxnSpPr/>
          <p:nvPr/>
        </p:nvCxnSpPr>
        <p:spPr>
          <a:xfrm rot="5400000">
            <a:off x="-32" y="3357562"/>
            <a:ext cx="200026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rot="10800000" flipV="1">
            <a:off x="1000101" y="4347375"/>
            <a:ext cx="3357585" cy="103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orme libre 81"/>
          <p:cNvSpPr/>
          <p:nvPr/>
        </p:nvSpPr>
        <p:spPr>
          <a:xfrm>
            <a:off x="1285852" y="3143248"/>
            <a:ext cx="3000396" cy="478077"/>
          </a:xfrm>
          <a:custGeom>
            <a:avLst/>
            <a:gdLst>
              <a:gd name="connsiteX0" fmla="*/ 0 w 2630465"/>
              <a:gd name="connsiteY0" fmla="*/ 315238 h 478077"/>
              <a:gd name="connsiteX1" fmla="*/ 1778696 w 2630465"/>
              <a:gd name="connsiteY1" fmla="*/ 27140 h 478077"/>
              <a:gd name="connsiteX2" fmla="*/ 2630465 w 2630465"/>
              <a:gd name="connsiteY2" fmla="*/ 478077 h 478077"/>
              <a:gd name="connsiteX3" fmla="*/ 2630465 w 2630465"/>
              <a:gd name="connsiteY3" fmla="*/ 478077 h 47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0465" h="478077">
                <a:moveTo>
                  <a:pt x="0" y="315238"/>
                </a:moveTo>
                <a:cubicBezTo>
                  <a:pt x="670142" y="157619"/>
                  <a:pt x="1340285" y="0"/>
                  <a:pt x="1778696" y="27140"/>
                </a:cubicBezTo>
                <a:cubicBezTo>
                  <a:pt x="2217107" y="54280"/>
                  <a:pt x="2630465" y="478077"/>
                  <a:pt x="2630465" y="478077"/>
                </a:cubicBezTo>
                <a:lnTo>
                  <a:pt x="2630465" y="478077"/>
                </a:lnTo>
              </a:path>
            </a:pathLst>
          </a:cu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3"/>
              </a:solidFill>
            </a:endParaRPr>
          </a:p>
        </p:txBody>
      </p:sp>
      <p:cxnSp>
        <p:nvCxnSpPr>
          <p:cNvPr id="87" name="Connecteur droit 86"/>
          <p:cNvCxnSpPr/>
          <p:nvPr/>
        </p:nvCxnSpPr>
        <p:spPr>
          <a:xfrm rot="5400000">
            <a:off x="1107257" y="3893347"/>
            <a:ext cx="928694" cy="1588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rot="5400000">
            <a:off x="1607323" y="3821909"/>
            <a:ext cx="1071570" cy="1588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rot="5400000">
            <a:off x="2642777" y="3785793"/>
            <a:ext cx="1143008" cy="794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 rot="5400000">
            <a:off x="3536943" y="3892553"/>
            <a:ext cx="928694" cy="1588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2000232" y="43455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/>
                </a:solidFill>
              </a:rPr>
              <a:t>a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3071802" y="43455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/>
                </a:solidFill>
              </a:rPr>
              <a:t>b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3786182" y="264318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/>
                </a:solidFill>
              </a:rPr>
              <a:t>f(x)</a:t>
            </a:r>
            <a:endParaRPr lang="fr-FR" dirty="0">
              <a:solidFill>
                <a:schemeClr val="accent3"/>
              </a:solidFill>
            </a:endParaRPr>
          </a:p>
        </p:txBody>
      </p:sp>
      <p:cxnSp>
        <p:nvCxnSpPr>
          <p:cNvPr id="100" name="Connecteur droit avec flèche 99"/>
          <p:cNvCxnSpPr>
            <a:stCxn id="96" idx="1"/>
          </p:cNvCxnSpPr>
          <p:nvPr/>
        </p:nvCxnSpPr>
        <p:spPr>
          <a:xfrm rot="10800000" flipV="1">
            <a:off x="3357554" y="2827848"/>
            <a:ext cx="428628" cy="243962"/>
          </a:xfrm>
          <a:prstGeom prst="straightConnector1">
            <a:avLst/>
          </a:prstGeom>
          <a:ln w="158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 rot="5400000">
            <a:off x="2821769" y="3964785"/>
            <a:ext cx="428628" cy="35719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 rot="5400000">
            <a:off x="2500298" y="3643314"/>
            <a:ext cx="785818" cy="64294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 rot="5400000">
            <a:off x="2250265" y="3393281"/>
            <a:ext cx="1071570" cy="85725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rot="5400000">
            <a:off x="2071670" y="3286124"/>
            <a:ext cx="1000132" cy="85725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rot="5400000">
            <a:off x="2107389" y="3321843"/>
            <a:ext cx="571504" cy="50006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 rot="5400000">
            <a:off x="2107389" y="3250405"/>
            <a:ext cx="357190" cy="28575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2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857760"/>
            <a:ext cx="3095625" cy="742950"/>
          </a:xfrm>
          <a:prstGeom prst="rect">
            <a:avLst/>
          </a:prstGeom>
          <a:noFill/>
        </p:spPr>
      </p:pic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3" name="Connecteur droit avec flèche 122"/>
          <p:cNvCxnSpPr/>
          <p:nvPr/>
        </p:nvCxnSpPr>
        <p:spPr>
          <a:xfrm rot="5400000" flipH="1" flipV="1">
            <a:off x="2429654" y="4714884"/>
            <a:ext cx="427834" cy="794"/>
          </a:xfrm>
          <a:prstGeom prst="straightConnector1">
            <a:avLst/>
          </a:prstGeom>
          <a:ln w="158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2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857364"/>
            <a:ext cx="2643206" cy="714380"/>
          </a:xfrm>
          <a:prstGeom prst="rect">
            <a:avLst/>
          </a:prstGeom>
          <a:noFill/>
        </p:spPr>
      </p:pic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27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643182"/>
            <a:ext cx="928694" cy="857256"/>
          </a:xfrm>
          <a:prstGeom prst="rect">
            <a:avLst/>
          </a:prstGeom>
          <a:noFill/>
        </p:spPr>
      </p:pic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2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643314"/>
            <a:ext cx="871538" cy="571504"/>
          </a:xfrm>
          <a:prstGeom prst="rect">
            <a:avLst/>
          </a:prstGeom>
          <a:noFill/>
        </p:spPr>
      </p:pic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31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357694"/>
            <a:ext cx="928694" cy="500066"/>
          </a:xfrm>
          <a:prstGeom prst="rect">
            <a:avLst/>
          </a:prstGeom>
          <a:noFill/>
        </p:spPr>
      </p:pic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33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000636"/>
            <a:ext cx="1071570" cy="500066"/>
          </a:xfrm>
          <a:prstGeom prst="rect">
            <a:avLst/>
          </a:prstGeom>
          <a:noFill/>
        </p:spPr>
      </p:pic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1637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572140"/>
            <a:ext cx="1000132" cy="500066"/>
          </a:xfrm>
          <a:prstGeom prst="rect">
            <a:avLst/>
          </a:prstGeom>
          <a:noFill/>
        </p:spPr>
      </p:pic>
      <p:pic>
        <p:nvPicPr>
          <p:cNvPr id="111641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2786058"/>
            <a:ext cx="1143008" cy="642942"/>
          </a:xfrm>
          <a:prstGeom prst="rect">
            <a:avLst/>
          </a:prstGeom>
          <a:noFill/>
        </p:spPr>
      </p:pic>
      <p:pic>
        <p:nvPicPr>
          <p:cNvPr id="111640" name="Picture 2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5572140"/>
            <a:ext cx="857256" cy="642942"/>
          </a:xfrm>
          <a:prstGeom prst="rect">
            <a:avLst/>
          </a:prstGeom>
          <a:noFill/>
        </p:spPr>
      </p:pic>
      <p:pic>
        <p:nvPicPr>
          <p:cNvPr id="111639" name="Picture 2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9559" y="4357694"/>
            <a:ext cx="1375845" cy="357190"/>
          </a:xfrm>
          <a:prstGeom prst="rect">
            <a:avLst/>
          </a:prstGeom>
          <a:noFill/>
        </p:spPr>
      </p:pic>
      <p:sp>
        <p:nvSpPr>
          <p:cNvPr id="11164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43" name="Rectangle 27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2"/>
            <a:ext cx="814393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La loi normale : </a:t>
            </a:r>
            <a:r>
              <a:rPr lang="fr-FR" i="1" dirty="0" smtClean="0"/>
              <a:t>X</a:t>
            </a:r>
            <a:r>
              <a:rPr lang="fr-FR" dirty="0" smtClean="0"/>
              <a:t> suit une loi Normale de paramètres   </a:t>
            </a:r>
            <a:r>
              <a:rPr lang="el-GR" i="1" dirty="0" smtClean="0"/>
              <a:t>μ</a:t>
            </a:r>
            <a:r>
              <a:rPr lang="fr-FR" dirty="0" smtClean="0"/>
              <a:t>  et  </a:t>
            </a:r>
            <a:r>
              <a:rPr lang="el-GR" i="1" dirty="0" smtClean="0"/>
              <a:t>σ</a:t>
            </a:r>
            <a:r>
              <a:rPr lang="fr-FR" dirty="0" smtClean="0"/>
              <a:t>   notée  si sa densité est donnée par :</a:t>
            </a:r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</p:txBody>
      </p:sp>
      <p:graphicFrame>
        <p:nvGraphicFramePr>
          <p:cNvPr id="113669" name="Object 2"/>
          <p:cNvGraphicFramePr>
            <a:graphicFrameLocks noChangeAspect="1"/>
          </p:cNvGraphicFramePr>
          <p:nvPr/>
        </p:nvGraphicFramePr>
        <p:xfrm>
          <a:off x="2428860" y="2571744"/>
          <a:ext cx="3732213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2" name="Équation" r:id="rId3" imgW="1765080" imgH="495000" progId="Equation.3">
                  <p:embed/>
                </p:oleObj>
              </mc:Choice>
              <mc:Fallback>
                <p:oleObj name="Équation" r:id="rId3" imgW="176508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571744"/>
                        <a:ext cx="3732213" cy="1143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Rectangle 76"/>
          <p:cNvSpPr/>
          <p:nvPr/>
        </p:nvSpPr>
        <p:spPr>
          <a:xfrm>
            <a:off x="642910" y="4500570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Propriétés :                               </a:t>
            </a:r>
            <a:r>
              <a:rPr lang="fr-FR" b="1" dirty="0" smtClean="0"/>
              <a:t>et  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11367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28860" y="4500569"/>
          <a:ext cx="1357322" cy="410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3" name="Équation" r:id="rId5" imgW="647640" imgH="203040" progId="Equation.3">
                  <p:embed/>
                </p:oleObj>
              </mc:Choice>
              <mc:Fallback>
                <p:oleObj name="Équation" r:id="rId5" imgW="6476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4500569"/>
                        <a:ext cx="1357322" cy="410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1" name="Object 4"/>
          <p:cNvGraphicFramePr>
            <a:graphicFrameLocks noChangeAspect="1"/>
          </p:cNvGraphicFramePr>
          <p:nvPr/>
        </p:nvGraphicFramePr>
        <p:xfrm>
          <a:off x="4357686" y="4500570"/>
          <a:ext cx="1476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4" name="Équation" r:id="rId7" imgW="698400" imgH="228600" progId="Equation.3">
                  <p:embed/>
                </p:oleObj>
              </mc:Choice>
              <mc:Fallback>
                <p:oleObj name="Équation" r:id="rId7" imgW="6984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4500570"/>
                        <a:ext cx="14763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variables aléatoires continues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4" name="Espace réservé du contenu 7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116398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fr-FR" sz="2400" dirty="0" smtClean="0">
                <a:latin typeface="Garamond" pitchFamily="18" charset="0"/>
              </a:rPr>
              <a:t>b.  </a:t>
            </a:r>
          </a:p>
          <a:p>
            <a:pPr marL="457200" lvl="0" indent="-457200">
              <a:buNone/>
            </a:pPr>
            <a:r>
              <a:rPr lang="fr-FR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endParaRPr lang="fr-FR" sz="2400" b="1" dirty="0">
              <a:latin typeface="Garamond" pitchFamily="18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8" name="Connecteur droit 77"/>
          <p:cNvCxnSpPr/>
          <p:nvPr/>
        </p:nvCxnSpPr>
        <p:spPr>
          <a:xfrm rot="5400000">
            <a:off x="-356428" y="3285330"/>
            <a:ext cx="200026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rot="10800000">
            <a:off x="643706" y="4285462"/>
            <a:ext cx="3071038" cy="7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rot="5400000">
            <a:off x="1250927" y="3749677"/>
            <a:ext cx="1071570" cy="1588"/>
          </a:xfrm>
          <a:prstGeom prst="line">
            <a:avLst/>
          </a:prstGeom>
          <a:ln w="190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1643836" y="42733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/>
                </a:solidFill>
              </a:rPr>
              <a:t>3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1500166" y="235743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A1 </a:t>
            </a:r>
            <a:r>
              <a:rPr lang="fr-FR" dirty="0" smtClean="0">
                <a:solidFill>
                  <a:schemeClr val="accent4"/>
                </a:solidFill>
              </a:rPr>
              <a:t>+ A2 </a:t>
            </a:r>
            <a:r>
              <a:rPr lang="fr-FR" dirty="0" smtClean="0">
                <a:solidFill>
                  <a:schemeClr val="accent1"/>
                </a:solidFill>
              </a:rPr>
              <a:t>=1</a:t>
            </a:r>
            <a:endParaRPr lang="fr-FR" dirty="0">
              <a:solidFill>
                <a:schemeClr val="accent1"/>
              </a:solidFill>
            </a:endParaRPr>
          </a:p>
        </p:txBody>
      </p:sp>
      <p:cxnSp>
        <p:nvCxnSpPr>
          <p:cNvPr id="100" name="Connecteur droit avec flèche 99"/>
          <p:cNvCxnSpPr>
            <a:stCxn id="136" idx="2"/>
          </p:cNvCxnSpPr>
          <p:nvPr/>
        </p:nvCxnSpPr>
        <p:spPr>
          <a:xfrm rot="5400000">
            <a:off x="988311" y="2524238"/>
            <a:ext cx="345050" cy="35719"/>
          </a:xfrm>
          <a:prstGeom prst="straightConnector1">
            <a:avLst/>
          </a:prstGeom>
          <a:ln w="158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 rot="5400000">
            <a:off x="2429654" y="3571876"/>
            <a:ext cx="785024" cy="6421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 rot="5400000">
            <a:off x="2143902" y="3571082"/>
            <a:ext cx="785818" cy="64294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 rot="5400000">
            <a:off x="1893869" y="3536157"/>
            <a:ext cx="856462" cy="6421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rot="5400000">
            <a:off x="1715274" y="3429000"/>
            <a:ext cx="785024" cy="6421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rot="5400000">
            <a:off x="1750993" y="3321843"/>
            <a:ext cx="499272" cy="42783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 rot="5400000">
            <a:off x="1786712" y="3286124"/>
            <a:ext cx="213520" cy="21352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3" name="Connecteur droit avec flèche 122"/>
          <p:cNvCxnSpPr/>
          <p:nvPr/>
        </p:nvCxnSpPr>
        <p:spPr>
          <a:xfrm rot="5400000" flipH="1" flipV="1">
            <a:off x="2286778" y="4499776"/>
            <a:ext cx="285752" cy="144464"/>
          </a:xfrm>
          <a:prstGeom prst="straightConnector1">
            <a:avLst/>
          </a:prstGeom>
          <a:ln w="158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4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1643" name="Rectangle 27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643050"/>
            <a:ext cx="928694" cy="309565"/>
          </a:xfrm>
          <a:prstGeom prst="rect">
            <a:avLst/>
          </a:prstGeom>
          <a:noFill/>
        </p:spPr>
      </p:pic>
      <p:sp>
        <p:nvSpPr>
          <p:cNvPr id="119" name="Arc 118"/>
          <p:cNvSpPr/>
          <p:nvPr/>
        </p:nvSpPr>
        <p:spPr>
          <a:xfrm rot="11094784">
            <a:off x="987657" y="1944641"/>
            <a:ext cx="5446050" cy="1611297"/>
          </a:xfrm>
          <a:prstGeom prst="arc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6" name="Connecteur droit 125"/>
          <p:cNvCxnSpPr/>
          <p:nvPr/>
        </p:nvCxnSpPr>
        <p:spPr>
          <a:xfrm rot="5400000">
            <a:off x="2715009" y="3571479"/>
            <a:ext cx="785024" cy="64294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>
            <a:stCxn id="119" idx="0"/>
          </p:cNvCxnSpPr>
          <p:nvPr/>
        </p:nvCxnSpPr>
        <p:spPr>
          <a:xfrm flipH="1">
            <a:off x="3071802" y="3552978"/>
            <a:ext cx="569880" cy="7332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7343" y="4786322"/>
            <a:ext cx="1100145" cy="357190"/>
          </a:xfrm>
          <a:prstGeom prst="rect">
            <a:avLst/>
          </a:prstGeom>
          <a:noFill/>
        </p:spPr>
      </p:pic>
      <p:sp>
        <p:nvSpPr>
          <p:cNvPr id="136" name="ZoneTexte 135"/>
          <p:cNvSpPr txBox="1"/>
          <p:nvPr/>
        </p:nvSpPr>
        <p:spPr>
          <a:xfrm>
            <a:off x="857224" y="20002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/>
                </a:solidFill>
              </a:rPr>
              <a:t>f(x)</a:t>
            </a:r>
            <a:endParaRPr lang="fr-FR" dirty="0">
              <a:solidFill>
                <a:schemeClr val="accent3"/>
              </a:solidFill>
            </a:endParaRPr>
          </a:p>
        </p:txBody>
      </p:sp>
      <p:cxnSp>
        <p:nvCxnSpPr>
          <p:cNvPr id="140" name="Connecteur droit avec flèche 139"/>
          <p:cNvCxnSpPr/>
          <p:nvPr/>
        </p:nvCxnSpPr>
        <p:spPr>
          <a:xfrm rot="5400000">
            <a:off x="1464450" y="2821780"/>
            <a:ext cx="285752" cy="71432"/>
          </a:xfrm>
          <a:prstGeom prst="straightConnector1">
            <a:avLst/>
          </a:prstGeom>
          <a:ln w="158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ZoneTexte 150"/>
          <p:cNvSpPr txBox="1"/>
          <p:nvPr/>
        </p:nvSpPr>
        <p:spPr>
          <a:xfrm>
            <a:off x="2428860" y="292893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/>
                </a:solidFill>
              </a:rPr>
              <a:t>A2 =1 - A1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1" y="1643050"/>
            <a:ext cx="2686069" cy="357190"/>
          </a:xfrm>
          <a:prstGeom prst="rect">
            <a:avLst/>
          </a:prstGeom>
          <a:noFill/>
        </p:spPr>
      </p:pic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4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071678"/>
            <a:ext cx="1357322" cy="571504"/>
          </a:xfrm>
          <a:prstGeom prst="rect">
            <a:avLst/>
          </a:prstGeom>
          <a:noFill/>
        </p:spPr>
      </p:pic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4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714620"/>
            <a:ext cx="1071570" cy="714380"/>
          </a:xfrm>
          <a:prstGeom prst="rect">
            <a:avLst/>
          </a:prstGeom>
          <a:noFill/>
        </p:spPr>
      </p:pic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4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571876"/>
            <a:ext cx="1214446" cy="428628"/>
          </a:xfrm>
          <a:prstGeom prst="rect">
            <a:avLst/>
          </a:prstGeom>
          <a:noFill/>
        </p:spPr>
      </p:pic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51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071942"/>
            <a:ext cx="928694" cy="357190"/>
          </a:xfrm>
          <a:prstGeom prst="rect">
            <a:avLst/>
          </a:prstGeom>
          <a:noFill/>
        </p:spPr>
      </p:pic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53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572008"/>
            <a:ext cx="1000132" cy="357190"/>
          </a:xfrm>
          <a:prstGeom prst="rect">
            <a:avLst/>
          </a:prstGeom>
          <a:noFill/>
        </p:spPr>
      </p:pic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55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000636"/>
            <a:ext cx="1071570" cy="485776"/>
          </a:xfrm>
          <a:prstGeom prst="rect">
            <a:avLst/>
          </a:prstGeom>
          <a:noFill/>
        </p:spPr>
      </p:pic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57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572140"/>
            <a:ext cx="1071570" cy="428628"/>
          </a:xfrm>
          <a:prstGeom prst="rect">
            <a:avLst/>
          </a:prstGeom>
          <a:noFill/>
        </p:spPr>
      </p:pic>
      <p:sp>
        <p:nvSpPr>
          <p:cNvPr id="1126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59" name="Picture 1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857892"/>
            <a:ext cx="571504" cy="485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8" name="Connecteur droit avec flèche 77"/>
          <p:cNvCxnSpPr/>
          <p:nvPr/>
        </p:nvCxnSpPr>
        <p:spPr>
          <a:xfrm>
            <a:off x="2143125" y="4202122"/>
            <a:ext cx="5572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Forme libre 78"/>
          <p:cNvSpPr/>
          <p:nvPr/>
        </p:nvSpPr>
        <p:spPr>
          <a:xfrm>
            <a:off x="2286000" y="2200285"/>
            <a:ext cx="3898900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0" name="Connecteur droit 79"/>
          <p:cNvCxnSpPr/>
          <p:nvPr/>
        </p:nvCxnSpPr>
        <p:spPr>
          <a:xfrm rot="5400000" flipH="1" flipV="1">
            <a:off x="2928144" y="2844016"/>
            <a:ext cx="2714625" cy="158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23"/>
          <p:cNvSpPr txBox="1">
            <a:spLocks noChangeArrowheads="1"/>
          </p:cNvSpPr>
          <p:nvPr/>
        </p:nvSpPr>
        <p:spPr bwMode="auto">
          <a:xfrm>
            <a:off x="4143375" y="4286256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i="1" dirty="0"/>
              <a:t>μ</a:t>
            </a:r>
            <a:endParaRPr lang="fr-FR" i="1" dirty="0"/>
          </a:p>
        </p:txBody>
      </p:sp>
      <p:sp>
        <p:nvSpPr>
          <p:cNvPr id="82" name="ZoneTexte 12"/>
          <p:cNvSpPr txBox="1">
            <a:spLocks noChangeArrowheads="1"/>
          </p:cNvSpPr>
          <p:nvPr/>
        </p:nvSpPr>
        <p:spPr bwMode="auto">
          <a:xfrm>
            <a:off x="642910" y="4786322"/>
            <a:ext cx="6500813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- Il existe une infinité des lois normales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dirty="0"/>
              <a:t> La loi n’est pas tabulée. </a:t>
            </a:r>
            <a:r>
              <a:rPr lang="fr-FR" b="1" dirty="0">
                <a:solidFill>
                  <a:srgbClr val="FF0000"/>
                </a:solidFill>
              </a:rPr>
              <a:t>Problème</a:t>
            </a:r>
            <a:endParaRPr lang="fr-FR" b="1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b="1" dirty="0"/>
              <a:t> Il faut la standardiser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28596" y="1571613"/>
            <a:ext cx="814393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La loi normale centrée réduite (standard) : </a:t>
            </a:r>
            <a:r>
              <a:rPr lang="fr-FR" dirty="0" smtClean="0"/>
              <a:t>Si on pose                       on obtient une V.A. noté </a:t>
            </a:r>
            <a:r>
              <a:rPr lang="fr-FR" i="1" dirty="0" smtClean="0"/>
              <a:t>N</a:t>
            </a:r>
            <a:r>
              <a:rPr lang="fr-FR" dirty="0" smtClean="0"/>
              <a:t>(0,1) de densité  </a:t>
            </a:r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77" name="Rectangle 76"/>
          <p:cNvSpPr/>
          <p:nvPr/>
        </p:nvSpPr>
        <p:spPr>
          <a:xfrm>
            <a:off x="642910" y="4500570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Propriétés :                               </a:t>
            </a:r>
            <a:r>
              <a:rPr lang="fr-FR" b="1" dirty="0" smtClean="0"/>
              <a:t>et  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6786578" y="1619242"/>
          <a:ext cx="13335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1" name="Équation" r:id="rId3" imgW="698400" imgH="393480" progId="Equation.3">
                  <p:embed/>
                </p:oleObj>
              </mc:Choice>
              <mc:Fallback>
                <p:oleObj name="Équation" r:id="rId3" imgW="6984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1619242"/>
                        <a:ext cx="133352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285997"/>
              </p:ext>
            </p:extLst>
          </p:nvPr>
        </p:nvGraphicFramePr>
        <p:xfrm>
          <a:off x="3428992" y="2780928"/>
          <a:ext cx="222726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2" name="Équation" r:id="rId5" imgW="1054080" imgH="469800" progId="Equation.3">
                  <p:embed/>
                </p:oleObj>
              </mc:Choice>
              <mc:Fallback>
                <p:oleObj name="Équation" r:id="rId5" imgW="105408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2780928"/>
                        <a:ext cx="2227262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9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00298" y="4429132"/>
          <a:ext cx="114300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3" name="Équation" r:id="rId7" imgW="622080" imgH="203040" progId="Equation.3">
                  <p:embed/>
                </p:oleObj>
              </mc:Choice>
              <mc:Fallback>
                <p:oleObj name="Équation" r:id="rId7" imgW="6220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4429132"/>
                        <a:ext cx="1143008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0" name="Object 4"/>
          <p:cNvGraphicFramePr>
            <a:graphicFrameLocks noChangeAspect="1"/>
          </p:cNvGraphicFramePr>
          <p:nvPr/>
        </p:nvGraphicFramePr>
        <p:xfrm>
          <a:off x="4357686" y="4500570"/>
          <a:ext cx="12350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4" name="Équation" r:id="rId9" imgW="583920" imgH="203040" progId="Equation.3">
                  <p:embed/>
                </p:oleObj>
              </mc:Choice>
              <mc:Fallback>
                <p:oleObj name="Équation" r:id="rId9" imgW="5839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4500570"/>
                        <a:ext cx="12350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9" name="Connecteur droit avec flèche 78"/>
          <p:cNvCxnSpPr/>
          <p:nvPr/>
        </p:nvCxnSpPr>
        <p:spPr>
          <a:xfrm>
            <a:off x="1785938" y="4559300"/>
            <a:ext cx="5572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Forme libre 79"/>
          <p:cNvSpPr/>
          <p:nvPr/>
        </p:nvSpPr>
        <p:spPr>
          <a:xfrm>
            <a:off x="1928813" y="2559050"/>
            <a:ext cx="3898900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1" name="Connecteur droit 80"/>
          <p:cNvCxnSpPr/>
          <p:nvPr/>
        </p:nvCxnSpPr>
        <p:spPr>
          <a:xfrm rot="5400000" flipH="1" flipV="1">
            <a:off x="2570956" y="3201194"/>
            <a:ext cx="27146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23"/>
          <p:cNvSpPr txBox="1">
            <a:spLocks noChangeArrowheads="1"/>
          </p:cNvSpPr>
          <p:nvPr/>
        </p:nvSpPr>
        <p:spPr bwMode="auto">
          <a:xfrm>
            <a:off x="3714744" y="4643446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571612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Le théorème central limite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fr-FR" dirty="0" smtClean="0"/>
              <a:t> Soit </a:t>
            </a:r>
            <a:r>
              <a:rPr lang="fr-FR" i="1" dirty="0" smtClean="0"/>
              <a:t>X</a:t>
            </a:r>
            <a:r>
              <a:rPr lang="fr-FR" baseline="-25000" dirty="0" smtClean="0"/>
              <a:t>1</a:t>
            </a:r>
            <a:r>
              <a:rPr lang="fr-FR" dirty="0" smtClean="0"/>
              <a:t>, </a:t>
            </a:r>
            <a:r>
              <a:rPr lang="fr-FR" i="1" dirty="0" smtClean="0"/>
              <a:t>X</a:t>
            </a:r>
            <a:r>
              <a:rPr lang="fr-FR" baseline="-25000" dirty="0" smtClean="0"/>
              <a:t>2</a:t>
            </a:r>
            <a:r>
              <a:rPr lang="fr-FR" dirty="0" smtClean="0"/>
              <a:t>, … une suite de variables aléatoires réelles définies sur le même espace de probabilité, indépendantes et identiquement distribuées suivant la même loi </a:t>
            </a:r>
            <a:r>
              <a:rPr lang="fr-FR" i="1" dirty="0" smtClean="0"/>
              <a:t>L</a:t>
            </a:r>
            <a:r>
              <a:rPr lang="fr-FR" dirty="0" smtClean="0"/>
              <a:t>. Supposons que l‘espérance </a:t>
            </a:r>
            <a:r>
              <a:rPr lang="fr-FR" i="1" dirty="0" smtClean="0"/>
              <a:t>μ</a:t>
            </a:r>
            <a:r>
              <a:rPr lang="fr-FR" dirty="0" smtClean="0"/>
              <a:t> et l’écart-type </a:t>
            </a:r>
            <a:r>
              <a:rPr lang="fr-FR" i="1" dirty="0" smtClean="0"/>
              <a:t>σ</a:t>
            </a:r>
            <a:r>
              <a:rPr lang="fr-FR" dirty="0" smtClean="0"/>
              <a:t> de L existent et soient finis avec </a:t>
            </a:r>
          </a:p>
          <a:p>
            <a:pPr>
              <a:lnSpc>
                <a:spcPct val="200000"/>
              </a:lnSpc>
            </a:pPr>
            <a:r>
              <a:rPr lang="fr-FR" i="1" dirty="0" smtClean="0"/>
              <a:t>σ</a:t>
            </a:r>
            <a:r>
              <a:rPr lang="fr-FR" dirty="0" smtClean="0"/>
              <a:t> ≠ 0. 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Considérons la somme 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Si n est grand alors         est une variable aléatoire normale de moyenne </a:t>
            </a:r>
            <a:r>
              <a:rPr lang="fr-FR" i="1" dirty="0" smtClean="0"/>
              <a:t>n μ</a:t>
            </a:r>
            <a:r>
              <a:rPr lang="fr-FR" dirty="0" smtClean="0"/>
              <a:t> et de variance </a:t>
            </a:r>
            <a:endParaRPr lang="fr-FR" dirty="0"/>
          </a:p>
        </p:txBody>
      </p:sp>
      <p:graphicFrame>
        <p:nvGraphicFramePr>
          <p:cNvPr id="117762" name="Object 6"/>
          <p:cNvGraphicFramePr>
            <a:graphicFrameLocks noChangeAspect="1"/>
          </p:cNvGraphicFramePr>
          <p:nvPr/>
        </p:nvGraphicFramePr>
        <p:xfrm>
          <a:off x="2714612" y="4500570"/>
          <a:ext cx="24145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5" name="Équation" r:id="rId4" imgW="1143000" imgH="228600" progId="Equation.3">
                  <p:embed/>
                </p:oleObj>
              </mc:Choice>
              <mc:Fallback>
                <p:oleObj name="Équation" r:id="rId4" imgW="11430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4500570"/>
                        <a:ext cx="24145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3" name="Object 7"/>
          <p:cNvGraphicFramePr>
            <a:graphicFrameLocks noChangeAspect="1"/>
          </p:cNvGraphicFramePr>
          <p:nvPr/>
        </p:nvGraphicFramePr>
        <p:xfrm>
          <a:off x="2285984" y="5000636"/>
          <a:ext cx="376237" cy="4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6" name="Équation" r:id="rId6" imgW="177480" imgH="228600" progId="Equation.3">
                  <p:embed/>
                </p:oleObj>
              </mc:Choice>
              <mc:Fallback>
                <p:oleObj name="Équation" r:id="rId6" imgW="1774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5000636"/>
                        <a:ext cx="376237" cy="4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4" name="Object 8"/>
          <p:cNvGraphicFramePr>
            <a:graphicFrameLocks noChangeAspect="1"/>
          </p:cNvGraphicFramePr>
          <p:nvPr/>
        </p:nvGraphicFramePr>
        <p:xfrm>
          <a:off x="1214414" y="5572140"/>
          <a:ext cx="6159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7" name="Équation" r:id="rId8" imgW="291960" imgH="203040" progId="Equation.3">
                  <p:embed/>
                </p:oleObj>
              </mc:Choice>
              <mc:Fallback>
                <p:oleObj name="Équation" r:id="rId8" imgW="2919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5572140"/>
                        <a:ext cx="6159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571612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Supposons que X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Calculer   </a:t>
            </a: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40994" name="Object 6"/>
          <p:cNvGraphicFramePr>
            <a:graphicFrameLocks noChangeAspect="1"/>
          </p:cNvGraphicFramePr>
          <p:nvPr/>
        </p:nvGraphicFramePr>
        <p:xfrm>
          <a:off x="5429256" y="1785926"/>
          <a:ext cx="14208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38" name="Équation" r:id="rId4" imgW="672840" imgH="228600" progId="Equation.3">
                  <p:embed/>
                </p:oleObj>
              </mc:Choice>
              <mc:Fallback>
                <p:oleObj name="Équation" r:id="rId4" imgW="6728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1785926"/>
                        <a:ext cx="14208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5" name="Object 6"/>
          <p:cNvGraphicFramePr>
            <a:graphicFrameLocks noChangeAspect="1"/>
          </p:cNvGraphicFramePr>
          <p:nvPr/>
        </p:nvGraphicFramePr>
        <p:xfrm>
          <a:off x="1285852" y="2333620"/>
          <a:ext cx="2225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39" name="Équation" r:id="rId6" imgW="1054080" imgH="203040" progId="Equation.3">
                  <p:embed/>
                </p:oleObj>
              </mc:Choice>
              <mc:Fallback>
                <p:oleObj name="Équation" r:id="rId6" imgW="1054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2333620"/>
                        <a:ext cx="22256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6" name="Object 6"/>
          <p:cNvGraphicFramePr>
            <a:graphicFrameLocks noChangeAspect="1"/>
          </p:cNvGraphicFramePr>
          <p:nvPr/>
        </p:nvGraphicFramePr>
        <p:xfrm>
          <a:off x="1214414" y="2928934"/>
          <a:ext cx="939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40" name="Équation" r:id="rId8" imgW="444240" imgH="203040" progId="Equation.3">
                  <p:embed/>
                </p:oleObj>
              </mc:Choice>
              <mc:Fallback>
                <p:oleObj name="Équation" r:id="rId8" imgW="4442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928934"/>
                        <a:ext cx="939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7" name="Object 6"/>
          <p:cNvGraphicFramePr>
            <a:graphicFrameLocks noChangeAspect="1"/>
          </p:cNvGraphicFramePr>
          <p:nvPr/>
        </p:nvGraphicFramePr>
        <p:xfrm>
          <a:off x="2786050" y="3000372"/>
          <a:ext cx="9382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41" name="Équation" r:id="rId10" imgW="444240" imgH="177480" progId="Equation.3">
                  <p:embed/>
                </p:oleObj>
              </mc:Choice>
              <mc:Fallback>
                <p:oleObj name="Équation" r:id="rId10" imgW="44424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3000372"/>
                        <a:ext cx="93821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758952"/>
          </a:xfrm>
        </p:spPr>
        <p:txBody>
          <a:bodyPr>
            <a:normAutofit fontScale="90000"/>
          </a:bodyPr>
          <a:lstStyle/>
          <a:p>
            <a:pPr lvl="0"/>
            <a:r>
              <a:rPr lang="fr-FR" sz="2800" b="1" dirty="0" smtClean="0"/>
              <a:t>Chapitre 2. Variables aléatoires</a:t>
            </a:r>
            <a:r>
              <a:rPr lang="fr-FR" sz="3200" b="1" dirty="0" smtClean="0">
                <a:latin typeface="Garamond" pitchFamily="18" charset="0"/>
              </a:rPr>
              <a:t/>
            </a:r>
            <a:br>
              <a:rPr lang="fr-FR" sz="3200" b="1" dirty="0" smtClean="0">
                <a:latin typeface="Garamond" pitchFamily="18" charset="0"/>
              </a:rPr>
            </a:br>
            <a:r>
              <a:rPr lang="fr-FR" sz="1800" b="1" dirty="0" smtClean="0"/>
              <a:t> Les lois continues. </a:t>
            </a:r>
            <a:r>
              <a:rPr lang="fr-FR" sz="1800" b="1" dirty="0" smtClean="0">
                <a:solidFill>
                  <a:schemeClr val="tx2"/>
                </a:solidFill>
              </a:rPr>
              <a:t>La loi normale centrée réduite</a:t>
            </a:r>
            <a:endParaRPr lang="fr-FR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03763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214282" y="1428736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r>
              <a:rPr lang="fr-FR" dirty="0" smtClean="0"/>
              <a:t>                              </a:t>
            </a:r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 smtClean="0"/>
          </a:p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5857884" y="3000372"/>
            <a:ext cx="27860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Dire qu’une variable aléatoire continue X suit la loi normale</a:t>
            </a:r>
          </a:p>
          <a:p>
            <a:endParaRPr lang="fr-FR" dirty="0" smtClean="0"/>
          </a:p>
          <a:p>
            <a:r>
              <a:rPr lang="fr-FR" dirty="0" smtClean="0"/>
              <a:t>Signifie que la variable aléatoire</a:t>
            </a:r>
          </a:p>
          <a:p>
            <a:endParaRPr lang="fr-FR" dirty="0" smtClean="0"/>
          </a:p>
          <a:p>
            <a:r>
              <a:rPr lang="fr-FR" dirty="0" smtClean="0"/>
              <a:t>Suit la loi normale centrée réduite  </a:t>
            </a:r>
            <a:endParaRPr lang="fr-FR" dirty="0"/>
          </a:p>
        </p:txBody>
      </p:sp>
      <p:graphicFrame>
        <p:nvGraphicFramePr>
          <p:cNvPr id="344072" name="Object 6"/>
          <p:cNvGraphicFramePr>
            <a:graphicFrameLocks noChangeAspect="1"/>
          </p:cNvGraphicFramePr>
          <p:nvPr/>
        </p:nvGraphicFramePr>
        <p:xfrm>
          <a:off x="7358082" y="3500438"/>
          <a:ext cx="12874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57" name="Équation" r:id="rId4" imgW="609480" imgH="228600" progId="Equation.3">
                  <p:embed/>
                </p:oleObj>
              </mc:Choice>
              <mc:Fallback>
                <p:oleObj name="Équation" r:id="rId4" imgW="6094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2" y="3500438"/>
                        <a:ext cx="12874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3" name="Object 6"/>
          <p:cNvGraphicFramePr>
            <a:graphicFrameLocks noChangeAspect="1"/>
          </p:cNvGraphicFramePr>
          <p:nvPr/>
        </p:nvGraphicFramePr>
        <p:xfrm>
          <a:off x="6919936" y="4286256"/>
          <a:ext cx="93821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58" name="Équation" r:id="rId6" imgW="444240" imgH="393480" progId="Equation.3">
                  <p:embed/>
                </p:oleObj>
              </mc:Choice>
              <mc:Fallback>
                <p:oleObj name="Équation" r:id="rId6" imgW="444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36" y="4286256"/>
                        <a:ext cx="938212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4" name="Object 6"/>
          <p:cNvGraphicFramePr>
            <a:graphicFrameLocks noChangeAspect="1"/>
          </p:cNvGraphicFramePr>
          <p:nvPr/>
        </p:nvGraphicFramePr>
        <p:xfrm>
          <a:off x="7572396" y="5191140"/>
          <a:ext cx="938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59" name="Équation" r:id="rId8" imgW="444240" imgH="203040" progId="Equation.3">
                  <p:embed/>
                </p:oleObj>
              </mc:Choice>
              <mc:Fallback>
                <p:oleObj name="Équation" r:id="rId8" imgW="4442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5191140"/>
                        <a:ext cx="938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Rectangle 86"/>
          <p:cNvSpPr/>
          <p:nvPr/>
        </p:nvSpPr>
        <p:spPr>
          <a:xfrm>
            <a:off x="214282" y="1571612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/>
              <a:t>Exemple.</a:t>
            </a:r>
            <a:r>
              <a:rPr lang="fr-FR" dirty="0" smtClean="0"/>
              <a:t> Supposons que X suit une loi normale</a:t>
            </a:r>
          </a:p>
          <a:p>
            <a:pPr algn="just">
              <a:lnSpc>
                <a:spcPct val="200000"/>
              </a:lnSpc>
            </a:pPr>
            <a:r>
              <a:rPr lang="fr-FR" dirty="0" smtClean="0"/>
              <a:t>Calculer :  </a:t>
            </a:r>
            <a:endParaRPr lang="fr-FR" dirty="0"/>
          </a:p>
        </p:txBody>
      </p:sp>
      <p:graphicFrame>
        <p:nvGraphicFramePr>
          <p:cNvPr id="88" name="Object 6"/>
          <p:cNvGraphicFramePr>
            <a:graphicFrameLocks noChangeAspect="1"/>
          </p:cNvGraphicFramePr>
          <p:nvPr/>
        </p:nvGraphicFramePr>
        <p:xfrm>
          <a:off x="5429256" y="1785926"/>
          <a:ext cx="14208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60" name="Équation" r:id="rId10" imgW="672840" imgH="228600" progId="Equation.3">
                  <p:embed/>
                </p:oleObj>
              </mc:Choice>
              <mc:Fallback>
                <p:oleObj name="Équation" r:id="rId10" imgW="6728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1785926"/>
                        <a:ext cx="14208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6"/>
          <p:cNvGraphicFramePr>
            <a:graphicFrameLocks noChangeAspect="1"/>
          </p:cNvGraphicFramePr>
          <p:nvPr/>
        </p:nvGraphicFramePr>
        <p:xfrm>
          <a:off x="1357290" y="2333620"/>
          <a:ext cx="2225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61" name="Équation" r:id="rId12" imgW="1054080" imgH="203040" progId="Equation.3">
                  <p:embed/>
                </p:oleObj>
              </mc:Choice>
              <mc:Fallback>
                <p:oleObj name="Équation" r:id="rId12" imgW="105408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333620"/>
                        <a:ext cx="22256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Connecteur droit avec flèche 93"/>
          <p:cNvCxnSpPr/>
          <p:nvPr/>
        </p:nvCxnSpPr>
        <p:spPr>
          <a:xfrm>
            <a:off x="571472" y="5572121"/>
            <a:ext cx="5214974" cy="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Forme libre 94"/>
          <p:cNvSpPr/>
          <p:nvPr/>
        </p:nvSpPr>
        <p:spPr>
          <a:xfrm>
            <a:off x="714346" y="3571871"/>
            <a:ext cx="4214843" cy="2025650"/>
          </a:xfrm>
          <a:custGeom>
            <a:avLst/>
            <a:gdLst>
              <a:gd name="connsiteX0" fmla="*/ 0 w 3898900"/>
              <a:gd name="connsiteY0" fmla="*/ 1767417 h 2025650"/>
              <a:gd name="connsiteX1" fmla="*/ 1028700 w 3898900"/>
              <a:gd name="connsiteY1" fmla="*/ 1716617 h 2025650"/>
              <a:gd name="connsiteX2" fmla="*/ 2006600 w 3898900"/>
              <a:gd name="connsiteY2" fmla="*/ 2117 h 2025650"/>
              <a:gd name="connsiteX3" fmla="*/ 2882900 w 3898900"/>
              <a:gd name="connsiteY3" fmla="*/ 1729317 h 2025650"/>
              <a:gd name="connsiteX4" fmla="*/ 3898900 w 3898900"/>
              <a:gd name="connsiteY4" fmla="*/ 1780117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900" h="2025650">
                <a:moveTo>
                  <a:pt x="0" y="1767417"/>
                </a:moveTo>
                <a:cubicBezTo>
                  <a:pt x="347133" y="1889125"/>
                  <a:pt x="694267" y="2010834"/>
                  <a:pt x="1028700" y="1716617"/>
                </a:cubicBezTo>
                <a:cubicBezTo>
                  <a:pt x="1363133" y="1422400"/>
                  <a:pt x="1697567" y="0"/>
                  <a:pt x="2006600" y="2117"/>
                </a:cubicBezTo>
                <a:cubicBezTo>
                  <a:pt x="2315633" y="4234"/>
                  <a:pt x="2567517" y="1432984"/>
                  <a:pt x="2882900" y="1729317"/>
                </a:cubicBezTo>
                <a:cubicBezTo>
                  <a:pt x="3198283" y="2025650"/>
                  <a:pt x="3548591" y="1902883"/>
                  <a:pt x="3898900" y="178011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6" name="Connecteur droit 95"/>
          <p:cNvCxnSpPr/>
          <p:nvPr/>
        </p:nvCxnSpPr>
        <p:spPr>
          <a:xfrm rot="5400000" flipH="1" flipV="1">
            <a:off x="1499381" y="4214015"/>
            <a:ext cx="27146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23"/>
          <p:cNvSpPr txBox="1">
            <a:spLocks noChangeArrowheads="1"/>
          </p:cNvSpPr>
          <p:nvPr/>
        </p:nvSpPr>
        <p:spPr bwMode="auto">
          <a:xfrm>
            <a:off x="2571736" y="5715016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0</a:t>
            </a:r>
          </a:p>
        </p:txBody>
      </p:sp>
      <p:cxnSp>
        <p:nvCxnSpPr>
          <p:cNvPr id="98" name="Connecteur droit 97"/>
          <p:cNvCxnSpPr/>
          <p:nvPr/>
        </p:nvCxnSpPr>
        <p:spPr>
          <a:xfrm rot="5400000">
            <a:off x="2035157" y="4607727"/>
            <a:ext cx="1929620" cy="794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13" name="Object 14"/>
          <p:cNvGraphicFramePr>
            <a:graphicFrameLocks noChangeAspect="1"/>
          </p:cNvGraphicFramePr>
          <p:nvPr/>
        </p:nvGraphicFramePr>
        <p:xfrm>
          <a:off x="357158" y="5715000"/>
          <a:ext cx="56356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62" name="Équation" r:id="rId14" imgW="266400" imgH="126720" progId="Equation.3">
                  <p:embed/>
                </p:oleObj>
              </mc:Choice>
              <mc:Fallback>
                <p:oleObj name="Équation" r:id="rId14" imgW="266400" imgH="12672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715000"/>
                        <a:ext cx="563562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5"/>
          <p:cNvGraphicFramePr>
            <a:graphicFrameLocks noChangeAspect="1"/>
          </p:cNvGraphicFramePr>
          <p:nvPr/>
        </p:nvGraphicFramePr>
        <p:xfrm>
          <a:off x="5214938" y="5703888"/>
          <a:ext cx="56356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63" name="Équation" r:id="rId16" imgW="266400" imgH="139680" progId="Equation.3">
                  <p:embed/>
                </p:oleObj>
              </mc:Choice>
              <mc:Fallback>
                <p:oleObj name="Équation" r:id="rId16" imgW="266400" imgH="1396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5703888"/>
                        <a:ext cx="563562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6"/>
          <p:cNvGraphicFramePr>
            <a:graphicFrameLocks noChangeAspect="1"/>
          </p:cNvGraphicFramePr>
          <p:nvPr/>
        </p:nvGraphicFramePr>
        <p:xfrm>
          <a:off x="2786050" y="5643578"/>
          <a:ext cx="4302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64" name="Équation" r:id="rId18" imgW="203040" imgH="177480" progId="Equation.3">
                  <p:embed/>
                </p:oleObj>
              </mc:Choice>
              <mc:Fallback>
                <p:oleObj name="Équation" r:id="rId18" imgW="203040" imgH="177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5643578"/>
                        <a:ext cx="43021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17"/>
          <p:cNvGraphicFramePr>
            <a:graphicFrameLocks noChangeAspect="1"/>
          </p:cNvGraphicFramePr>
          <p:nvPr/>
        </p:nvGraphicFramePr>
        <p:xfrm>
          <a:off x="3357554" y="5643578"/>
          <a:ext cx="5381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65" name="Équation" r:id="rId20" imgW="253800" imgH="177480" progId="Equation.3">
                  <p:embed/>
                </p:oleObj>
              </mc:Choice>
              <mc:Fallback>
                <p:oleObj name="Équation" r:id="rId20" imgW="253800" imgH="177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5643578"/>
                        <a:ext cx="53816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ZoneTexte 116"/>
          <p:cNvSpPr txBox="1"/>
          <p:nvPr/>
        </p:nvSpPr>
        <p:spPr>
          <a:xfrm>
            <a:off x="3286116" y="357187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/>
                </a:solidFill>
              </a:rPr>
              <a:t>Probabilité?</a:t>
            </a:r>
            <a:endParaRPr lang="fr-FR" b="1" dirty="0">
              <a:solidFill>
                <a:schemeClr val="accent4"/>
              </a:solidFill>
            </a:endParaRPr>
          </a:p>
        </p:txBody>
      </p:sp>
      <p:cxnSp>
        <p:nvCxnSpPr>
          <p:cNvPr id="119" name="Connecteur droit 118"/>
          <p:cNvCxnSpPr/>
          <p:nvPr/>
        </p:nvCxnSpPr>
        <p:spPr>
          <a:xfrm rot="5400000">
            <a:off x="3213884" y="5214950"/>
            <a:ext cx="714380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 rot="5400000">
            <a:off x="3321835" y="5322107"/>
            <a:ext cx="285752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 rot="5400000">
            <a:off x="3071802" y="5072074"/>
            <a:ext cx="571504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 rot="5400000">
            <a:off x="2928926" y="4857760"/>
            <a:ext cx="642942" cy="50006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rot="5400000">
            <a:off x="2964645" y="4607727"/>
            <a:ext cx="500066" cy="4286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rot="5400000">
            <a:off x="2964645" y="4321975"/>
            <a:ext cx="428628" cy="3571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 rot="5400000">
            <a:off x="2964645" y="4107661"/>
            <a:ext cx="285752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 rot="5400000">
            <a:off x="2964645" y="3893347"/>
            <a:ext cx="214314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2" name="Rectangle à coins arrondis 141"/>
          <p:cNvSpPr/>
          <p:nvPr/>
        </p:nvSpPr>
        <p:spPr>
          <a:xfrm>
            <a:off x="5786446" y="2786058"/>
            <a:ext cx="2857520" cy="3000396"/>
          </a:xfrm>
          <a:prstGeom prst="roundRect">
            <a:avLst/>
          </a:prstGeom>
          <a:solidFill>
            <a:schemeClr val="accent3">
              <a:alpha val="0"/>
            </a:schemeClr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7904</TotalTime>
  <Words>781</Words>
  <Application>Microsoft Office PowerPoint</Application>
  <PresentationFormat>Affichage à l'écran (4:3)</PresentationFormat>
  <Paragraphs>297</Paragraphs>
  <Slides>30</Slides>
  <Notes>21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2" baseType="lpstr">
      <vt:lpstr>Civil</vt:lpstr>
      <vt:lpstr>Équation</vt:lpstr>
      <vt:lpstr>Cours de probabilités</vt:lpstr>
      <vt:lpstr>Chapitre 2. Variables aléatoires  Les variables aléatoires continues</vt:lpstr>
      <vt:lpstr>Chapitre 2. Variables aléatoires  Les lois continues. La loi normale</vt:lpstr>
      <vt:lpstr>Chapitre 2. Variables aléatoires  Les lois continues. La loi normale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lois continues. La loi normale centrée réduite</vt:lpstr>
      <vt:lpstr>Chapitre 2. Variables aléatoires  Les variables aléatoires continues</vt:lpstr>
      <vt:lpstr>Chapitre 2. Variables aléatoires  Les variables aléatoires continues</vt:lpstr>
      <vt:lpstr>Chapitre 2. Variables aléatoires  Les variables aléatoires continues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probabilités</dc:title>
  <dc:creator>Click</dc:creator>
  <cp:lastModifiedBy>Utilisateur Windows</cp:lastModifiedBy>
  <cp:revision>793</cp:revision>
  <dcterms:created xsi:type="dcterms:W3CDTF">2019-09-07T21:45:41Z</dcterms:created>
  <dcterms:modified xsi:type="dcterms:W3CDTF">2023-11-15T15:38:08Z</dcterms:modified>
</cp:coreProperties>
</file>