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notesMasterIdLst>
    <p:notesMasterId r:id="rId32"/>
  </p:notesMasterIdLst>
  <p:sldIdLst>
    <p:sldId id="256" r:id="rId2"/>
    <p:sldId id="348" r:id="rId3"/>
    <p:sldId id="352" r:id="rId4"/>
    <p:sldId id="353" r:id="rId5"/>
    <p:sldId id="354" r:id="rId6"/>
    <p:sldId id="355" r:id="rId7"/>
    <p:sldId id="356" r:id="rId8"/>
    <p:sldId id="387" r:id="rId9"/>
    <p:sldId id="404" r:id="rId10"/>
    <p:sldId id="405" r:id="rId11"/>
    <p:sldId id="406" r:id="rId12"/>
    <p:sldId id="407" r:id="rId13"/>
    <p:sldId id="408" r:id="rId14"/>
    <p:sldId id="409" r:id="rId15"/>
    <p:sldId id="388" r:id="rId16"/>
    <p:sldId id="389" r:id="rId17"/>
    <p:sldId id="390" r:id="rId18"/>
    <p:sldId id="391" r:id="rId19"/>
    <p:sldId id="393" r:id="rId20"/>
    <p:sldId id="392" r:id="rId21"/>
    <p:sldId id="394" r:id="rId22"/>
    <p:sldId id="395" r:id="rId23"/>
    <p:sldId id="396" r:id="rId24"/>
    <p:sldId id="397" r:id="rId25"/>
    <p:sldId id="398" r:id="rId26"/>
    <p:sldId id="399" r:id="rId27"/>
    <p:sldId id="400" r:id="rId28"/>
    <p:sldId id="401" r:id="rId29"/>
    <p:sldId id="402" r:id="rId30"/>
    <p:sldId id="403" r:id="rId31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083E6E3-FA7D-4D7B-A595-EF9225AFEA82}" styleName="Style léger 1 - Accentuation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F5AB1C69-6EDB-4FF4-983F-18BD219EF322}" styleName="Style moyen 2 - Accentuation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1FECB4D8-DB02-4DC6-A0A2-4F2EBAE1DC90}" styleName="Style moyen 1 - Accentuation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F2DE63D5-997A-4646-A377-4702673A728D}" styleName="Style léger 2 - Accentuation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0505E3EF-67EA-436B-97B2-0124C06EBD24}" styleName="Style moyen 4 - Accentuation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8799B23B-EC83-4686-B30A-512413B5E67A}" styleName="Style léger 3 - Accentuation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306799F8-075E-4A3A-A7F6-7FBC6576F1A4}" styleName="Style à thème 2 - Accentuation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03447BB-5D67-496B-8E87-E561075AD55C}" styleName="Style foncé 1 - Accentuation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69C7853C-536D-4A76-A0AE-DD22124D55A5}" styleName="Style à thème 1 - Accentuation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4" autoAdjust="0"/>
    <p:restoredTop sz="96262" autoAdjust="0"/>
  </p:normalViewPr>
  <p:slideViewPr>
    <p:cSldViewPr>
      <p:cViewPr>
        <p:scale>
          <a:sx n="70" d="100"/>
          <a:sy n="70" d="100"/>
        </p:scale>
        <p:origin x="-1350" y="-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38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1.wmf"/><Relationship Id="rId2" Type="http://schemas.openxmlformats.org/officeDocument/2006/relationships/image" Target="../media/image40.wmf"/><Relationship Id="rId1" Type="http://schemas.openxmlformats.org/officeDocument/2006/relationships/image" Target="../media/image38.wmf"/><Relationship Id="rId4" Type="http://schemas.openxmlformats.org/officeDocument/2006/relationships/image" Target="../media/image42.w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45.wmf"/><Relationship Id="rId2" Type="http://schemas.openxmlformats.org/officeDocument/2006/relationships/image" Target="../media/image44.wmf"/><Relationship Id="rId1" Type="http://schemas.openxmlformats.org/officeDocument/2006/relationships/image" Target="../media/image43.wmf"/><Relationship Id="rId6" Type="http://schemas.openxmlformats.org/officeDocument/2006/relationships/image" Target="../media/image48.wmf"/><Relationship Id="rId5" Type="http://schemas.openxmlformats.org/officeDocument/2006/relationships/image" Target="../media/image47.wmf"/><Relationship Id="rId4" Type="http://schemas.openxmlformats.org/officeDocument/2006/relationships/image" Target="../media/image46.wmf"/></Relationships>
</file>

<file path=ppt/drawings/_rels/vmlDrawing13.vml.rels><?xml version="1.0" encoding="UTF-8" standalone="yes"?>
<Relationships xmlns="http://schemas.openxmlformats.org/package/2006/relationships"><Relationship Id="rId8" Type="http://schemas.openxmlformats.org/officeDocument/2006/relationships/image" Target="../media/image52.wmf"/><Relationship Id="rId3" Type="http://schemas.openxmlformats.org/officeDocument/2006/relationships/image" Target="../media/image50.wmf"/><Relationship Id="rId7" Type="http://schemas.openxmlformats.org/officeDocument/2006/relationships/image" Target="../media/image51.wmf"/><Relationship Id="rId12" Type="http://schemas.openxmlformats.org/officeDocument/2006/relationships/image" Target="../media/image56.wmf"/><Relationship Id="rId2" Type="http://schemas.openxmlformats.org/officeDocument/2006/relationships/image" Target="../media/image49.wmf"/><Relationship Id="rId1" Type="http://schemas.openxmlformats.org/officeDocument/2006/relationships/image" Target="../media/image43.wmf"/><Relationship Id="rId6" Type="http://schemas.openxmlformats.org/officeDocument/2006/relationships/image" Target="../media/image20.wmf"/><Relationship Id="rId11" Type="http://schemas.openxmlformats.org/officeDocument/2006/relationships/image" Target="../media/image55.wmf"/><Relationship Id="rId5" Type="http://schemas.openxmlformats.org/officeDocument/2006/relationships/image" Target="../media/image19.wmf"/><Relationship Id="rId10" Type="http://schemas.openxmlformats.org/officeDocument/2006/relationships/image" Target="../media/image54.wmf"/><Relationship Id="rId4" Type="http://schemas.openxmlformats.org/officeDocument/2006/relationships/image" Target="../media/image18.wmf"/><Relationship Id="rId9" Type="http://schemas.openxmlformats.org/officeDocument/2006/relationships/image" Target="../media/image53.wmf"/></Relationships>
</file>

<file path=ppt/drawings/_rels/vmlDrawing14.vml.rels><?xml version="1.0" encoding="UTF-8" standalone="yes"?>
<Relationships xmlns="http://schemas.openxmlformats.org/package/2006/relationships"><Relationship Id="rId8" Type="http://schemas.openxmlformats.org/officeDocument/2006/relationships/image" Target="../media/image55.wmf"/><Relationship Id="rId3" Type="http://schemas.openxmlformats.org/officeDocument/2006/relationships/image" Target="../media/image50.wmf"/><Relationship Id="rId7" Type="http://schemas.openxmlformats.org/officeDocument/2006/relationships/image" Target="../media/image58.wmf"/><Relationship Id="rId2" Type="http://schemas.openxmlformats.org/officeDocument/2006/relationships/image" Target="../media/image49.wmf"/><Relationship Id="rId1" Type="http://schemas.openxmlformats.org/officeDocument/2006/relationships/image" Target="../media/image43.wmf"/><Relationship Id="rId6" Type="http://schemas.openxmlformats.org/officeDocument/2006/relationships/image" Target="../media/image57.wmf"/><Relationship Id="rId5" Type="http://schemas.openxmlformats.org/officeDocument/2006/relationships/image" Target="../media/image22.wmf"/><Relationship Id="rId4" Type="http://schemas.openxmlformats.org/officeDocument/2006/relationships/image" Target="../media/image21.wmf"/><Relationship Id="rId9" Type="http://schemas.openxmlformats.org/officeDocument/2006/relationships/image" Target="../media/image59.wmf"/></Relationships>
</file>

<file path=ppt/drawings/_rels/vmlDrawing15.vml.rels><?xml version="1.0" encoding="UTF-8" standalone="yes"?>
<Relationships xmlns="http://schemas.openxmlformats.org/package/2006/relationships"><Relationship Id="rId8" Type="http://schemas.openxmlformats.org/officeDocument/2006/relationships/image" Target="../media/image59.wmf"/><Relationship Id="rId3" Type="http://schemas.openxmlformats.org/officeDocument/2006/relationships/image" Target="../media/image50.wmf"/><Relationship Id="rId7" Type="http://schemas.openxmlformats.org/officeDocument/2006/relationships/image" Target="../media/image60.wmf"/><Relationship Id="rId2" Type="http://schemas.openxmlformats.org/officeDocument/2006/relationships/image" Target="../media/image49.wmf"/><Relationship Id="rId1" Type="http://schemas.openxmlformats.org/officeDocument/2006/relationships/image" Target="../media/image43.wmf"/><Relationship Id="rId6" Type="http://schemas.openxmlformats.org/officeDocument/2006/relationships/image" Target="../media/image57.wmf"/><Relationship Id="rId11" Type="http://schemas.openxmlformats.org/officeDocument/2006/relationships/image" Target="../media/image63.wmf"/><Relationship Id="rId5" Type="http://schemas.openxmlformats.org/officeDocument/2006/relationships/image" Target="../media/image22.wmf"/><Relationship Id="rId10" Type="http://schemas.openxmlformats.org/officeDocument/2006/relationships/image" Target="../media/image62.wmf"/><Relationship Id="rId4" Type="http://schemas.openxmlformats.org/officeDocument/2006/relationships/image" Target="../media/image21.wmf"/><Relationship Id="rId9" Type="http://schemas.openxmlformats.org/officeDocument/2006/relationships/image" Target="../media/image61.wmf"/></Relationships>
</file>

<file path=ppt/drawings/_rels/vmlDrawing16.vml.rels><?xml version="1.0" encoding="UTF-8" standalone="yes"?>
<Relationships xmlns="http://schemas.openxmlformats.org/package/2006/relationships"><Relationship Id="rId8" Type="http://schemas.openxmlformats.org/officeDocument/2006/relationships/image" Target="../media/image63.wmf"/><Relationship Id="rId3" Type="http://schemas.openxmlformats.org/officeDocument/2006/relationships/image" Target="../media/image50.wmf"/><Relationship Id="rId7" Type="http://schemas.openxmlformats.org/officeDocument/2006/relationships/image" Target="../media/image60.wmf"/><Relationship Id="rId2" Type="http://schemas.openxmlformats.org/officeDocument/2006/relationships/image" Target="../media/image49.wmf"/><Relationship Id="rId1" Type="http://schemas.openxmlformats.org/officeDocument/2006/relationships/image" Target="../media/image43.wmf"/><Relationship Id="rId6" Type="http://schemas.openxmlformats.org/officeDocument/2006/relationships/image" Target="../media/image57.wmf"/><Relationship Id="rId5" Type="http://schemas.openxmlformats.org/officeDocument/2006/relationships/image" Target="../media/image22.wmf"/><Relationship Id="rId4" Type="http://schemas.openxmlformats.org/officeDocument/2006/relationships/image" Target="../media/image21.wmf"/><Relationship Id="rId9" Type="http://schemas.openxmlformats.org/officeDocument/2006/relationships/image" Target="../media/image64.wmf"/></Relationships>
</file>

<file path=ppt/drawings/_rels/vmlDrawing17.vml.rels><?xml version="1.0" encoding="UTF-8" standalone="yes"?>
<Relationships xmlns="http://schemas.openxmlformats.org/package/2006/relationships"><Relationship Id="rId1" Type="http://schemas.openxmlformats.org/officeDocument/2006/relationships/image" Target="../media/image65.wmf"/></Relationships>
</file>

<file path=ppt/drawings/_rels/vmlDrawing18.vml.rels><?xml version="1.0" encoding="UTF-8" standalone="yes"?>
<Relationships xmlns="http://schemas.openxmlformats.org/package/2006/relationships"><Relationship Id="rId3" Type="http://schemas.openxmlformats.org/officeDocument/2006/relationships/image" Target="../media/image48.wmf"/><Relationship Id="rId2" Type="http://schemas.openxmlformats.org/officeDocument/2006/relationships/image" Target="../media/image45.wmf"/><Relationship Id="rId1" Type="http://schemas.openxmlformats.org/officeDocument/2006/relationships/image" Target="../media/image44.wmf"/></Relationships>
</file>

<file path=ppt/drawings/_rels/vmlDrawing19.vml.rels><?xml version="1.0" encoding="UTF-8" standalone="yes"?>
<Relationships xmlns="http://schemas.openxmlformats.org/package/2006/relationships"><Relationship Id="rId8" Type="http://schemas.openxmlformats.org/officeDocument/2006/relationships/image" Target="../media/image48.wmf"/><Relationship Id="rId3" Type="http://schemas.openxmlformats.org/officeDocument/2006/relationships/image" Target="../media/image20.wmf"/><Relationship Id="rId7" Type="http://schemas.openxmlformats.org/officeDocument/2006/relationships/image" Target="../media/image69.wmf"/><Relationship Id="rId2" Type="http://schemas.openxmlformats.org/officeDocument/2006/relationships/image" Target="../media/image19.wmf"/><Relationship Id="rId1" Type="http://schemas.openxmlformats.org/officeDocument/2006/relationships/image" Target="../media/image18.wmf"/><Relationship Id="rId6" Type="http://schemas.openxmlformats.org/officeDocument/2006/relationships/image" Target="../media/image68.wmf"/><Relationship Id="rId5" Type="http://schemas.openxmlformats.org/officeDocument/2006/relationships/image" Target="../media/image67.wmf"/><Relationship Id="rId10" Type="http://schemas.openxmlformats.org/officeDocument/2006/relationships/image" Target="../media/image44.wmf"/><Relationship Id="rId4" Type="http://schemas.openxmlformats.org/officeDocument/2006/relationships/image" Target="../media/image66.wmf"/><Relationship Id="rId9" Type="http://schemas.openxmlformats.org/officeDocument/2006/relationships/image" Target="../media/image45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20.vml.rels><?xml version="1.0" encoding="UTF-8" standalone="yes"?>
<Relationships xmlns="http://schemas.openxmlformats.org/package/2006/relationships"><Relationship Id="rId3" Type="http://schemas.openxmlformats.org/officeDocument/2006/relationships/image" Target="../media/image70.wmf"/><Relationship Id="rId7" Type="http://schemas.openxmlformats.org/officeDocument/2006/relationships/image" Target="../media/image71.wmf"/><Relationship Id="rId2" Type="http://schemas.openxmlformats.org/officeDocument/2006/relationships/image" Target="../media/image22.wmf"/><Relationship Id="rId1" Type="http://schemas.openxmlformats.org/officeDocument/2006/relationships/image" Target="../media/image21.wmf"/><Relationship Id="rId6" Type="http://schemas.openxmlformats.org/officeDocument/2006/relationships/image" Target="../media/image44.wmf"/><Relationship Id="rId5" Type="http://schemas.openxmlformats.org/officeDocument/2006/relationships/image" Target="../media/image45.wmf"/><Relationship Id="rId4" Type="http://schemas.openxmlformats.org/officeDocument/2006/relationships/image" Target="../media/image48.wmf"/></Relationships>
</file>

<file path=ppt/drawings/_rels/vmlDrawing21.vml.rels><?xml version="1.0" encoding="UTF-8" standalone="yes"?>
<Relationships xmlns="http://schemas.openxmlformats.org/package/2006/relationships"><Relationship Id="rId3" Type="http://schemas.openxmlformats.org/officeDocument/2006/relationships/image" Target="../media/image74.wmf"/><Relationship Id="rId2" Type="http://schemas.openxmlformats.org/officeDocument/2006/relationships/image" Target="../media/image73.wmf"/><Relationship Id="rId1" Type="http://schemas.openxmlformats.org/officeDocument/2006/relationships/image" Target="../media/image72.wmf"/><Relationship Id="rId4" Type="http://schemas.openxmlformats.org/officeDocument/2006/relationships/image" Target="../media/image75.wmf"/></Relationships>
</file>

<file path=ppt/drawings/_rels/vmlDrawing22.vml.rels><?xml version="1.0" encoding="UTF-8" standalone="yes"?>
<Relationships xmlns="http://schemas.openxmlformats.org/package/2006/relationships"><Relationship Id="rId3" Type="http://schemas.openxmlformats.org/officeDocument/2006/relationships/image" Target="../media/image74.wmf"/><Relationship Id="rId2" Type="http://schemas.openxmlformats.org/officeDocument/2006/relationships/image" Target="../media/image76.wmf"/><Relationship Id="rId1" Type="http://schemas.openxmlformats.org/officeDocument/2006/relationships/image" Target="../media/image72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image" Target="../media/image7.wmf"/><Relationship Id="rId4" Type="http://schemas.openxmlformats.org/officeDocument/2006/relationships/image" Target="../media/image10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12.wmf"/><Relationship Id="rId1" Type="http://schemas.openxmlformats.org/officeDocument/2006/relationships/image" Target="../media/image11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image" Target="../media/image15.wmf"/><Relationship Id="rId1" Type="http://schemas.openxmlformats.org/officeDocument/2006/relationships/image" Target="../media/image14.wmf"/><Relationship Id="rId4" Type="http://schemas.openxmlformats.org/officeDocument/2006/relationships/image" Target="../media/image17.wmf"/></Relationships>
</file>

<file path=ppt/drawings/_rels/vmlDrawing6.vml.rels><?xml version="1.0" encoding="UTF-8" standalone="yes"?>
<Relationships xmlns="http://schemas.openxmlformats.org/package/2006/relationships"><Relationship Id="rId8" Type="http://schemas.openxmlformats.org/officeDocument/2006/relationships/image" Target="../media/image23.wmf"/><Relationship Id="rId3" Type="http://schemas.openxmlformats.org/officeDocument/2006/relationships/image" Target="../media/image20.wmf"/><Relationship Id="rId7" Type="http://schemas.openxmlformats.org/officeDocument/2006/relationships/image" Target="../media/image22.wmf"/><Relationship Id="rId2" Type="http://schemas.openxmlformats.org/officeDocument/2006/relationships/image" Target="../media/image19.wmf"/><Relationship Id="rId1" Type="http://schemas.openxmlformats.org/officeDocument/2006/relationships/image" Target="../media/image18.wmf"/><Relationship Id="rId6" Type="http://schemas.openxmlformats.org/officeDocument/2006/relationships/image" Target="../media/image21.wmf"/><Relationship Id="rId5" Type="http://schemas.openxmlformats.org/officeDocument/2006/relationships/image" Target="../media/image15.wmf"/><Relationship Id="rId4" Type="http://schemas.openxmlformats.org/officeDocument/2006/relationships/image" Target="../media/image14.wmf"/><Relationship Id="rId9" Type="http://schemas.openxmlformats.org/officeDocument/2006/relationships/image" Target="../media/image24.wmf"/></Relationships>
</file>

<file path=ppt/drawings/_rels/vmlDrawing7.vml.rels><?xml version="1.0" encoding="UTF-8" standalone="yes"?>
<Relationships xmlns="http://schemas.openxmlformats.org/package/2006/relationships"><Relationship Id="rId8" Type="http://schemas.openxmlformats.org/officeDocument/2006/relationships/image" Target="../media/image26.wmf"/><Relationship Id="rId3" Type="http://schemas.openxmlformats.org/officeDocument/2006/relationships/image" Target="../media/image21.wmf"/><Relationship Id="rId7" Type="http://schemas.openxmlformats.org/officeDocument/2006/relationships/image" Target="../media/image25.wmf"/><Relationship Id="rId2" Type="http://schemas.openxmlformats.org/officeDocument/2006/relationships/image" Target="../media/image15.wmf"/><Relationship Id="rId1" Type="http://schemas.openxmlformats.org/officeDocument/2006/relationships/image" Target="../media/image14.wmf"/><Relationship Id="rId6" Type="http://schemas.openxmlformats.org/officeDocument/2006/relationships/image" Target="../media/image24.wmf"/><Relationship Id="rId5" Type="http://schemas.openxmlformats.org/officeDocument/2006/relationships/image" Target="../media/image23.wmf"/><Relationship Id="rId10" Type="http://schemas.openxmlformats.org/officeDocument/2006/relationships/image" Target="../media/image28.wmf"/><Relationship Id="rId4" Type="http://schemas.openxmlformats.org/officeDocument/2006/relationships/image" Target="../media/image22.wmf"/><Relationship Id="rId9" Type="http://schemas.openxmlformats.org/officeDocument/2006/relationships/image" Target="../media/image27.wmf"/></Relationships>
</file>

<file path=ppt/drawings/_rels/vmlDrawing8.vml.rels><?xml version="1.0" encoding="UTF-8" standalone="yes"?>
<Relationships xmlns="http://schemas.openxmlformats.org/package/2006/relationships"><Relationship Id="rId8" Type="http://schemas.openxmlformats.org/officeDocument/2006/relationships/image" Target="../media/image29.wmf"/><Relationship Id="rId3" Type="http://schemas.openxmlformats.org/officeDocument/2006/relationships/image" Target="../media/image21.wmf"/><Relationship Id="rId7" Type="http://schemas.openxmlformats.org/officeDocument/2006/relationships/image" Target="../media/image28.wmf"/><Relationship Id="rId2" Type="http://schemas.openxmlformats.org/officeDocument/2006/relationships/image" Target="../media/image15.wmf"/><Relationship Id="rId1" Type="http://schemas.openxmlformats.org/officeDocument/2006/relationships/image" Target="../media/image14.wmf"/><Relationship Id="rId6" Type="http://schemas.openxmlformats.org/officeDocument/2006/relationships/image" Target="../media/image24.wmf"/><Relationship Id="rId5" Type="http://schemas.openxmlformats.org/officeDocument/2006/relationships/image" Target="../media/image23.wmf"/><Relationship Id="rId10" Type="http://schemas.openxmlformats.org/officeDocument/2006/relationships/image" Target="../media/image31.wmf"/><Relationship Id="rId4" Type="http://schemas.openxmlformats.org/officeDocument/2006/relationships/image" Target="../media/image22.wmf"/><Relationship Id="rId9" Type="http://schemas.openxmlformats.org/officeDocument/2006/relationships/image" Target="../media/image30.wmf"/></Relationships>
</file>

<file path=ppt/drawings/_rels/vmlDrawing9.vml.rels><?xml version="1.0" encoding="UTF-8" standalone="yes"?>
<Relationships xmlns="http://schemas.openxmlformats.org/package/2006/relationships"><Relationship Id="rId8" Type="http://schemas.openxmlformats.org/officeDocument/2006/relationships/image" Target="../media/image34.wmf"/><Relationship Id="rId3" Type="http://schemas.openxmlformats.org/officeDocument/2006/relationships/image" Target="../media/image21.wmf"/><Relationship Id="rId7" Type="http://schemas.openxmlformats.org/officeDocument/2006/relationships/image" Target="../media/image33.wmf"/><Relationship Id="rId2" Type="http://schemas.openxmlformats.org/officeDocument/2006/relationships/image" Target="../media/image15.wmf"/><Relationship Id="rId1" Type="http://schemas.openxmlformats.org/officeDocument/2006/relationships/image" Target="../media/image14.wmf"/><Relationship Id="rId6" Type="http://schemas.openxmlformats.org/officeDocument/2006/relationships/image" Target="../media/image24.wmf"/><Relationship Id="rId11" Type="http://schemas.openxmlformats.org/officeDocument/2006/relationships/image" Target="../media/image37.wmf"/><Relationship Id="rId5" Type="http://schemas.openxmlformats.org/officeDocument/2006/relationships/image" Target="../media/image32.wmf"/><Relationship Id="rId10" Type="http://schemas.openxmlformats.org/officeDocument/2006/relationships/image" Target="../media/image36.wmf"/><Relationship Id="rId4" Type="http://schemas.openxmlformats.org/officeDocument/2006/relationships/image" Target="../media/image22.wmf"/><Relationship Id="rId9" Type="http://schemas.openxmlformats.org/officeDocument/2006/relationships/image" Target="../media/image35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38AC803-0B04-4F2E-886E-C93E496359A6}" type="datetimeFigureOut">
              <a:rPr lang="fr-FR" smtClean="0"/>
              <a:pPr/>
              <a:t>15/11/2023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2547570-5AF3-4C0A-86AC-5C396D91E852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909724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547570-5AF3-4C0A-86AC-5C396D91E852}" type="slidenum">
              <a:rPr lang="fr-FR" smtClean="0"/>
              <a:pPr/>
              <a:t>7</a:t>
            </a:fld>
            <a:endParaRPr lang="fr-FR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547570-5AF3-4C0A-86AC-5C396D91E852}" type="slidenum">
              <a:rPr lang="fr-FR" smtClean="0"/>
              <a:pPr/>
              <a:t>16</a:t>
            </a:fld>
            <a:endParaRPr lang="fr-FR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547570-5AF3-4C0A-86AC-5C396D91E852}" type="slidenum">
              <a:rPr lang="fr-FR" smtClean="0"/>
              <a:pPr/>
              <a:t>17</a:t>
            </a:fld>
            <a:endParaRPr lang="fr-FR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547570-5AF3-4C0A-86AC-5C396D91E852}" type="slidenum">
              <a:rPr lang="fr-FR" smtClean="0"/>
              <a:pPr/>
              <a:t>18</a:t>
            </a:fld>
            <a:endParaRPr lang="fr-FR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547570-5AF3-4C0A-86AC-5C396D91E852}" type="slidenum">
              <a:rPr lang="fr-FR" smtClean="0"/>
              <a:pPr/>
              <a:t>19</a:t>
            </a:fld>
            <a:endParaRPr lang="fr-FR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547570-5AF3-4C0A-86AC-5C396D91E852}" type="slidenum">
              <a:rPr lang="fr-FR" smtClean="0"/>
              <a:pPr/>
              <a:t>20</a:t>
            </a:fld>
            <a:endParaRPr lang="fr-FR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547570-5AF3-4C0A-86AC-5C396D91E852}" type="slidenum">
              <a:rPr lang="fr-FR" smtClean="0"/>
              <a:pPr/>
              <a:t>21</a:t>
            </a:fld>
            <a:endParaRPr lang="fr-FR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547570-5AF3-4C0A-86AC-5C396D91E852}" type="slidenum">
              <a:rPr lang="fr-FR" smtClean="0"/>
              <a:pPr/>
              <a:t>22</a:t>
            </a:fld>
            <a:endParaRPr lang="fr-FR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547570-5AF3-4C0A-86AC-5C396D91E852}" type="slidenum">
              <a:rPr lang="fr-FR" smtClean="0"/>
              <a:pPr/>
              <a:t>23</a:t>
            </a:fld>
            <a:endParaRPr lang="fr-FR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547570-5AF3-4C0A-86AC-5C396D91E852}" type="slidenum">
              <a:rPr lang="fr-FR" smtClean="0"/>
              <a:pPr/>
              <a:t>24</a:t>
            </a:fld>
            <a:endParaRPr lang="fr-FR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547570-5AF3-4C0A-86AC-5C396D91E852}" type="slidenum">
              <a:rPr lang="fr-FR" smtClean="0"/>
              <a:pPr/>
              <a:t>25</a:t>
            </a:fld>
            <a:endParaRPr lang="fr-F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547570-5AF3-4C0A-86AC-5C396D91E852}" type="slidenum">
              <a:rPr lang="fr-FR" smtClean="0"/>
              <a:pPr/>
              <a:t>8</a:t>
            </a:fld>
            <a:endParaRPr lang="fr-FR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547570-5AF3-4C0A-86AC-5C396D91E852}" type="slidenum">
              <a:rPr lang="fr-FR" smtClean="0"/>
              <a:pPr/>
              <a:t>26</a:t>
            </a:fld>
            <a:endParaRPr lang="fr-FR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547570-5AF3-4C0A-86AC-5C396D91E852}" type="slidenum">
              <a:rPr lang="fr-FR" smtClean="0"/>
              <a:pPr/>
              <a:t>27</a:t>
            </a:fld>
            <a:endParaRPr lang="fr-F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547570-5AF3-4C0A-86AC-5C396D91E852}" type="slidenum">
              <a:rPr lang="fr-FR" smtClean="0"/>
              <a:pPr/>
              <a:t>9</a:t>
            </a:fld>
            <a:endParaRPr lang="fr-F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547570-5AF3-4C0A-86AC-5C396D91E852}" type="slidenum">
              <a:rPr lang="fr-FR" smtClean="0"/>
              <a:pPr/>
              <a:t>10</a:t>
            </a:fld>
            <a:endParaRPr lang="fr-F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547570-5AF3-4C0A-86AC-5C396D91E852}" type="slidenum">
              <a:rPr lang="fr-FR" smtClean="0"/>
              <a:pPr/>
              <a:t>11</a:t>
            </a:fld>
            <a:endParaRPr lang="fr-FR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547570-5AF3-4C0A-86AC-5C396D91E852}" type="slidenum">
              <a:rPr lang="fr-FR" smtClean="0"/>
              <a:pPr/>
              <a:t>12</a:t>
            </a:fld>
            <a:endParaRPr lang="fr-FR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547570-5AF3-4C0A-86AC-5C396D91E852}" type="slidenum">
              <a:rPr lang="fr-FR" smtClean="0"/>
              <a:pPr/>
              <a:t>13</a:t>
            </a:fld>
            <a:endParaRPr lang="fr-FR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547570-5AF3-4C0A-86AC-5C396D91E852}" type="slidenum">
              <a:rPr lang="fr-FR" smtClean="0"/>
              <a:pPr/>
              <a:t>14</a:t>
            </a:fld>
            <a:endParaRPr lang="fr-FR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547570-5AF3-4C0A-86AC-5C396D91E852}" type="slidenum">
              <a:rPr lang="fr-FR" smtClean="0"/>
              <a:pPr/>
              <a:t>15</a:t>
            </a:fld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ous-titr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sp>
        <p:nvSpPr>
          <p:cNvPr id="28" name="Espace réservé de la date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15/11/2023</a:t>
            </a:fld>
            <a:endParaRPr lang="fr-BE"/>
          </a:p>
        </p:txBody>
      </p:sp>
      <p:sp>
        <p:nvSpPr>
          <p:cNvPr id="17" name="Espace réservé du pied de page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Connecteur droit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Ellipse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Ellipse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Espace réservé du numéro de diapositive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  <p:sp>
        <p:nvSpPr>
          <p:cNvPr id="8" name="Titr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15/11/2023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itre vertical et text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Connecteur droit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Ellipse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Ellipse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15/11/2023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15/11/2023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  <p:sp>
        <p:nvSpPr>
          <p:cNvPr id="8" name="Espace réservé du contenu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15/11/2023</a:t>
            </a:fld>
            <a:endParaRPr lang="fr-BE"/>
          </a:p>
        </p:txBody>
      </p:sp>
      <p:sp>
        <p:nvSpPr>
          <p:cNvPr id="8" name="Connecteur droit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Ellipse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Ellipse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AA309A6D-C09C-4548-B29A-6CF363A7E532}" type="datetimeFigureOut">
              <a:rPr lang="fr-FR" smtClean="0"/>
              <a:pPr/>
              <a:t>15/11/2023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  <p:sp>
        <p:nvSpPr>
          <p:cNvPr id="8" name="Connecteur droit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Espace réservé du contenu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2" name="Espace réservé du contenu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necteur droit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15/11/2023</a:t>
            </a:fld>
            <a:endParaRPr lang="fr-BE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fr-BE"/>
          </a:p>
        </p:txBody>
      </p:sp>
      <p:sp>
        <p:nvSpPr>
          <p:cNvPr id="15" name="Connecteur droit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Espace réservé du contenu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26" name="Espace réservé du contenu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25" name="Ellipse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Ellipse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  <p:sp>
        <p:nvSpPr>
          <p:cNvPr id="23" name="Titr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15/11/2023</a:t>
            </a:fld>
            <a:endParaRPr lang="fr-BE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15/11/2023</a:t>
            </a:fld>
            <a:endParaRPr lang="fr-BE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Connecteur droit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Espace réservé du contenu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0" name="Ellipse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Ellipse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15/11/2023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fr-BE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Connecteur droit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Ellipse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Ellipse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AA309A6D-C09C-4548-B29A-6CF363A7E532}" type="datetimeFigureOut">
              <a:rPr lang="fr-FR" smtClean="0"/>
              <a:pPr/>
              <a:t>15/11/2023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fr-B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Espace réservé de la date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AA309A6D-C09C-4548-B29A-6CF363A7E532}" type="datetimeFigureOut">
              <a:rPr lang="fr-FR" smtClean="0"/>
              <a:pPr/>
              <a:t>15/11/2023</a:t>
            </a:fld>
            <a:endParaRPr lang="fr-BE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fr-BE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Connecteur droit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Ellipse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Ellipse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Espace réservé du numéro de diapositive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  <p:sp>
        <p:nvSpPr>
          <p:cNvPr id="22" name="Espace réservé du titre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3" name="Espace réservé du texte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7.bin"/><Relationship Id="rId13" Type="http://schemas.openxmlformats.org/officeDocument/2006/relationships/image" Target="../media/image23.wmf"/><Relationship Id="rId18" Type="http://schemas.openxmlformats.org/officeDocument/2006/relationships/oleObject" Target="../embeddings/oleObject32.bin"/><Relationship Id="rId3" Type="http://schemas.openxmlformats.org/officeDocument/2006/relationships/notesSlide" Target="../notesSlides/notesSlide4.xml"/><Relationship Id="rId21" Type="http://schemas.openxmlformats.org/officeDocument/2006/relationships/image" Target="../media/image27.wmf"/><Relationship Id="rId7" Type="http://schemas.openxmlformats.org/officeDocument/2006/relationships/image" Target="../media/image15.wmf"/><Relationship Id="rId12" Type="http://schemas.openxmlformats.org/officeDocument/2006/relationships/oleObject" Target="../embeddings/oleObject29.bin"/><Relationship Id="rId17" Type="http://schemas.openxmlformats.org/officeDocument/2006/relationships/image" Target="../media/image25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31.bin"/><Relationship Id="rId20" Type="http://schemas.openxmlformats.org/officeDocument/2006/relationships/oleObject" Target="../embeddings/oleObject33.bin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26.bin"/><Relationship Id="rId11" Type="http://schemas.openxmlformats.org/officeDocument/2006/relationships/image" Target="../media/image22.wmf"/><Relationship Id="rId5" Type="http://schemas.openxmlformats.org/officeDocument/2006/relationships/image" Target="../media/image14.wmf"/><Relationship Id="rId15" Type="http://schemas.openxmlformats.org/officeDocument/2006/relationships/image" Target="../media/image24.wmf"/><Relationship Id="rId23" Type="http://schemas.openxmlformats.org/officeDocument/2006/relationships/image" Target="../media/image28.wmf"/><Relationship Id="rId10" Type="http://schemas.openxmlformats.org/officeDocument/2006/relationships/oleObject" Target="../embeddings/oleObject28.bin"/><Relationship Id="rId19" Type="http://schemas.openxmlformats.org/officeDocument/2006/relationships/image" Target="../media/image26.wmf"/><Relationship Id="rId4" Type="http://schemas.openxmlformats.org/officeDocument/2006/relationships/oleObject" Target="../embeddings/oleObject25.bin"/><Relationship Id="rId9" Type="http://schemas.openxmlformats.org/officeDocument/2006/relationships/image" Target="../media/image21.wmf"/><Relationship Id="rId14" Type="http://schemas.openxmlformats.org/officeDocument/2006/relationships/oleObject" Target="../embeddings/oleObject30.bin"/><Relationship Id="rId22" Type="http://schemas.openxmlformats.org/officeDocument/2006/relationships/oleObject" Target="../embeddings/oleObject34.bin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7.bin"/><Relationship Id="rId13" Type="http://schemas.openxmlformats.org/officeDocument/2006/relationships/image" Target="../media/image23.wmf"/><Relationship Id="rId18" Type="http://schemas.openxmlformats.org/officeDocument/2006/relationships/oleObject" Target="../embeddings/oleObject42.bin"/><Relationship Id="rId3" Type="http://schemas.openxmlformats.org/officeDocument/2006/relationships/notesSlide" Target="../notesSlides/notesSlide5.xml"/><Relationship Id="rId21" Type="http://schemas.openxmlformats.org/officeDocument/2006/relationships/image" Target="../media/image30.wmf"/><Relationship Id="rId7" Type="http://schemas.openxmlformats.org/officeDocument/2006/relationships/image" Target="../media/image15.wmf"/><Relationship Id="rId12" Type="http://schemas.openxmlformats.org/officeDocument/2006/relationships/oleObject" Target="../embeddings/oleObject39.bin"/><Relationship Id="rId17" Type="http://schemas.openxmlformats.org/officeDocument/2006/relationships/image" Target="../media/image28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41.bin"/><Relationship Id="rId20" Type="http://schemas.openxmlformats.org/officeDocument/2006/relationships/oleObject" Target="../embeddings/oleObject43.bin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36.bin"/><Relationship Id="rId11" Type="http://schemas.openxmlformats.org/officeDocument/2006/relationships/image" Target="../media/image22.wmf"/><Relationship Id="rId5" Type="http://schemas.openxmlformats.org/officeDocument/2006/relationships/image" Target="../media/image14.wmf"/><Relationship Id="rId15" Type="http://schemas.openxmlformats.org/officeDocument/2006/relationships/image" Target="../media/image24.wmf"/><Relationship Id="rId23" Type="http://schemas.openxmlformats.org/officeDocument/2006/relationships/image" Target="../media/image31.wmf"/><Relationship Id="rId10" Type="http://schemas.openxmlformats.org/officeDocument/2006/relationships/oleObject" Target="../embeddings/oleObject38.bin"/><Relationship Id="rId19" Type="http://schemas.openxmlformats.org/officeDocument/2006/relationships/image" Target="../media/image29.wmf"/><Relationship Id="rId4" Type="http://schemas.openxmlformats.org/officeDocument/2006/relationships/oleObject" Target="../embeddings/oleObject35.bin"/><Relationship Id="rId9" Type="http://schemas.openxmlformats.org/officeDocument/2006/relationships/image" Target="../media/image21.wmf"/><Relationship Id="rId14" Type="http://schemas.openxmlformats.org/officeDocument/2006/relationships/oleObject" Target="../embeddings/oleObject40.bin"/><Relationship Id="rId22" Type="http://schemas.openxmlformats.org/officeDocument/2006/relationships/oleObject" Target="../embeddings/oleObject44.bin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7.bin"/><Relationship Id="rId13" Type="http://schemas.openxmlformats.org/officeDocument/2006/relationships/image" Target="../media/image32.wmf"/><Relationship Id="rId18" Type="http://schemas.openxmlformats.org/officeDocument/2006/relationships/oleObject" Target="../embeddings/oleObject52.bin"/><Relationship Id="rId3" Type="http://schemas.openxmlformats.org/officeDocument/2006/relationships/notesSlide" Target="../notesSlides/notesSlide6.xml"/><Relationship Id="rId21" Type="http://schemas.openxmlformats.org/officeDocument/2006/relationships/image" Target="../media/image35.wmf"/><Relationship Id="rId7" Type="http://schemas.openxmlformats.org/officeDocument/2006/relationships/image" Target="../media/image15.wmf"/><Relationship Id="rId12" Type="http://schemas.openxmlformats.org/officeDocument/2006/relationships/oleObject" Target="../embeddings/oleObject49.bin"/><Relationship Id="rId17" Type="http://schemas.openxmlformats.org/officeDocument/2006/relationships/image" Target="../media/image33.wmf"/><Relationship Id="rId25" Type="http://schemas.openxmlformats.org/officeDocument/2006/relationships/image" Target="../media/image37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51.bin"/><Relationship Id="rId20" Type="http://schemas.openxmlformats.org/officeDocument/2006/relationships/oleObject" Target="../embeddings/oleObject53.bin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46.bin"/><Relationship Id="rId11" Type="http://schemas.openxmlformats.org/officeDocument/2006/relationships/image" Target="../media/image22.wmf"/><Relationship Id="rId24" Type="http://schemas.openxmlformats.org/officeDocument/2006/relationships/oleObject" Target="../embeddings/oleObject55.bin"/><Relationship Id="rId5" Type="http://schemas.openxmlformats.org/officeDocument/2006/relationships/image" Target="../media/image14.wmf"/><Relationship Id="rId15" Type="http://schemas.openxmlformats.org/officeDocument/2006/relationships/image" Target="../media/image24.wmf"/><Relationship Id="rId23" Type="http://schemas.openxmlformats.org/officeDocument/2006/relationships/image" Target="../media/image36.wmf"/><Relationship Id="rId10" Type="http://schemas.openxmlformats.org/officeDocument/2006/relationships/oleObject" Target="../embeddings/oleObject48.bin"/><Relationship Id="rId19" Type="http://schemas.openxmlformats.org/officeDocument/2006/relationships/image" Target="../media/image34.wmf"/><Relationship Id="rId4" Type="http://schemas.openxmlformats.org/officeDocument/2006/relationships/oleObject" Target="../embeddings/oleObject45.bin"/><Relationship Id="rId9" Type="http://schemas.openxmlformats.org/officeDocument/2006/relationships/image" Target="../media/image21.wmf"/><Relationship Id="rId14" Type="http://schemas.openxmlformats.org/officeDocument/2006/relationships/oleObject" Target="../embeddings/oleObject50.bin"/><Relationship Id="rId22" Type="http://schemas.openxmlformats.org/officeDocument/2006/relationships/oleObject" Target="../embeddings/oleObject54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39.png"/><Relationship Id="rId5" Type="http://schemas.openxmlformats.org/officeDocument/2006/relationships/image" Target="../media/image38.wmf"/><Relationship Id="rId4" Type="http://schemas.openxmlformats.org/officeDocument/2006/relationships/oleObject" Target="../embeddings/oleObject56.bin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9.bin"/><Relationship Id="rId3" Type="http://schemas.openxmlformats.org/officeDocument/2006/relationships/notesSlide" Target="../notesSlides/notesSlide8.xml"/><Relationship Id="rId7" Type="http://schemas.openxmlformats.org/officeDocument/2006/relationships/image" Target="../media/image40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6" Type="http://schemas.openxmlformats.org/officeDocument/2006/relationships/oleObject" Target="../embeddings/oleObject58.bin"/><Relationship Id="rId11" Type="http://schemas.openxmlformats.org/officeDocument/2006/relationships/image" Target="../media/image42.wmf"/><Relationship Id="rId5" Type="http://schemas.openxmlformats.org/officeDocument/2006/relationships/image" Target="../media/image38.wmf"/><Relationship Id="rId10" Type="http://schemas.openxmlformats.org/officeDocument/2006/relationships/oleObject" Target="../embeddings/oleObject60.bin"/><Relationship Id="rId4" Type="http://schemas.openxmlformats.org/officeDocument/2006/relationships/oleObject" Target="../embeddings/oleObject57.bin"/><Relationship Id="rId9" Type="http://schemas.openxmlformats.org/officeDocument/2006/relationships/image" Target="../media/image41.wmf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3.bin"/><Relationship Id="rId13" Type="http://schemas.openxmlformats.org/officeDocument/2006/relationships/image" Target="../media/image47.wmf"/><Relationship Id="rId3" Type="http://schemas.openxmlformats.org/officeDocument/2006/relationships/notesSlide" Target="../notesSlides/notesSlide9.xml"/><Relationship Id="rId7" Type="http://schemas.openxmlformats.org/officeDocument/2006/relationships/image" Target="../media/image44.wmf"/><Relationship Id="rId12" Type="http://schemas.openxmlformats.org/officeDocument/2006/relationships/oleObject" Target="../embeddings/oleObject6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6" Type="http://schemas.openxmlformats.org/officeDocument/2006/relationships/oleObject" Target="../embeddings/oleObject62.bin"/><Relationship Id="rId11" Type="http://schemas.openxmlformats.org/officeDocument/2006/relationships/image" Target="../media/image46.wmf"/><Relationship Id="rId5" Type="http://schemas.openxmlformats.org/officeDocument/2006/relationships/image" Target="../media/image43.wmf"/><Relationship Id="rId15" Type="http://schemas.openxmlformats.org/officeDocument/2006/relationships/image" Target="../media/image48.wmf"/><Relationship Id="rId10" Type="http://schemas.openxmlformats.org/officeDocument/2006/relationships/oleObject" Target="../embeddings/oleObject64.bin"/><Relationship Id="rId4" Type="http://schemas.openxmlformats.org/officeDocument/2006/relationships/oleObject" Target="../embeddings/oleObject61.bin"/><Relationship Id="rId9" Type="http://schemas.openxmlformats.org/officeDocument/2006/relationships/image" Target="../media/image45.wmf"/><Relationship Id="rId14" Type="http://schemas.openxmlformats.org/officeDocument/2006/relationships/oleObject" Target="../embeddings/oleObject66.bin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9.bin"/><Relationship Id="rId13" Type="http://schemas.openxmlformats.org/officeDocument/2006/relationships/image" Target="../media/image19.wmf"/><Relationship Id="rId18" Type="http://schemas.openxmlformats.org/officeDocument/2006/relationships/oleObject" Target="../embeddings/oleObject74.bin"/><Relationship Id="rId26" Type="http://schemas.openxmlformats.org/officeDocument/2006/relationships/oleObject" Target="../embeddings/oleObject78.bin"/><Relationship Id="rId3" Type="http://schemas.openxmlformats.org/officeDocument/2006/relationships/notesSlide" Target="../notesSlides/notesSlide10.xml"/><Relationship Id="rId21" Type="http://schemas.openxmlformats.org/officeDocument/2006/relationships/image" Target="../media/image53.wmf"/><Relationship Id="rId7" Type="http://schemas.openxmlformats.org/officeDocument/2006/relationships/image" Target="../media/image49.wmf"/><Relationship Id="rId12" Type="http://schemas.openxmlformats.org/officeDocument/2006/relationships/oleObject" Target="../embeddings/oleObject71.bin"/><Relationship Id="rId17" Type="http://schemas.openxmlformats.org/officeDocument/2006/relationships/image" Target="../media/image51.wmf"/><Relationship Id="rId25" Type="http://schemas.openxmlformats.org/officeDocument/2006/relationships/image" Target="../media/image55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73.bin"/><Relationship Id="rId20" Type="http://schemas.openxmlformats.org/officeDocument/2006/relationships/oleObject" Target="../embeddings/oleObject75.bin"/><Relationship Id="rId1" Type="http://schemas.openxmlformats.org/officeDocument/2006/relationships/vmlDrawing" Target="../drawings/vmlDrawing13.vml"/><Relationship Id="rId6" Type="http://schemas.openxmlformats.org/officeDocument/2006/relationships/oleObject" Target="../embeddings/oleObject68.bin"/><Relationship Id="rId11" Type="http://schemas.openxmlformats.org/officeDocument/2006/relationships/image" Target="../media/image18.wmf"/><Relationship Id="rId24" Type="http://schemas.openxmlformats.org/officeDocument/2006/relationships/oleObject" Target="../embeddings/oleObject77.bin"/><Relationship Id="rId5" Type="http://schemas.openxmlformats.org/officeDocument/2006/relationships/image" Target="../media/image43.wmf"/><Relationship Id="rId15" Type="http://schemas.openxmlformats.org/officeDocument/2006/relationships/image" Target="../media/image20.wmf"/><Relationship Id="rId23" Type="http://schemas.openxmlformats.org/officeDocument/2006/relationships/image" Target="../media/image54.wmf"/><Relationship Id="rId10" Type="http://schemas.openxmlformats.org/officeDocument/2006/relationships/oleObject" Target="../embeddings/oleObject70.bin"/><Relationship Id="rId19" Type="http://schemas.openxmlformats.org/officeDocument/2006/relationships/image" Target="../media/image52.wmf"/><Relationship Id="rId4" Type="http://schemas.openxmlformats.org/officeDocument/2006/relationships/oleObject" Target="../embeddings/oleObject67.bin"/><Relationship Id="rId9" Type="http://schemas.openxmlformats.org/officeDocument/2006/relationships/image" Target="../media/image50.wmf"/><Relationship Id="rId14" Type="http://schemas.openxmlformats.org/officeDocument/2006/relationships/oleObject" Target="../embeddings/oleObject72.bin"/><Relationship Id="rId22" Type="http://schemas.openxmlformats.org/officeDocument/2006/relationships/oleObject" Target="../embeddings/oleObject76.bin"/><Relationship Id="rId27" Type="http://schemas.openxmlformats.org/officeDocument/2006/relationships/image" Target="../media/image56.wmf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81.bin"/><Relationship Id="rId13" Type="http://schemas.openxmlformats.org/officeDocument/2006/relationships/image" Target="../media/image22.wmf"/><Relationship Id="rId18" Type="http://schemas.openxmlformats.org/officeDocument/2006/relationships/oleObject" Target="../embeddings/oleObject86.bin"/><Relationship Id="rId3" Type="http://schemas.openxmlformats.org/officeDocument/2006/relationships/notesSlide" Target="../notesSlides/notesSlide11.xml"/><Relationship Id="rId21" Type="http://schemas.openxmlformats.org/officeDocument/2006/relationships/image" Target="../media/image59.wmf"/><Relationship Id="rId7" Type="http://schemas.openxmlformats.org/officeDocument/2006/relationships/image" Target="../media/image49.wmf"/><Relationship Id="rId12" Type="http://schemas.openxmlformats.org/officeDocument/2006/relationships/oleObject" Target="../embeddings/oleObject83.bin"/><Relationship Id="rId17" Type="http://schemas.openxmlformats.org/officeDocument/2006/relationships/image" Target="../media/image58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85.bin"/><Relationship Id="rId20" Type="http://schemas.openxmlformats.org/officeDocument/2006/relationships/oleObject" Target="../embeddings/oleObject87.bin"/><Relationship Id="rId1" Type="http://schemas.openxmlformats.org/officeDocument/2006/relationships/vmlDrawing" Target="../drawings/vmlDrawing14.vml"/><Relationship Id="rId6" Type="http://schemas.openxmlformats.org/officeDocument/2006/relationships/oleObject" Target="../embeddings/oleObject80.bin"/><Relationship Id="rId11" Type="http://schemas.openxmlformats.org/officeDocument/2006/relationships/image" Target="../media/image21.wmf"/><Relationship Id="rId5" Type="http://schemas.openxmlformats.org/officeDocument/2006/relationships/image" Target="../media/image43.wmf"/><Relationship Id="rId15" Type="http://schemas.openxmlformats.org/officeDocument/2006/relationships/image" Target="../media/image57.wmf"/><Relationship Id="rId10" Type="http://schemas.openxmlformats.org/officeDocument/2006/relationships/oleObject" Target="../embeddings/oleObject82.bin"/><Relationship Id="rId19" Type="http://schemas.openxmlformats.org/officeDocument/2006/relationships/image" Target="../media/image55.wmf"/><Relationship Id="rId4" Type="http://schemas.openxmlformats.org/officeDocument/2006/relationships/oleObject" Target="../embeddings/oleObject79.bin"/><Relationship Id="rId9" Type="http://schemas.openxmlformats.org/officeDocument/2006/relationships/image" Target="../media/image50.wmf"/><Relationship Id="rId14" Type="http://schemas.openxmlformats.org/officeDocument/2006/relationships/oleObject" Target="../embeddings/oleObject84.bin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90.bin"/><Relationship Id="rId13" Type="http://schemas.openxmlformats.org/officeDocument/2006/relationships/image" Target="../media/image22.wmf"/><Relationship Id="rId18" Type="http://schemas.openxmlformats.org/officeDocument/2006/relationships/oleObject" Target="../embeddings/oleObject95.bin"/><Relationship Id="rId3" Type="http://schemas.openxmlformats.org/officeDocument/2006/relationships/notesSlide" Target="../notesSlides/notesSlide12.xml"/><Relationship Id="rId21" Type="http://schemas.openxmlformats.org/officeDocument/2006/relationships/image" Target="../media/image61.wmf"/><Relationship Id="rId7" Type="http://schemas.openxmlformats.org/officeDocument/2006/relationships/image" Target="../media/image49.wmf"/><Relationship Id="rId12" Type="http://schemas.openxmlformats.org/officeDocument/2006/relationships/oleObject" Target="../embeddings/oleObject92.bin"/><Relationship Id="rId17" Type="http://schemas.openxmlformats.org/officeDocument/2006/relationships/image" Target="../media/image60.wmf"/><Relationship Id="rId25" Type="http://schemas.openxmlformats.org/officeDocument/2006/relationships/image" Target="../media/image63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94.bin"/><Relationship Id="rId20" Type="http://schemas.openxmlformats.org/officeDocument/2006/relationships/oleObject" Target="../embeddings/oleObject96.bin"/><Relationship Id="rId1" Type="http://schemas.openxmlformats.org/officeDocument/2006/relationships/vmlDrawing" Target="../drawings/vmlDrawing15.vml"/><Relationship Id="rId6" Type="http://schemas.openxmlformats.org/officeDocument/2006/relationships/oleObject" Target="../embeddings/oleObject89.bin"/><Relationship Id="rId11" Type="http://schemas.openxmlformats.org/officeDocument/2006/relationships/image" Target="../media/image21.wmf"/><Relationship Id="rId24" Type="http://schemas.openxmlformats.org/officeDocument/2006/relationships/oleObject" Target="../embeddings/oleObject98.bin"/><Relationship Id="rId5" Type="http://schemas.openxmlformats.org/officeDocument/2006/relationships/image" Target="../media/image43.wmf"/><Relationship Id="rId15" Type="http://schemas.openxmlformats.org/officeDocument/2006/relationships/image" Target="../media/image57.wmf"/><Relationship Id="rId23" Type="http://schemas.openxmlformats.org/officeDocument/2006/relationships/image" Target="../media/image62.wmf"/><Relationship Id="rId10" Type="http://schemas.openxmlformats.org/officeDocument/2006/relationships/oleObject" Target="../embeddings/oleObject91.bin"/><Relationship Id="rId19" Type="http://schemas.openxmlformats.org/officeDocument/2006/relationships/image" Target="../media/image59.wmf"/><Relationship Id="rId4" Type="http://schemas.openxmlformats.org/officeDocument/2006/relationships/oleObject" Target="../embeddings/oleObject88.bin"/><Relationship Id="rId9" Type="http://schemas.openxmlformats.org/officeDocument/2006/relationships/image" Target="../media/image50.wmf"/><Relationship Id="rId14" Type="http://schemas.openxmlformats.org/officeDocument/2006/relationships/oleObject" Target="../embeddings/oleObject93.bin"/><Relationship Id="rId22" Type="http://schemas.openxmlformats.org/officeDocument/2006/relationships/oleObject" Target="../embeddings/oleObject97.bin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01.bin"/><Relationship Id="rId13" Type="http://schemas.openxmlformats.org/officeDocument/2006/relationships/image" Target="../media/image22.wmf"/><Relationship Id="rId18" Type="http://schemas.openxmlformats.org/officeDocument/2006/relationships/oleObject" Target="../embeddings/oleObject106.bin"/><Relationship Id="rId3" Type="http://schemas.openxmlformats.org/officeDocument/2006/relationships/notesSlide" Target="../notesSlides/notesSlide13.xml"/><Relationship Id="rId21" Type="http://schemas.openxmlformats.org/officeDocument/2006/relationships/image" Target="../media/image64.wmf"/><Relationship Id="rId7" Type="http://schemas.openxmlformats.org/officeDocument/2006/relationships/image" Target="../media/image49.wmf"/><Relationship Id="rId12" Type="http://schemas.openxmlformats.org/officeDocument/2006/relationships/oleObject" Target="../embeddings/oleObject103.bin"/><Relationship Id="rId17" Type="http://schemas.openxmlformats.org/officeDocument/2006/relationships/image" Target="../media/image60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105.bin"/><Relationship Id="rId20" Type="http://schemas.openxmlformats.org/officeDocument/2006/relationships/oleObject" Target="../embeddings/oleObject107.bin"/><Relationship Id="rId1" Type="http://schemas.openxmlformats.org/officeDocument/2006/relationships/vmlDrawing" Target="../drawings/vmlDrawing16.vml"/><Relationship Id="rId6" Type="http://schemas.openxmlformats.org/officeDocument/2006/relationships/oleObject" Target="../embeddings/oleObject100.bin"/><Relationship Id="rId11" Type="http://schemas.openxmlformats.org/officeDocument/2006/relationships/image" Target="../media/image21.wmf"/><Relationship Id="rId5" Type="http://schemas.openxmlformats.org/officeDocument/2006/relationships/image" Target="../media/image43.wmf"/><Relationship Id="rId15" Type="http://schemas.openxmlformats.org/officeDocument/2006/relationships/image" Target="../media/image57.wmf"/><Relationship Id="rId10" Type="http://schemas.openxmlformats.org/officeDocument/2006/relationships/oleObject" Target="../embeddings/oleObject102.bin"/><Relationship Id="rId19" Type="http://schemas.openxmlformats.org/officeDocument/2006/relationships/image" Target="../media/image63.wmf"/><Relationship Id="rId4" Type="http://schemas.openxmlformats.org/officeDocument/2006/relationships/oleObject" Target="../embeddings/oleObject99.bin"/><Relationship Id="rId9" Type="http://schemas.openxmlformats.org/officeDocument/2006/relationships/image" Target="../media/image50.wmf"/><Relationship Id="rId14" Type="http://schemas.openxmlformats.org/officeDocument/2006/relationships/oleObject" Target="../embeddings/oleObject104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3.wmf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9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7.vml"/><Relationship Id="rId6" Type="http://schemas.openxmlformats.org/officeDocument/2006/relationships/image" Target="../media/image65.wmf"/><Relationship Id="rId5" Type="http://schemas.openxmlformats.org/officeDocument/2006/relationships/oleObject" Target="../embeddings/oleObject108.bin"/><Relationship Id="rId4" Type="http://schemas.openxmlformats.org/officeDocument/2006/relationships/image" Target="../media/image39.png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11.bin"/><Relationship Id="rId3" Type="http://schemas.openxmlformats.org/officeDocument/2006/relationships/notesSlide" Target="../notesSlides/notesSlide16.xml"/><Relationship Id="rId7" Type="http://schemas.openxmlformats.org/officeDocument/2006/relationships/image" Target="../media/image45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8.vml"/><Relationship Id="rId6" Type="http://schemas.openxmlformats.org/officeDocument/2006/relationships/oleObject" Target="../embeddings/oleObject110.bin"/><Relationship Id="rId5" Type="http://schemas.openxmlformats.org/officeDocument/2006/relationships/image" Target="../media/image44.wmf"/><Relationship Id="rId4" Type="http://schemas.openxmlformats.org/officeDocument/2006/relationships/oleObject" Target="../embeddings/oleObject109.bin"/><Relationship Id="rId9" Type="http://schemas.openxmlformats.org/officeDocument/2006/relationships/image" Target="../media/image48.wmf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14.bin"/><Relationship Id="rId13" Type="http://schemas.openxmlformats.org/officeDocument/2006/relationships/image" Target="../media/image67.wmf"/><Relationship Id="rId18" Type="http://schemas.openxmlformats.org/officeDocument/2006/relationships/oleObject" Target="../embeddings/oleObject119.bin"/><Relationship Id="rId3" Type="http://schemas.openxmlformats.org/officeDocument/2006/relationships/notesSlide" Target="../notesSlides/notesSlide17.xml"/><Relationship Id="rId21" Type="http://schemas.openxmlformats.org/officeDocument/2006/relationships/image" Target="../media/image45.wmf"/><Relationship Id="rId7" Type="http://schemas.openxmlformats.org/officeDocument/2006/relationships/image" Target="../media/image19.wmf"/><Relationship Id="rId12" Type="http://schemas.openxmlformats.org/officeDocument/2006/relationships/oleObject" Target="../embeddings/oleObject116.bin"/><Relationship Id="rId17" Type="http://schemas.openxmlformats.org/officeDocument/2006/relationships/image" Target="../media/image69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118.bin"/><Relationship Id="rId20" Type="http://schemas.openxmlformats.org/officeDocument/2006/relationships/oleObject" Target="../embeddings/oleObject120.bin"/><Relationship Id="rId1" Type="http://schemas.openxmlformats.org/officeDocument/2006/relationships/vmlDrawing" Target="../drawings/vmlDrawing19.vml"/><Relationship Id="rId6" Type="http://schemas.openxmlformats.org/officeDocument/2006/relationships/oleObject" Target="../embeddings/oleObject113.bin"/><Relationship Id="rId11" Type="http://schemas.openxmlformats.org/officeDocument/2006/relationships/image" Target="../media/image66.wmf"/><Relationship Id="rId5" Type="http://schemas.openxmlformats.org/officeDocument/2006/relationships/image" Target="../media/image18.wmf"/><Relationship Id="rId15" Type="http://schemas.openxmlformats.org/officeDocument/2006/relationships/image" Target="../media/image68.wmf"/><Relationship Id="rId23" Type="http://schemas.openxmlformats.org/officeDocument/2006/relationships/image" Target="../media/image44.wmf"/><Relationship Id="rId10" Type="http://schemas.openxmlformats.org/officeDocument/2006/relationships/oleObject" Target="../embeddings/oleObject115.bin"/><Relationship Id="rId19" Type="http://schemas.openxmlformats.org/officeDocument/2006/relationships/image" Target="../media/image48.wmf"/><Relationship Id="rId4" Type="http://schemas.openxmlformats.org/officeDocument/2006/relationships/oleObject" Target="../embeddings/oleObject112.bin"/><Relationship Id="rId9" Type="http://schemas.openxmlformats.org/officeDocument/2006/relationships/image" Target="../media/image20.wmf"/><Relationship Id="rId14" Type="http://schemas.openxmlformats.org/officeDocument/2006/relationships/oleObject" Target="../embeddings/oleObject117.bin"/><Relationship Id="rId22" Type="http://schemas.openxmlformats.org/officeDocument/2006/relationships/oleObject" Target="../embeddings/oleObject121.bin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24.bin"/><Relationship Id="rId13" Type="http://schemas.openxmlformats.org/officeDocument/2006/relationships/image" Target="../media/image45.wmf"/><Relationship Id="rId18" Type="http://schemas.openxmlformats.org/officeDocument/2006/relationships/image" Target="../media/image71.wmf"/><Relationship Id="rId3" Type="http://schemas.openxmlformats.org/officeDocument/2006/relationships/notesSlide" Target="../notesSlides/notesSlide18.xml"/><Relationship Id="rId7" Type="http://schemas.openxmlformats.org/officeDocument/2006/relationships/image" Target="../media/image22.wmf"/><Relationship Id="rId12" Type="http://schemas.openxmlformats.org/officeDocument/2006/relationships/oleObject" Target="../embeddings/oleObject126.bin"/><Relationship Id="rId17" Type="http://schemas.openxmlformats.org/officeDocument/2006/relationships/oleObject" Target="../embeddings/oleObject129.bin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128.bin"/><Relationship Id="rId1" Type="http://schemas.openxmlformats.org/officeDocument/2006/relationships/vmlDrawing" Target="../drawings/vmlDrawing20.vml"/><Relationship Id="rId6" Type="http://schemas.openxmlformats.org/officeDocument/2006/relationships/oleObject" Target="../embeddings/oleObject123.bin"/><Relationship Id="rId11" Type="http://schemas.openxmlformats.org/officeDocument/2006/relationships/image" Target="../media/image48.wmf"/><Relationship Id="rId5" Type="http://schemas.openxmlformats.org/officeDocument/2006/relationships/image" Target="../media/image21.wmf"/><Relationship Id="rId15" Type="http://schemas.openxmlformats.org/officeDocument/2006/relationships/image" Target="../media/image44.wmf"/><Relationship Id="rId10" Type="http://schemas.openxmlformats.org/officeDocument/2006/relationships/oleObject" Target="../embeddings/oleObject125.bin"/><Relationship Id="rId4" Type="http://schemas.openxmlformats.org/officeDocument/2006/relationships/oleObject" Target="../embeddings/oleObject122.bin"/><Relationship Id="rId9" Type="http://schemas.openxmlformats.org/officeDocument/2006/relationships/image" Target="../media/image70.wmf"/><Relationship Id="rId14" Type="http://schemas.openxmlformats.org/officeDocument/2006/relationships/oleObject" Target="../embeddings/oleObject127.bin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9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image" Target="../media/image73.wmf"/><Relationship Id="rId3" Type="http://schemas.openxmlformats.org/officeDocument/2006/relationships/notesSlide" Target="../notesSlides/notesSlide20.xml"/><Relationship Id="rId7" Type="http://schemas.openxmlformats.org/officeDocument/2006/relationships/oleObject" Target="../embeddings/oleObject131.bin"/><Relationship Id="rId12" Type="http://schemas.openxmlformats.org/officeDocument/2006/relationships/image" Target="../media/image75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1.vml"/><Relationship Id="rId6" Type="http://schemas.openxmlformats.org/officeDocument/2006/relationships/image" Target="../media/image72.wmf"/><Relationship Id="rId11" Type="http://schemas.openxmlformats.org/officeDocument/2006/relationships/oleObject" Target="../embeddings/oleObject133.bin"/><Relationship Id="rId5" Type="http://schemas.openxmlformats.org/officeDocument/2006/relationships/oleObject" Target="../embeddings/oleObject130.bin"/><Relationship Id="rId10" Type="http://schemas.openxmlformats.org/officeDocument/2006/relationships/image" Target="../media/image74.wmf"/><Relationship Id="rId4" Type="http://schemas.openxmlformats.org/officeDocument/2006/relationships/image" Target="../media/image39.png"/><Relationship Id="rId9" Type="http://schemas.openxmlformats.org/officeDocument/2006/relationships/oleObject" Target="../embeddings/oleObject132.bin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36.bin"/><Relationship Id="rId3" Type="http://schemas.openxmlformats.org/officeDocument/2006/relationships/notesSlide" Target="../notesSlides/notesSlide21.xml"/><Relationship Id="rId7" Type="http://schemas.openxmlformats.org/officeDocument/2006/relationships/image" Target="../media/image76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2.vml"/><Relationship Id="rId6" Type="http://schemas.openxmlformats.org/officeDocument/2006/relationships/oleObject" Target="../embeddings/oleObject135.bin"/><Relationship Id="rId5" Type="http://schemas.openxmlformats.org/officeDocument/2006/relationships/image" Target="../media/image72.wmf"/><Relationship Id="rId4" Type="http://schemas.openxmlformats.org/officeDocument/2006/relationships/oleObject" Target="../embeddings/oleObject134.bin"/><Relationship Id="rId9" Type="http://schemas.openxmlformats.org/officeDocument/2006/relationships/image" Target="../media/image74.wmf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8.png"/><Relationship Id="rId2" Type="http://schemas.openxmlformats.org/officeDocument/2006/relationships/image" Target="../media/image77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8" Type="http://schemas.openxmlformats.org/officeDocument/2006/relationships/image" Target="../media/image84.png"/><Relationship Id="rId3" Type="http://schemas.openxmlformats.org/officeDocument/2006/relationships/image" Target="../media/image79.png"/><Relationship Id="rId7" Type="http://schemas.openxmlformats.org/officeDocument/2006/relationships/image" Target="../media/image83.png"/><Relationship Id="rId12" Type="http://schemas.openxmlformats.org/officeDocument/2006/relationships/image" Target="../media/image88.png"/><Relationship Id="rId2" Type="http://schemas.openxmlformats.org/officeDocument/2006/relationships/image" Target="../media/image7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2.png"/><Relationship Id="rId11" Type="http://schemas.openxmlformats.org/officeDocument/2006/relationships/image" Target="../media/image87.png"/><Relationship Id="rId5" Type="http://schemas.openxmlformats.org/officeDocument/2006/relationships/image" Target="../media/image81.png"/><Relationship Id="rId10" Type="http://schemas.openxmlformats.org/officeDocument/2006/relationships/image" Target="../media/image86.png"/><Relationship Id="rId4" Type="http://schemas.openxmlformats.org/officeDocument/2006/relationships/image" Target="../media/image80.png"/><Relationship Id="rId9" Type="http://schemas.openxmlformats.org/officeDocument/2006/relationships/image" Target="../media/image85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wmf"/><Relationship Id="rId3" Type="http://schemas.openxmlformats.org/officeDocument/2006/relationships/oleObject" Target="../embeddings/oleObject2.bin"/><Relationship Id="rId7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5.wmf"/><Relationship Id="rId5" Type="http://schemas.openxmlformats.org/officeDocument/2006/relationships/oleObject" Target="../embeddings/oleObject3.bin"/><Relationship Id="rId4" Type="http://schemas.openxmlformats.org/officeDocument/2006/relationships/image" Target="../media/image4.wmf"/></Relationships>
</file>

<file path=ppt/slides/_rels/slide30.xml.rels><?xml version="1.0" encoding="UTF-8" standalone="yes"?>
<Relationships xmlns="http://schemas.openxmlformats.org/package/2006/relationships"><Relationship Id="rId8" Type="http://schemas.openxmlformats.org/officeDocument/2006/relationships/image" Target="../media/image94.png"/><Relationship Id="rId3" Type="http://schemas.openxmlformats.org/officeDocument/2006/relationships/image" Target="../media/image89.png"/><Relationship Id="rId7" Type="http://schemas.openxmlformats.org/officeDocument/2006/relationships/image" Target="../media/image93.png"/><Relationship Id="rId12" Type="http://schemas.openxmlformats.org/officeDocument/2006/relationships/image" Target="../media/image98.png"/><Relationship Id="rId2" Type="http://schemas.openxmlformats.org/officeDocument/2006/relationships/image" Target="../media/image7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2.png"/><Relationship Id="rId11" Type="http://schemas.openxmlformats.org/officeDocument/2006/relationships/image" Target="../media/image97.png"/><Relationship Id="rId5" Type="http://schemas.openxmlformats.org/officeDocument/2006/relationships/image" Target="../media/image91.png"/><Relationship Id="rId10" Type="http://schemas.openxmlformats.org/officeDocument/2006/relationships/image" Target="../media/image96.png"/><Relationship Id="rId4" Type="http://schemas.openxmlformats.org/officeDocument/2006/relationships/image" Target="../media/image90.png"/><Relationship Id="rId9" Type="http://schemas.openxmlformats.org/officeDocument/2006/relationships/image" Target="../media/image95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3" Type="http://schemas.openxmlformats.org/officeDocument/2006/relationships/oleObject" Target="../embeddings/oleObject5.bin"/><Relationship Id="rId7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8.wmf"/><Relationship Id="rId5" Type="http://schemas.openxmlformats.org/officeDocument/2006/relationships/oleObject" Target="../embeddings/oleObject6.bin"/><Relationship Id="rId10" Type="http://schemas.openxmlformats.org/officeDocument/2006/relationships/image" Target="../media/image10.wmf"/><Relationship Id="rId4" Type="http://schemas.openxmlformats.org/officeDocument/2006/relationships/image" Target="../media/image7.wmf"/><Relationship Id="rId9" Type="http://schemas.openxmlformats.org/officeDocument/2006/relationships/oleObject" Target="../embeddings/oleObject8.bin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1.bin"/><Relationship Id="rId3" Type="http://schemas.openxmlformats.org/officeDocument/2006/relationships/notesSlide" Target="../notesSlides/notesSlide1.xml"/><Relationship Id="rId7" Type="http://schemas.openxmlformats.org/officeDocument/2006/relationships/image" Target="../media/image12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10.bin"/><Relationship Id="rId5" Type="http://schemas.openxmlformats.org/officeDocument/2006/relationships/image" Target="../media/image11.wmf"/><Relationship Id="rId4" Type="http://schemas.openxmlformats.org/officeDocument/2006/relationships/oleObject" Target="../embeddings/oleObject9.bin"/><Relationship Id="rId9" Type="http://schemas.openxmlformats.org/officeDocument/2006/relationships/image" Target="../media/image13.wm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4.bin"/><Relationship Id="rId3" Type="http://schemas.openxmlformats.org/officeDocument/2006/relationships/notesSlide" Target="../notesSlides/notesSlide2.xml"/><Relationship Id="rId7" Type="http://schemas.openxmlformats.org/officeDocument/2006/relationships/image" Target="../media/image15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13.bin"/><Relationship Id="rId11" Type="http://schemas.openxmlformats.org/officeDocument/2006/relationships/image" Target="../media/image17.wmf"/><Relationship Id="rId5" Type="http://schemas.openxmlformats.org/officeDocument/2006/relationships/image" Target="../media/image14.wmf"/><Relationship Id="rId10" Type="http://schemas.openxmlformats.org/officeDocument/2006/relationships/oleObject" Target="../embeddings/oleObject15.bin"/><Relationship Id="rId4" Type="http://schemas.openxmlformats.org/officeDocument/2006/relationships/oleObject" Target="../embeddings/oleObject12.bin"/><Relationship Id="rId9" Type="http://schemas.openxmlformats.org/officeDocument/2006/relationships/image" Target="../media/image16.wmf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8.bin"/><Relationship Id="rId13" Type="http://schemas.openxmlformats.org/officeDocument/2006/relationships/image" Target="../media/image15.wmf"/><Relationship Id="rId18" Type="http://schemas.openxmlformats.org/officeDocument/2006/relationships/oleObject" Target="../embeddings/oleObject23.bin"/><Relationship Id="rId3" Type="http://schemas.openxmlformats.org/officeDocument/2006/relationships/notesSlide" Target="../notesSlides/notesSlide3.xml"/><Relationship Id="rId21" Type="http://schemas.openxmlformats.org/officeDocument/2006/relationships/image" Target="../media/image24.wmf"/><Relationship Id="rId7" Type="http://schemas.openxmlformats.org/officeDocument/2006/relationships/image" Target="../media/image19.wmf"/><Relationship Id="rId12" Type="http://schemas.openxmlformats.org/officeDocument/2006/relationships/oleObject" Target="../embeddings/oleObject20.bin"/><Relationship Id="rId17" Type="http://schemas.openxmlformats.org/officeDocument/2006/relationships/image" Target="../media/image22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22.bin"/><Relationship Id="rId20" Type="http://schemas.openxmlformats.org/officeDocument/2006/relationships/oleObject" Target="../embeddings/oleObject24.bin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17.bin"/><Relationship Id="rId11" Type="http://schemas.openxmlformats.org/officeDocument/2006/relationships/image" Target="../media/image14.wmf"/><Relationship Id="rId5" Type="http://schemas.openxmlformats.org/officeDocument/2006/relationships/image" Target="../media/image18.wmf"/><Relationship Id="rId15" Type="http://schemas.openxmlformats.org/officeDocument/2006/relationships/image" Target="../media/image21.wmf"/><Relationship Id="rId10" Type="http://schemas.openxmlformats.org/officeDocument/2006/relationships/oleObject" Target="../embeddings/oleObject19.bin"/><Relationship Id="rId19" Type="http://schemas.openxmlformats.org/officeDocument/2006/relationships/image" Target="../media/image23.wmf"/><Relationship Id="rId4" Type="http://schemas.openxmlformats.org/officeDocument/2006/relationships/oleObject" Target="../embeddings/oleObject16.bin"/><Relationship Id="rId9" Type="http://schemas.openxmlformats.org/officeDocument/2006/relationships/image" Target="../media/image20.wmf"/><Relationship Id="rId14" Type="http://schemas.openxmlformats.org/officeDocument/2006/relationships/oleObject" Target="../embeddings/oleObject21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fr-FR" sz="2000" dirty="0" err="1" smtClean="0">
                <a:latin typeface="Comic Sans MS" pitchFamily="66" charset="0"/>
              </a:rPr>
              <a:t>Ghizlan</a:t>
            </a:r>
            <a:r>
              <a:rPr lang="fr-FR" sz="2000" dirty="0" smtClean="0">
                <a:latin typeface="Comic Sans MS" pitchFamily="66" charset="0"/>
              </a:rPr>
              <a:t> LOUMRHARI</a:t>
            </a:r>
          </a:p>
          <a:p>
            <a:r>
              <a:rPr lang="fr-FR" dirty="0" smtClean="0">
                <a:latin typeface="Comic Sans MS" pitchFamily="66" charset="0"/>
              </a:rPr>
              <a:t>Décembre 2021</a:t>
            </a:r>
            <a:endParaRPr lang="fr-FR" dirty="0">
              <a:latin typeface="Comic Sans MS" pitchFamily="66" charset="0"/>
            </a:endParaRPr>
          </a:p>
        </p:txBody>
      </p:sp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b="1" dirty="0" smtClean="0">
                <a:solidFill>
                  <a:schemeClr val="accent3"/>
                </a:solidFill>
                <a:latin typeface="Garamond" pitchFamily="18" charset="0"/>
              </a:rPr>
              <a:t>Cours de probabilités</a:t>
            </a:r>
            <a:endParaRPr lang="fr-FR" b="1" dirty="0">
              <a:solidFill>
                <a:schemeClr val="accent3"/>
              </a:solidFill>
              <a:latin typeface="Garamond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662736" cy="758952"/>
          </a:xfrm>
        </p:spPr>
        <p:txBody>
          <a:bodyPr>
            <a:normAutofit fontScale="90000"/>
          </a:bodyPr>
          <a:lstStyle/>
          <a:p>
            <a:pPr lvl="0"/>
            <a:r>
              <a:rPr lang="fr-FR" sz="2800" b="1" dirty="0" smtClean="0"/>
              <a:t>Chapitre 2. Variables aléatoires</a:t>
            </a:r>
            <a:r>
              <a:rPr lang="fr-FR" sz="3200" b="1" dirty="0" smtClean="0">
                <a:latin typeface="Garamond" pitchFamily="18" charset="0"/>
              </a:rPr>
              <a:t/>
            </a:r>
            <a:br>
              <a:rPr lang="fr-FR" sz="3200" b="1" dirty="0" smtClean="0">
                <a:latin typeface="Garamond" pitchFamily="18" charset="0"/>
              </a:rPr>
            </a:br>
            <a:r>
              <a:rPr lang="fr-FR" sz="1800" b="1" dirty="0" smtClean="0"/>
              <a:t> Les lois continues. </a:t>
            </a:r>
            <a:r>
              <a:rPr lang="fr-FR" sz="1800" b="1" dirty="0" smtClean="0">
                <a:solidFill>
                  <a:schemeClr val="tx2"/>
                </a:solidFill>
              </a:rPr>
              <a:t>La loi normale centrée réduite</a:t>
            </a:r>
            <a:endParaRPr lang="fr-FR" sz="2000" b="1" dirty="0">
              <a:solidFill>
                <a:schemeClr val="tx2"/>
              </a:solidFill>
              <a:latin typeface="Garamond" pitchFamily="18" charset="0"/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2969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2970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072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072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0728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0730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0734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0736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277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379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481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482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584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584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584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5848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5850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5852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89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89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894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896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89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900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902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904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906" name="Rectangle 1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908" name="Rectangle 2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891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891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8918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35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993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994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9942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9944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9946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9948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7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4403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44035" name="Rectangle 3"/>
          <p:cNvSpPr>
            <a:spLocks noChangeArrowheads="1"/>
          </p:cNvSpPr>
          <p:nvPr/>
        </p:nvSpPr>
        <p:spPr bwMode="auto">
          <a:xfrm>
            <a:off x="457200" y="695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703763" algn="l"/>
              </a:tabLst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4037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4710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47107" name="Rectangle 3"/>
          <p:cNvSpPr>
            <a:spLocks noChangeArrowheads="1"/>
          </p:cNvSpPr>
          <p:nvPr/>
        </p:nvSpPr>
        <p:spPr bwMode="auto">
          <a:xfrm>
            <a:off x="457200" y="8858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703763" algn="l"/>
              </a:tabLst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5120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6349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6349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1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34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36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38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40" name="Rectangle 1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75" name="Rectangle 74"/>
          <p:cNvSpPr/>
          <p:nvPr/>
        </p:nvSpPr>
        <p:spPr>
          <a:xfrm>
            <a:off x="214282" y="1428736"/>
            <a:ext cx="857256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200000"/>
              </a:lnSpc>
            </a:pPr>
            <a:endParaRPr lang="fr-FR" dirty="0" smtClean="0"/>
          </a:p>
          <a:p>
            <a:pPr algn="just">
              <a:lnSpc>
                <a:spcPct val="200000"/>
              </a:lnSpc>
            </a:pPr>
            <a:endParaRPr lang="fr-FR" dirty="0" smtClean="0"/>
          </a:p>
          <a:p>
            <a:pPr algn="just">
              <a:lnSpc>
                <a:spcPct val="200000"/>
              </a:lnSpc>
            </a:pPr>
            <a:endParaRPr lang="fr-FR" dirty="0" smtClean="0"/>
          </a:p>
          <a:p>
            <a:pPr algn="just">
              <a:lnSpc>
                <a:spcPct val="200000"/>
              </a:lnSpc>
            </a:pPr>
            <a:endParaRPr lang="fr-FR" dirty="0" smtClean="0"/>
          </a:p>
          <a:p>
            <a:pPr algn="just">
              <a:lnSpc>
                <a:spcPct val="200000"/>
              </a:lnSpc>
            </a:pPr>
            <a:r>
              <a:rPr lang="fr-FR" dirty="0" smtClean="0"/>
              <a:t>                              </a:t>
            </a:r>
          </a:p>
          <a:p>
            <a:pPr algn="just">
              <a:lnSpc>
                <a:spcPct val="200000"/>
              </a:lnSpc>
            </a:pPr>
            <a:endParaRPr lang="fr-FR" dirty="0" smtClean="0"/>
          </a:p>
          <a:p>
            <a:pPr algn="just">
              <a:lnSpc>
                <a:spcPct val="200000"/>
              </a:lnSpc>
            </a:pPr>
            <a:endParaRPr lang="fr-FR" dirty="0" smtClean="0"/>
          </a:p>
          <a:p>
            <a:pPr algn="just">
              <a:lnSpc>
                <a:spcPct val="200000"/>
              </a:lnSpc>
            </a:pPr>
            <a:endParaRPr lang="fr-FR" dirty="0" smtClean="0"/>
          </a:p>
          <a:p>
            <a:pPr algn="just">
              <a:lnSpc>
                <a:spcPct val="200000"/>
              </a:lnSpc>
            </a:pPr>
            <a:endParaRPr lang="fr-FR" dirty="0" smtClean="0"/>
          </a:p>
          <a:p>
            <a:pPr algn="just">
              <a:lnSpc>
                <a:spcPct val="200000"/>
              </a:lnSpc>
            </a:pPr>
            <a:endParaRPr lang="fr-FR" dirty="0"/>
          </a:p>
        </p:txBody>
      </p:sp>
      <p:sp>
        <p:nvSpPr>
          <p:cNvPr id="124934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24936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24938" name="Rectangle 1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87" name="Rectangle 86"/>
          <p:cNvSpPr/>
          <p:nvPr/>
        </p:nvSpPr>
        <p:spPr>
          <a:xfrm>
            <a:off x="285720" y="1571612"/>
            <a:ext cx="857256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200000"/>
              </a:lnSpc>
            </a:pPr>
            <a:r>
              <a:rPr lang="fr-FR" b="1" dirty="0" smtClean="0"/>
              <a:t>Exemple.</a:t>
            </a:r>
            <a:r>
              <a:rPr lang="fr-FR" dirty="0" smtClean="0"/>
              <a:t> Supposons que X suit une loi normale</a:t>
            </a:r>
          </a:p>
          <a:p>
            <a:pPr algn="just">
              <a:lnSpc>
                <a:spcPct val="200000"/>
              </a:lnSpc>
            </a:pPr>
            <a:r>
              <a:rPr lang="fr-FR" dirty="0" smtClean="0"/>
              <a:t>Calculer :  </a:t>
            </a:r>
            <a:endParaRPr lang="fr-FR" dirty="0"/>
          </a:p>
        </p:txBody>
      </p:sp>
      <p:graphicFrame>
        <p:nvGraphicFramePr>
          <p:cNvPr id="88" name="Object 6"/>
          <p:cNvGraphicFramePr>
            <a:graphicFrameLocks noChangeAspect="1"/>
          </p:cNvGraphicFramePr>
          <p:nvPr/>
        </p:nvGraphicFramePr>
        <p:xfrm>
          <a:off x="5429256" y="1785926"/>
          <a:ext cx="1420813" cy="428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5683" name="Équation" r:id="rId4" imgW="672840" imgH="228600" progId="Equation.3">
                  <p:embed/>
                </p:oleObj>
              </mc:Choice>
              <mc:Fallback>
                <p:oleObj name="Équation" r:id="rId4" imgW="672840" imgH="22860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29256" y="1785926"/>
                        <a:ext cx="1420813" cy="428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9" name="Object 6"/>
          <p:cNvGraphicFramePr>
            <a:graphicFrameLocks noChangeAspect="1"/>
          </p:cNvGraphicFramePr>
          <p:nvPr/>
        </p:nvGraphicFramePr>
        <p:xfrm>
          <a:off x="1357290" y="2333620"/>
          <a:ext cx="2225675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5684" name="Équation" r:id="rId6" imgW="1054080" imgH="203040" progId="Equation.3">
                  <p:embed/>
                </p:oleObj>
              </mc:Choice>
              <mc:Fallback>
                <p:oleObj name="Équation" r:id="rId6" imgW="1054080" imgH="20304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57290" y="2333620"/>
                        <a:ext cx="2225675" cy="381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94" name="Connecteur droit avec flèche 93"/>
          <p:cNvCxnSpPr/>
          <p:nvPr/>
        </p:nvCxnSpPr>
        <p:spPr>
          <a:xfrm>
            <a:off x="214282" y="5702300"/>
            <a:ext cx="5214974" cy="1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5" name="Forme libre 94"/>
          <p:cNvSpPr/>
          <p:nvPr/>
        </p:nvSpPr>
        <p:spPr>
          <a:xfrm>
            <a:off x="357156" y="3702050"/>
            <a:ext cx="4214843" cy="2025650"/>
          </a:xfrm>
          <a:custGeom>
            <a:avLst/>
            <a:gdLst>
              <a:gd name="connsiteX0" fmla="*/ 0 w 3898900"/>
              <a:gd name="connsiteY0" fmla="*/ 1767417 h 2025650"/>
              <a:gd name="connsiteX1" fmla="*/ 1028700 w 3898900"/>
              <a:gd name="connsiteY1" fmla="*/ 1716617 h 2025650"/>
              <a:gd name="connsiteX2" fmla="*/ 2006600 w 3898900"/>
              <a:gd name="connsiteY2" fmla="*/ 2117 h 2025650"/>
              <a:gd name="connsiteX3" fmla="*/ 2882900 w 3898900"/>
              <a:gd name="connsiteY3" fmla="*/ 1729317 h 2025650"/>
              <a:gd name="connsiteX4" fmla="*/ 3898900 w 3898900"/>
              <a:gd name="connsiteY4" fmla="*/ 1780117 h 2025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898900" h="2025650">
                <a:moveTo>
                  <a:pt x="0" y="1767417"/>
                </a:moveTo>
                <a:cubicBezTo>
                  <a:pt x="347133" y="1889125"/>
                  <a:pt x="694267" y="2010834"/>
                  <a:pt x="1028700" y="1716617"/>
                </a:cubicBezTo>
                <a:cubicBezTo>
                  <a:pt x="1363133" y="1422400"/>
                  <a:pt x="1697567" y="0"/>
                  <a:pt x="2006600" y="2117"/>
                </a:cubicBezTo>
                <a:cubicBezTo>
                  <a:pt x="2315633" y="4234"/>
                  <a:pt x="2567517" y="1432984"/>
                  <a:pt x="2882900" y="1729317"/>
                </a:cubicBezTo>
                <a:cubicBezTo>
                  <a:pt x="3198283" y="2025650"/>
                  <a:pt x="3548591" y="1902883"/>
                  <a:pt x="3898900" y="1780117"/>
                </a:cubicBezTo>
              </a:path>
            </a:pathLst>
          </a:cu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cxnSp>
        <p:nvCxnSpPr>
          <p:cNvPr id="96" name="Connecteur droit 95"/>
          <p:cNvCxnSpPr/>
          <p:nvPr/>
        </p:nvCxnSpPr>
        <p:spPr>
          <a:xfrm rot="5400000" flipH="1" flipV="1">
            <a:off x="999315" y="4344194"/>
            <a:ext cx="2714625" cy="1588"/>
          </a:xfrm>
          <a:prstGeom prst="line">
            <a:avLst/>
          </a:prstGeom>
          <a:ln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7" name="ZoneTexte 23"/>
          <p:cNvSpPr txBox="1">
            <a:spLocks noChangeArrowheads="1"/>
          </p:cNvSpPr>
          <p:nvPr/>
        </p:nvSpPr>
        <p:spPr bwMode="auto">
          <a:xfrm>
            <a:off x="2214546" y="5845195"/>
            <a:ext cx="35718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dirty="0"/>
              <a:t>0</a:t>
            </a:r>
          </a:p>
        </p:txBody>
      </p:sp>
      <p:cxnSp>
        <p:nvCxnSpPr>
          <p:cNvPr id="98" name="Connecteur droit 97"/>
          <p:cNvCxnSpPr/>
          <p:nvPr/>
        </p:nvCxnSpPr>
        <p:spPr>
          <a:xfrm rot="5400000">
            <a:off x="1677967" y="4737906"/>
            <a:ext cx="1929620" cy="794"/>
          </a:xfrm>
          <a:prstGeom prst="line">
            <a:avLst/>
          </a:prstGeom>
          <a:ln/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graphicFrame>
        <p:nvGraphicFramePr>
          <p:cNvPr id="113" name="Object 14"/>
          <p:cNvGraphicFramePr>
            <a:graphicFrameLocks noChangeAspect="1"/>
          </p:cNvGraphicFramePr>
          <p:nvPr/>
        </p:nvGraphicFramePr>
        <p:xfrm>
          <a:off x="-32" y="5845179"/>
          <a:ext cx="563562" cy="238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5685" name="Équation" r:id="rId8" imgW="266400" imgH="126720" progId="Equation.3">
                  <p:embed/>
                </p:oleObj>
              </mc:Choice>
              <mc:Fallback>
                <p:oleObj name="Équation" r:id="rId8" imgW="266400" imgH="126720" progId="Equation.3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-32" y="5845179"/>
                        <a:ext cx="563562" cy="238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4" name="Object 15"/>
          <p:cNvGraphicFramePr>
            <a:graphicFrameLocks noChangeAspect="1"/>
          </p:cNvGraphicFramePr>
          <p:nvPr/>
        </p:nvGraphicFramePr>
        <p:xfrm>
          <a:off x="4857748" y="5834067"/>
          <a:ext cx="563562" cy="261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5686" name="Équation" r:id="rId10" imgW="266400" imgH="139680" progId="Equation.3">
                  <p:embed/>
                </p:oleObj>
              </mc:Choice>
              <mc:Fallback>
                <p:oleObj name="Équation" r:id="rId10" imgW="266400" imgH="139680" progId="Equation.3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57748" y="5834067"/>
                        <a:ext cx="563562" cy="2619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5" name="Object 16"/>
          <p:cNvGraphicFramePr>
            <a:graphicFrameLocks noChangeAspect="1"/>
          </p:cNvGraphicFramePr>
          <p:nvPr/>
        </p:nvGraphicFramePr>
        <p:xfrm>
          <a:off x="2428860" y="5773757"/>
          <a:ext cx="430212" cy="333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5687" name="Équation" r:id="rId12" imgW="203040" imgH="177480" progId="Equation.3">
                  <p:embed/>
                </p:oleObj>
              </mc:Choice>
              <mc:Fallback>
                <p:oleObj name="Équation" r:id="rId12" imgW="203040" imgH="177480" progId="Equation.3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28860" y="5773757"/>
                        <a:ext cx="430212" cy="333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6" name="Object 17"/>
          <p:cNvGraphicFramePr>
            <a:graphicFrameLocks noChangeAspect="1"/>
          </p:cNvGraphicFramePr>
          <p:nvPr/>
        </p:nvGraphicFramePr>
        <p:xfrm>
          <a:off x="3000364" y="5773757"/>
          <a:ext cx="538162" cy="333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5688" name="Équation" r:id="rId14" imgW="253800" imgH="177480" progId="Equation.3">
                  <p:embed/>
                </p:oleObj>
              </mc:Choice>
              <mc:Fallback>
                <p:oleObj name="Équation" r:id="rId14" imgW="253800" imgH="177480" progId="Equation.3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00364" y="5773757"/>
                        <a:ext cx="538162" cy="333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7" name="ZoneTexte 116"/>
          <p:cNvSpPr txBox="1"/>
          <p:nvPr/>
        </p:nvSpPr>
        <p:spPr>
          <a:xfrm>
            <a:off x="2928926" y="3929066"/>
            <a:ext cx="500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>
                <a:solidFill>
                  <a:schemeClr val="accent4"/>
                </a:solidFill>
              </a:rPr>
              <a:t>P?</a:t>
            </a:r>
            <a:endParaRPr lang="fr-FR" b="1" dirty="0">
              <a:solidFill>
                <a:schemeClr val="accent4"/>
              </a:solidFill>
            </a:endParaRPr>
          </a:p>
        </p:txBody>
      </p:sp>
      <p:cxnSp>
        <p:nvCxnSpPr>
          <p:cNvPr id="119" name="Connecteur droit 118"/>
          <p:cNvCxnSpPr/>
          <p:nvPr/>
        </p:nvCxnSpPr>
        <p:spPr>
          <a:xfrm rot="5400000">
            <a:off x="2856694" y="5345129"/>
            <a:ext cx="714380" cy="1588"/>
          </a:xfrm>
          <a:prstGeom prst="line">
            <a:avLst/>
          </a:prstGeom>
          <a:ln/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27" name="Connecteur droit 126"/>
          <p:cNvCxnSpPr/>
          <p:nvPr/>
        </p:nvCxnSpPr>
        <p:spPr>
          <a:xfrm rot="5400000">
            <a:off x="2964645" y="5452286"/>
            <a:ext cx="285752" cy="214314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129" name="Connecteur droit 128"/>
          <p:cNvCxnSpPr/>
          <p:nvPr/>
        </p:nvCxnSpPr>
        <p:spPr>
          <a:xfrm rot="5400000">
            <a:off x="2714612" y="5202253"/>
            <a:ext cx="571504" cy="428628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133" name="Connecteur droit 132"/>
          <p:cNvCxnSpPr/>
          <p:nvPr/>
        </p:nvCxnSpPr>
        <p:spPr>
          <a:xfrm rot="5400000">
            <a:off x="2571736" y="4987939"/>
            <a:ext cx="642942" cy="500066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135" name="Connecteur droit 134"/>
          <p:cNvCxnSpPr/>
          <p:nvPr/>
        </p:nvCxnSpPr>
        <p:spPr>
          <a:xfrm rot="5400000">
            <a:off x="2607455" y="4737906"/>
            <a:ext cx="500066" cy="428628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137" name="Connecteur droit 136"/>
          <p:cNvCxnSpPr/>
          <p:nvPr/>
        </p:nvCxnSpPr>
        <p:spPr>
          <a:xfrm rot="5400000">
            <a:off x="2607455" y="4452154"/>
            <a:ext cx="428628" cy="357190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139" name="Connecteur droit 138"/>
          <p:cNvCxnSpPr/>
          <p:nvPr/>
        </p:nvCxnSpPr>
        <p:spPr>
          <a:xfrm rot="5400000">
            <a:off x="2607455" y="4237840"/>
            <a:ext cx="285752" cy="214314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141" name="Connecteur droit 140"/>
          <p:cNvCxnSpPr/>
          <p:nvPr/>
        </p:nvCxnSpPr>
        <p:spPr>
          <a:xfrm rot="5400000">
            <a:off x="2607455" y="4023526"/>
            <a:ext cx="214314" cy="142876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graphicFrame>
        <p:nvGraphicFramePr>
          <p:cNvPr id="365579" name="Object 11"/>
          <p:cNvGraphicFramePr>
            <a:graphicFrameLocks noChangeAspect="1"/>
          </p:cNvGraphicFramePr>
          <p:nvPr/>
        </p:nvGraphicFramePr>
        <p:xfrm>
          <a:off x="3286116" y="2786058"/>
          <a:ext cx="5657850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5689" name="Équation" r:id="rId16" imgW="2679480" imgH="203040" progId="Equation.3">
                  <p:embed/>
                </p:oleObj>
              </mc:Choice>
              <mc:Fallback>
                <p:oleObj name="Équation" r:id="rId16" imgW="2679480" imgH="203040" progId="Equation.3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86116" y="2786058"/>
                        <a:ext cx="5657850" cy="381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65580" name="Object 12"/>
          <p:cNvGraphicFramePr>
            <a:graphicFrameLocks noChangeAspect="1"/>
          </p:cNvGraphicFramePr>
          <p:nvPr/>
        </p:nvGraphicFramePr>
        <p:xfrm>
          <a:off x="4000496" y="3357562"/>
          <a:ext cx="3217862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5690" name="Équation" r:id="rId18" imgW="1523880" imgH="203040" progId="Equation.3">
                  <p:embed/>
                </p:oleObj>
              </mc:Choice>
              <mc:Fallback>
                <p:oleObj name="Équation" r:id="rId18" imgW="1523880" imgH="203040" progId="Equation.3">
                  <p:embed/>
                  <p:pic>
                    <p:nvPicPr>
                      <p:cNvPr id="0" name="Picture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00496" y="3357562"/>
                        <a:ext cx="3217862" cy="381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65581" name="Object 13"/>
          <p:cNvGraphicFramePr>
            <a:graphicFrameLocks noChangeAspect="1"/>
          </p:cNvGraphicFramePr>
          <p:nvPr/>
        </p:nvGraphicFramePr>
        <p:xfrm>
          <a:off x="5357818" y="4071942"/>
          <a:ext cx="1474787" cy="738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5691" name="Équation" r:id="rId20" imgW="698400" imgH="393480" progId="Equation.3">
                  <p:embed/>
                </p:oleObj>
              </mc:Choice>
              <mc:Fallback>
                <p:oleObj name="Équation" r:id="rId20" imgW="698400" imgH="393480" progId="Equation.3">
                  <p:embed/>
                  <p:pic>
                    <p:nvPicPr>
                      <p:cNvPr id="0" name="Picture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57818" y="4071942"/>
                        <a:ext cx="1474787" cy="7381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4" name="ZoneTexte 103"/>
          <p:cNvSpPr txBox="1"/>
          <p:nvPr/>
        </p:nvSpPr>
        <p:spPr>
          <a:xfrm>
            <a:off x="4000496" y="3714752"/>
            <a:ext cx="42148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Remplaçons X par Z tel que </a:t>
            </a:r>
            <a:endParaRPr lang="fr-FR" dirty="0"/>
          </a:p>
        </p:txBody>
      </p:sp>
      <p:graphicFrame>
        <p:nvGraphicFramePr>
          <p:cNvPr id="365582" name="Object 14"/>
          <p:cNvGraphicFramePr>
            <a:graphicFrameLocks noChangeAspect="1"/>
          </p:cNvGraphicFramePr>
          <p:nvPr/>
        </p:nvGraphicFramePr>
        <p:xfrm>
          <a:off x="3727450" y="4833953"/>
          <a:ext cx="5416550" cy="738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5692" name="Équation" r:id="rId22" imgW="2565360" imgH="393480" progId="Equation.3">
                  <p:embed/>
                </p:oleObj>
              </mc:Choice>
              <mc:Fallback>
                <p:oleObj name="Équation" r:id="rId22" imgW="2565360" imgH="393480" progId="Equation.3">
                  <p:embed/>
                  <p:pic>
                    <p:nvPicPr>
                      <p:cNvPr id="0" name="Picture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27450" y="4833953"/>
                        <a:ext cx="5416550" cy="7381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662736" cy="758952"/>
          </a:xfrm>
        </p:spPr>
        <p:txBody>
          <a:bodyPr>
            <a:normAutofit fontScale="90000"/>
          </a:bodyPr>
          <a:lstStyle/>
          <a:p>
            <a:pPr lvl="0"/>
            <a:r>
              <a:rPr lang="fr-FR" sz="2800" b="1" dirty="0" smtClean="0"/>
              <a:t>Chapitre 2. Variables aléatoires</a:t>
            </a:r>
            <a:r>
              <a:rPr lang="fr-FR" sz="3200" b="1" dirty="0" smtClean="0">
                <a:latin typeface="Garamond" pitchFamily="18" charset="0"/>
              </a:rPr>
              <a:t/>
            </a:r>
            <a:br>
              <a:rPr lang="fr-FR" sz="3200" b="1" dirty="0" smtClean="0">
                <a:latin typeface="Garamond" pitchFamily="18" charset="0"/>
              </a:rPr>
            </a:br>
            <a:r>
              <a:rPr lang="fr-FR" sz="1800" b="1" dirty="0" smtClean="0"/>
              <a:t> Les lois continues. </a:t>
            </a:r>
            <a:r>
              <a:rPr lang="fr-FR" sz="1800" b="1" dirty="0" smtClean="0">
                <a:solidFill>
                  <a:schemeClr val="tx2"/>
                </a:solidFill>
              </a:rPr>
              <a:t>La loi normale centrée réduite</a:t>
            </a:r>
            <a:endParaRPr lang="fr-FR" sz="2000" b="1" dirty="0">
              <a:solidFill>
                <a:schemeClr val="tx2"/>
              </a:solidFill>
              <a:latin typeface="Garamond" pitchFamily="18" charset="0"/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2969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2970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072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072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0728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0730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0734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0736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277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379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481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482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584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584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584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5848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5850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5852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89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89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894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896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89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900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902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904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906" name="Rectangle 1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908" name="Rectangle 2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891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891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8918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35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993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994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9942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9944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9946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9948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7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4403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44035" name="Rectangle 3"/>
          <p:cNvSpPr>
            <a:spLocks noChangeArrowheads="1"/>
          </p:cNvSpPr>
          <p:nvPr/>
        </p:nvSpPr>
        <p:spPr bwMode="auto">
          <a:xfrm>
            <a:off x="457200" y="695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703763" algn="l"/>
              </a:tabLst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4037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4710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47107" name="Rectangle 3"/>
          <p:cNvSpPr>
            <a:spLocks noChangeArrowheads="1"/>
          </p:cNvSpPr>
          <p:nvPr/>
        </p:nvSpPr>
        <p:spPr bwMode="auto">
          <a:xfrm>
            <a:off x="457200" y="8858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703763" algn="l"/>
              </a:tabLst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5120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6349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6349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1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34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36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38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40" name="Rectangle 1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75" name="Rectangle 74"/>
          <p:cNvSpPr/>
          <p:nvPr/>
        </p:nvSpPr>
        <p:spPr>
          <a:xfrm>
            <a:off x="214282" y="1428736"/>
            <a:ext cx="857256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200000"/>
              </a:lnSpc>
            </a:pPr>
            <a:endParaRPr lang="fr-FR" dirty="0" smtClean="0"/>
          </a:p>
          <a:p>
            <a:pPr algn="just">
              <a:lnSpc>
                <a:spcPct val="200000"/>
              </a:lnSpc>
            </a:pPr>
            <a:endParaRPr lang="fr-FR" dirty="0" smtClean="0"/>
          </a:p>
          <a:p>
            <a:pPr algn="just">
              <a:lnSpc>
                <a:spcPct val="200000"/>
              </a:lnSpc>
            </a:pPr>
            <a:endParaRPr lang="fr-FR" dirty="0" smtClean="0"/>
          </a:p>
          <a:p>
            <a:pPr algn="just">
              <a:lnSpc>
                <a:spcPct val="200000"/>
              </a:lnSpc>
            </a:pPr>
            <a:endParaRPr lang="fr-FR" dirty="0" smtClean="0"/>
          </a:p>
          <a:p>
            <a:pPr algn="just">
              <a:lnSpc>
                <a:spcPct val="200000"/>
              </a:lnSpc>
            </a:pPr>
            <a:r>
              <a:rPr lang="fr-FR" dirty="0" smtClean="0"/>
              <a:t>                              </a:t>
            </a:r>
          </a:p>
          <a:p>
            <a:pPr algn="just">
              <a:lnSpc>
                <a:spcPct val="200000"/>
              </a:lnSpc>
            </a:pPr>
            <a:endParaRPr lang="fr-FR" dirty="0" smtClean="0"/>
          </a:p>
          <a:p>
            <a:pPr algn="just">
              <a:lnSpc>
                <a:spcPct val="200000"/>
              </a:lnSpc>
            </a:pPr>
            <a:endParaRPr lang="fr-FR" dirty="0" smtClean="0"/>
          </a:p>
          <a:p>
            <a:pPr algn="just">
              <a:lnSpc>
                <a:spcPct val="200000"/>
              </a:lnSpc>
            </a:pPr>
            <a:endParaRPr lang="fr-FR" dirty="0" smtClean="0"/>
          </a:p>
          <a:p>
            <a:pPr algn="just">
              <a:lnSpc>
                <a:spcPct val="200000"/>
              </a:lnSpc>
            </a:pPr>
            <a:endParaRPr lang="fr-FR" dirty="0" smtClean="0"/>
          </a:p>
          <a:p>
            <a:pPr algn="just">
              <a:lnSpc>
                <a:spcPct val="200000"/>
              </a:lnSpc>
            </a:pPr>
            <a:endParaRPr lang="fr-FR" dirty="0"/>
          </a:p>
        </p:txBody>
      </p:sp>
      <p:sp>
        <p:nvSpPr>
          <p:cNvPr id="124934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24936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24938" name="Rectangle 1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87" name="Rectangle 86"/>
          <p:cNvSpPr/>
          <p:nvPr/>
        </p:nvSpPr>
        <p:spPr>
          <a:xfrm>
            <a:off x="285720" y="1571612"/>
            <a:ext cx="857256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200000"/>
              </a:lnSpc>
            </a:pPr>
            <a:r>
              <a:rPr lang="fr-FR" b="1" dirty="0" smtClean="0"/>
              <a:t>Exemple.</a:t>
            </a:r>
            <a:r>
              <a:rPr lang="fr-FR" dirty="0" smtClean="0"/>
              <a:t> Supposons que X suit une loi normale</a:t>
            </a:r>
          </a:p>
          <a:p>
            <a:pPr algn="just">
              <a:lnSpc>
                <a:spcPct val="200000"/>
              </a:lnSpc>
            </a:pPr>
            <a:r>
              <a:rPr lang="fr-FR" dirty="0" smtClean="0"/>
              <a:t>Calculer :  </a:t>
            </a:r>
            <a:endParaRPr lang="fr-FR" dirty="0"/>
          </a:p>
        </p:txBody>
      </p:sp>
      <p:graphicFrame>
        <p:nvGraphicFramePr>
          <p:cNvPr id="88" name="Object 6"/>
          <p:cNvGraphicFramePr>
            <a:graphicFrameLocks noChangeAspect="1"/>
          </p:cNvGraphicFramePr>
          <p:nvPr/>
        </p:nvGraphicFramePr>
        <p:xfrm>
          <a:off x="5429256" y="1785926"/>
          <a:ext cx="1420813" cy="428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6707" name="Équation" r:id="rId4" imgW="672840" imgH="228600" progId="Equation.3">
                  <p:embed/>
                </p:oleObj>
              </mc:Choice>
              <mc:Fallback>
                <p:oleObj name="Équation" r:id="rId4" imgW="672840" imgH="22860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29256" y="1785926"/>
                        <a:ext cx="1420813" cy="428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9" name="Object 6"/>
          <p:cNvGraphicFramePr>
            <a:graphicFrameLocks noChangeAspect="1"/>
          </p:cNvGraphicFramePr>
          <p:nvPr/>
        </p:nvGraphicFramePr>
        <p:xfrm>
          <a:off x="1357290" y="2333620"/>
          <a:ext cx="2225675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6708" name="Équation" r:id="rId6" imgW="1054080" imgH="203040" progId="Equation.3">
                  <p:embed/>
                </p:oleObj>
              </mc:Choice>
              <mc:Fallback>
                <p:oleObj name="Équation" r:id="rId6" imgW="1054080" imgH="20304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57290" y="2333620"/>
                        <a:ext cx="2225675" cy="381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94" name="Connecteur droit avec flèche 93"/>
          <p:cNvCxnSpPr/>
          <p:nvPr/>
        </p:nvCxnSpPr>
        <p:spPr>
          <a:xfrm>
            <a:off x="214282" y="5702300"/>
            <a:ext cx="5214974" cy="1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5" name="Forme libre 94"/>
          <p:cNvSpPr/>
          <p:nvPr/>
        </p:nvSpPr>
        <p:spPr>
          <a:xfrm>
            <a:off x="357156" y="3702050"/>
            <a:ext cx="4214843" cy="2025650"/>
          </a:xfrm>
          <a:custGeom>
            <a:avLst/>
            <a:gdLst>
              <a:gd name="connsiteX0" fmla="*/ 0 w 3898900"/>
              <a:gd name="connsiteY0" fmla="*/ 1767417 h 2025650"/>
              <a:gd name="connsiteX1" fmla="*/ 1028700 w 3898900"/>
              <a:gd name="connsiteY1" fmla="*/ 1716617 h 2025650"/>
              <a:gd name="connsiteX2" fmla="*/ 2006600 w 3898900"/>
              <a:gd name="connsiteY2" fmla="*/ 2117 h 2025650"/>
              <a:gd name="connsiteX3" fmla="*/ 2882900 w 3898900"/>
              <a:gd name="connsiteY3" fmla="*/ 1729317 h 2025650"/>
              <a:gd name="connsiteX4" fmla="*/ 3898900 w 3898900"/>
              <a:gd name="connsiteY4" fmla="*/ 1780117 h 2025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898900" h="2025650">
                <a:moveTo>
                  <a:pt x="0" y="1767417"/>
                </a:moveTo>
                <a:cubicBezTo>
                  <a:pt x="347133" y="1889125"/>
                  <a:pt x="694267" y="2010834"/>
                  <a:pt x="1028700" y="1716617"/>
                </a:cubicBezTo>
                <a:cubicBezTo>
                  <a:pt x="1363133" y="1422400"/>
                  <a:pt x="1697567" y="0"/>
                  <a:pt x="2006600" y="2117"/>
                </a:cubicBezTo>
                <a:cubicBezTo>
                  <a:pt x="2315633" y="4234"/>
                  <a:pt x="2567517" y="1432984"/>
                  <a:pt x="2882900" y="1729317"/>
                </a:cubicBezTo>
                <a:cubicBezTo>
                  <a:pt x="3198283" y="2025650"/>
                  <a:pt x="3548591" y="1902883"/>
                  <a:pt x="3898900" y="1780117"/>
                </a:cubicBezTo>
              </a:path>
            </a:pathLst>
          </a:cu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cxnSp>
        <p:nvCxnSpPr>
          <p:cNvPr id="96" name="Connecteur droit 95"/>
          <p:cNvCxnSpPr/>
          <p:nvPr/>
        </p:nvCxnSpPr>
        <p:spPr>
          <a:xfrm rot="5400000" flipH="1" flipV="1">
            <a:off x="1142191" y="4344194"/>
            <a:ext cx="2714625" cy="1588"/>
          </a:xfrm>
          <a:prstGeom prst="line">
            <a:avLst/>
          </a:prstGeom>
          <a:ln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7" name="ZoneTexte 23"/>
          <p:cNvSpPr txBox="1">
            <a:spLocks noChangeArrowheads="1"/>
          </p:cNvSpPr>
          <p:nvPr/>
        </p:nvSpPr>
        <p:spPr bwMode="auto">
          <a:xfrm>
            <a:off x="2214546" y="5845195"/>
            <a:ext cx="35718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dirty="0"/>
              <a:t>0</a:t>
            </a:r>
          </a:p>
        </p:txBody>
      </p:sp>
      <p:cxnSp>
        <p:nvCxnSpPr>
          <p:cNvPr id="98" name="Connecteur droit 97"/>
          <p:cNvCxnSpPr/>
          <p:nvPr/>
        </p:nvCxnSpPr>
        <p:spPr>
          <a:xfrm rot="5400000">
            <a:off x="1677967" y="4737906"/>
            <a:ext cx="1929620" cy="794"/>
          </a:xfrm>
          <a:prstGeom prst="line">
            <a:avLst/>
          </a:prstGeom>
          <a:ln/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graphicFrame>
        <p:nvGraphicFramePr>
          <p:cNvPr id="113" name="Object 14"/>
          <p:cNvGraphicFramePr>
            <a:graphicFrameLocks noChangeAspect="1"/>
          </p:cNvGraphicFramePr>
          <p:nvPr/>
        </p:nvGraphicFramePr>
        <p:xfrm>
          <a:off x="-32" y="5845179"/>
          <a:ext cx="563562" cy="238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6709" name="Équation" r:id="rId8" imgW="266400" imgH="126720" progId="Equation.3">
                  <p:embed/>
                </p:oleObj>
              </mc:Choice>
              <mc:Fallback>
                <p:oleObj name="Équation" r:id="rId8" imgW="266400" imgH="12672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-32" y="5845179"/>
                        <a:ext cx="563562" cy="238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4" name="Object 15"/>
          <p:cNvGraphicFramePr>
            <a:graphicFrameLocks noChangeAspect="1"/>
          </p:cNvGraphicFramePr>
          <p:nvPr/>
        </p:nvGraphicFramePr>
        <p:xfrm>
          <a:off x="4857748" y="5834067"/>
          <a:ext cx="563562" cy="261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6710" name="Équation" r:id="rId10" imgW="266400" imgH="139680" progId="Equation.3">
                  <p:embed/>
                </p:oleObj>
              </mc:Choice>
              <mc:Fallback>
                <p:oleObj name="Équation" r:id="rId10" imgW="266400" imgH="13968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57748" y="5834067"/>
                        <a:ext cx="563562" cy="2619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5" name="Object 16"/>
          <p:cNvGraphicFramePr>
            <a:graphicFrameLocks noChangeAspect="1"/>
          </p:cNvGraphicFramePr>
          <p:nvPr/>
        </p:nvGraphicFramePr>
        <p:xfrm>
          <a:off x="2428860" y="5773757"/>
          <a:ext cx="430212" cy="333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6711" name="Équation" r:id="rId12" imgW="203040" imgH="177480" progId="Equation.3">
                  <p:embed/>
                </p:oleObj>
              </mc:Choice>
              <mc:Fallback>
                <p:oleObj name="Équation" r:id="rId12" imgW="203040" imgH="17748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28860" y="5773757"/>
                        <a:ext cx="430212" cy="333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6" name="Object 17"/>
          <p:cNvGraphicFramePr>
            <a:graphicFrameLocks noChangeAspect="1"/>
          </p:cNvGraphicFramePr>
          <p:nvPr/>
        </p:nvGraphicFramePr>
        <p:xfrm>
          <a:off x="3000364" y="5773757"/>
          <a:ext cx="538162" cy="333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6712" name="Équation" r:id="rId14" imgW="253800" imgH="177480" progId="Equation.3">
                  <p:embed/>
                </p:oleObj>
              </mc:Choice>
              <mc:Fallback>
                <p:oleObj name="Équation" r:id="rId14" imgW="253800" imgH="177480" progId="Equation.3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00364" y="5773757"/>
                        <a:ext cx="538162" cy="333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7" name="ZoneTexte 116"/>
          <p:cNvSpPr txBox="1"/>
          <p:nvPr/>
        </p:nvSpPr>
        <p:spPr>
          <a:xfrm>
            <a:off x="2928926" y="3929066"/>
            <a:ext cx="500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>
                <a:solidFill>
                  <a:schemeClr val="accent4"/>
                </a:solidFill>
              </a:rPr>
              <a:t>P?</a:t>
            </a:r>
            <a:endParaRPr lang="fr-FR" b="1" dirty="0">
              <a:solidFill>
                <a:schemeClr val="accent4"/>
              </a:solidFill>
            </a:endParaRPr>
          </a:p>
        </p:txBody>
      </p:sp>
      <p:cxnSp>
        <p:nvCxnSpPr>
          <p:cNvPr id="119" name="Connecteur droit 118"/>
          <p:cNvCxnSpPr/>
          <p:nvPr/>
        </p:nvCxnSpPr>
        <p:spPr>
          <a:xfrm rot="5400000">
            <a:off x="2856694" y="5345129"/>
            <a:ext cx="714380" cy="1588"/>
          </a:xfrm>
          <a:prstGeom prst="line">
            <a:avLst/>
          </a:prstGeom>
          <a:ln/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27" name="Connecteur droit 126"/>
          <p:cNvCxnSpPr/>
          <p:nvPr/>
        </p:nvCxnSpPr>
        <p:spPr>
          <a:xfrm rot="5400000">
            <a:off x="2964645" y="5452286"/>
            <a:ext cx="285752" cy="214314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129" name="Connecteur droit 128"/>
          <p:cNvCxnSpPr/>
          <p:nvPr/>
        </p:nvCxnSpPr>
        <p:spPr>
          <a:xfrm rot="5400000">
            <a:off x="2714612" y="5202253"/>
            <a:ext cx="571504" cy="428628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133" name="Connecteur droit 132"/>
          <p:cNvCxnSpPr/>
          <p:nvPr/>
        </p:nvCxnSpPr>
        <p:spPr>
          <a:xfrm rot="5400000">
            <a:off x="2571736" y="4987939"/>
            <a:ext cx="642942" cy="500066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135" name="Connecteur droit 134"/>
          <p:cNvCxnSpPr/>
          <p:nvPr/>
        </p:nvCxnSpPr>
        <p:spPr>
          <a:xfrm rot="5400000">
            <a:off x="2607455" y="4737906"/>
            <a:ext cx="500066" cy="428628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137" name="Connecteur droit 136"/>
          <p:cNvCxnSpPr/>
          <p:nvPr/>
        </p:nvCxnSpPr>
        <p:spPr>
          <a:xfrm rot="5400000">
            <a:off x="2607455" y="4452154"/>
            <a:ext cx="428628" cy="357190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139" name="Connecteur droit 138"/>
          <p:cNvCxnSpPr/>
          <p:nvPr/>
        </p:nvCxnSpPr>
        <p:spPr>
          <a:xfrm rot="5400000">
            <a:off x="2607455" y="4237840"/>
            <a:ext cx="285752" cy="214314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141" name="Connecteur droit 140"/>
          <p:cNvCxnSpPr/>
          <p:nvPr/>
        </p:nvCxnSpPr>
        <p:spPr>
          <a:xfrm rot="5400000">
            <a:off x="2607455" y="4023526"/>
            <a:ext cx="214314" cy="142876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graphicFrame>
        <p:nvGraphicFramePr>
          <p:cNvPr id="365582" name="Object 14"/>
          <p:cNvGraphicFramePr>
            <a:graphicFrameLocks noChangeAspect="1"/>
          </p:cNvGraphicFramePr>
          <p:nvPr/>
        </p:nvGraphicFramePr>
        <p:xfrm>
          <a:off x="3500430" y="2714620"/>
          <a:ext cx="5416550" cy="738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6713" name="Équation" r:id="rId16" imgW="2565360" imgH="393480" progId="Equation.3">
                  <p:embed/>
                </p:oleObj>
              </mc:Choice>
              <mc:Fallback>
                <p:oleObj name="Équation" r:id="rId16" imgW="2565360" imgH="393480" progId="Equation.3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00430" y="2714620"/>
                        <a:ext cx="5416550" cy="7381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66604" name="Object 12"/>
          <p:cNvGraphicFramePr>
            <a:graphicFrameLocks noChangeAspect="1"/>
          </p:cNvGraphicFramePr>
          <p:nvPr/>
        </p:nvGraphicFramePr>
        <p:xfrm>
          <a:off x="4071934" y="3714752"/>
          <a:ext cx="4397375" cy="738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6714" name="Équation" r:id="rId18" imgW="2082600" imgH="393480" progId="Equation.3">
                  <p:embed/>
                </p:oleObj>
              </mc:Choice>
              <mc:Fallback>
                <p:oleObj name="Équation" r:id="rId18" imgW="2082600" imgH="393480" progId="Equation.3">
                  <p:embed/>
                  <p:pic>
                    <p:nvPicPr>
                      <p:cNvPr id="0" name="Picture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71934" y="3714752"/>
                        <a:ext cx="4397375" cy="7381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66605" name="Object 13"/>
          <p:cNvGraphicFramePr>
            <a:graphicFrameLocks noChangeAspect="1"/>
          </p:cNvGraphicFramePr>
          <p:nvPr/>
        </p:nvGraphicFramePr>
        <p:xfrm>
          <a:off x="4848225" y="4572000"/>
          <a:ext cx="3271838" cy="738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6715" name="Équation" r:id="rId20" imgW="1549080" imgH="393480" progId="Equation.3">
                  <p:embed/>
                </p:oleObj>
              </mc:Choice>
              <mc:Fallback>
                <p:oleObj name="Équation" r:id="rId20" imgW="1549080" imgH="393480" progId="Equation.3">
                  <p:embed/>
                  <p:pic>
                    <p:nvPicPr>
                      <p:cNvPr id="0" name="Picture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48225" y="4572000"/>
                        <a:ext cx="3271838" cy="7381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66606" name="Object 14"/>
          <p:cNvGraphicFramePr>
            <a:graphicFrameLocks noChangeAspect="1"/>
          </p:cNvGraphicFramePr>
          <p:nvPr/>
        </p:nvGraphicFramePr>
        <p:xfrm>
          <a:off x="5357818" y="5286388"/>
          <a:ext cx="3540125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6716" name="Équation" r:id="rId22" imgW="1676160" imgH="203040" progId="Equation.3">
                  <p:embed/>
                </p:oleObj>
              </mc:Choice>
              <mc:Fallback>
                <p:oleObj name="Équation" r:id="rId22" imgW="1676160" imgH="203040" progId="Equation.3">
                  <p:embed/>
                  <p:pic>
                    <p:nvPicPr>
                      <p:cNvPr id="0" name="Picture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57818" y="5286388"/>
                        <a:ext cx="3540125" cy="381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662736" cy="758952"/>
          </a:xfrm>
        </p:spPr>
        <p:txBody>
          <a:bodyPr>
            <a:normAutofit fontScale="90000"/>
          </a:bodyPr>
          <a:lstStyle/>
          <a:p>
            <a:pPr lvl="0"/>
            <a:r>
              <a:rPr lang="fr-FR" sz="2800" b="1" dirty="0" smtClean="0"/>
              <a:t>Chapitre 2. Variables aléatoires</a:t>
            </a:r>
            <a:r>
              <a:rPr lang="fr-FR" sz="3200" b="1" dirty="0" smtClean="0">
                <a:latin typeface="Garamond" pitchFamily="18" charset="0"/>
              </a:rPr>
              <a:t/>
            </a:r>
            <a:br>
              <a:rPr lang="fr-FR" sz="3200" b="1" dirty="0" smtClean="0">
                <a:latin typeface="Garamond" pitchFamily="18" charset="0"/>
              </a:rPr>
            </a:br>
            <a:r>
              <a:rPr lang="fr-FR" sz="1800" b="1" dirty="0" smtClean="0"/>
              <a:t> Les lois continues. </a:t>
            </a:r>
            <a:r>
              <a:rPr lang="fr-FR" sz="1800" b="1" dirty="0" smtClean="0">
                <a:solidFill>
                  <a:schemeClr val="tx2"/>
                </a:solidFill>
              </a:rPr>
              <a:t>La loi normale centrée réduite</a:t>
            </a:r>
            <a:endParaRPr lang="fr-FR" sz="2000" b="1" dirty="0">
              <a:solidFill>
                <a:schemeClr val="tx2"/>
              </a:solidFill>
              <a:latin typeface="Garamond" pitchFamily="18" charset="0"/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2969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2970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072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072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0728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0730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0734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0736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277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379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481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482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584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584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584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5848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5850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5852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89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89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894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896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89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900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902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904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906" name="Rectangle 1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908" name="Rectangle 2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891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891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8918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35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993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994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9942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9944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9946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9948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7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4403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44035" name="Rectangle 3"/>
          <p:cNvSpPr>
            <a:spLocks noChangeArrowheads="1"/>
          </p:cNvSpPr>
          <p:nvPr/>
        </p:nvSpPr>
        <p:spPr bwMode="auto">
          <a:xfrm>
            <a:off x="457200" y="695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703763" algn="l"/>
              </a:tabLst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4037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4710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47107" name="Rectangle 3"/>
          <p:cNvSpPr>
            <a:spLocks noChangeArrowheads="1"/>
          </p:cNvSpPr>
          <p:nvPr/>
        </p:nvSpPr>
        <p:spPr bwMode="auto">
          <a:xfrm>
            <a:off x="457200" y="8858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703763" algn="l"/>
              </a:tabLst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5120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6349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6349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1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34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36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38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40" name="Rectangle 1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75" name="Rectangle 74"/>
          <p:cNvSpPr/>
          <p:nvPr/>
        </p:nvSpPr>
        <p:spPr>
          <a:xfrm>
            <a:off x="214282" y="1428736"/>
            <a:ext cx="857256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200000"/>
              </a:lnSpc>
            </a:pPr>
            <a:endParaRPr lang="fr-FR" dirty="0" smtClean="0"/>
          </a:p>
          <a:p>
            <a:pPr algn="just">
              <a:lnSpc>
                <a:spcPct val="200000"/>
              </a:lnSpc>
            </a:pPr>
            <a:endParaRPr lang="fr-FR" dirty="0" smtClean="0"/>
          </a:p>
          <a:p>
            <a:pPr algn="just">
              <a:lnSpc>
                <a:spcPct val="200000"/>
              </a:lnSpc>
            </a:pPr>
            <a:endParaRPr lang="fr-FR" dirty="0" smtClean="0"/>
          </a:p>
          <a:p>
            <a:pPr algn="just">
              <a:lnSpc>
                <a:spcPct val="200000"/>
              </a:lnSpc>
            </a:pPr>
            <a:endParaRPr lang="fr-FR" dirty="0" smtClean="0"/>
          </a:p>
          <a:p>
            <a:pPr algn="just">
              <a:lnSpc>
                <a:spcPct val="200000"/>
              </a:lnSpc>
            </a:pPr>
            <a:r>
              <a:rPr lang="fr-FR" dirty="0" smtClean="0"/>
              <a:t>                              </a:t>
            </a:r>
          </a:p>
          <a:p>
            <a:pPr algn="just">
              <a:lnSpc>
                <a:spcPct val="200000"/>
              </a:lnSpc>
            </a:pPr>
            <a:endParaRPr lang="fr-FR" dirty="0" smtClean="0"/>
          </a:p>
          <a:p>
            <a:pPr algn="just">
              <a:lnSpc>
                <a:spcPct val="200000"/>
              </a:lnSpc>
            </a:pPr>
            <a:endParaRPr lang="fr-FR" dirty="0" smtClean="0"/>
          </a:p>
          <a:p>
            <a:pPr algn="just">
              <a:lnSpc>
                <a:spcPct val="200000"/>
              </a:lnSpc>
            </a:pPr>
            <a:endParaRPr lang="fr-FR" dirty="0" smtClean="0"/>
          </a:p>
          <a:p>
            <a:pPr algn="just">
              <a:lnSpc>
                <a:spcPct val="200000"/>
              </a:lnSpc>
            </a:pPr>
            <a:endParaRPr lang="fr-FR" dirty="0" smtClean="0"/>
          </a:p>
          <a:p>
            <a:pPr algn="just">
              <a:lnSpc>
                <a:spcPct val="200000"/>
              </a:lnSpc>
            </a:pPr>
            <a:endParaRPr lang="fr-FR" dirty="0"/>
          </a:p>
        </p:txBody>
      </p:sp>
      <p:sp>
        <p:nvSpPr>
          <p:cNvPr id="124934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24936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24938" name="Rectangle 1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87" name="Rectangle 86"/>
          <p:cNvSpPr/>
          <p:nvPr/>
        </p:nvSpPr>
        <p:spPr>
          <a:xfrm>
            <a:off x="285720" y="1571612"/>
            <a:ext cx="857256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200000"/>
              </a:lnSpc>
            </a:pPr>
            <a:r>
              <a:rPr lang="fr-FR" b="1" dirty="0" smtClean="0"/>
              <a:t>Exemple.</a:t>
            </a:r>
            <a:r>
              <a:rPr lang="fr-FR" dirty="0" smtClean="0"/>
              <a:t> Supposons que X suit une loi normale</a:t>
            </a:r>
          </a:p>
          <a:p>
            <a:pPr algn="just">
              <a:lnSpc>
                <a:spcPct val="200000"/>
              </a:lnSpc>
            </a:pPr>
            <a:r>
              <a:rPr lang="fr-FR" dirty="0" smtClean="0"/>
              <a:t>Calculer :  </a:t>
            </a:r>
            <a:endParaRPr lang="fr-FR" dirty="0"/>
          </a:p>
        </p:txBody>
      </p:sp>
      <p:graphicFrame>
        <p:nvGraphicFramePr>
          <p:cNvPr id="88" name="Object 6"/>
          <p:cNvGraphicFramePr>
            <a:graphicFrameLocks noChangeAspect="1"/>
          </p:cNvGraphicFramePr>
          <p:nvPr/>
        </p:nvGraphicFramePr>
        <p:xfrm>
          <a:off x="5429256" y="1785926"/>
          <a:ext cx="1420813" cy="428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7742" name="Équation" r:id="rId4" imgW="672840" imgH="228600" progId="Equation.3">
                  <p:embed/>
                </p:oleObj>
              </mc:Choice>
              <mc:Fallback>
                <p:oleObj name="Équation" r:id="rId4" imgW="672840" imgH="22860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29256" y="1785926"/>
                        <a:ext cx="1420813" cy="428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9" name="Object 6"/>
          <p:cNvGraphicFramePr>
            <a:graphicFrameLocks noChangeAspect="1"/>
          </p:cNvGraphicFramePr>
          <p:nvPr/>
        </p:nvGraphicFramePr>
        <p:xfrm>
          <a:off x="1357290" y="2333620"/>
          <a:ext cx="2225675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7743" name="Équation" r:id="rId6" imgW="1054080" imgH="203040" progId="Equation.3">
                  <p:embed/>
                </p:oleObj>
              </mc:Choice>
              <mc:Fallback>
                <p:oleObj name="Équation" r:id="rId6" imgW="1054080" imgH="20304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57290" y="2333620"/>
                        <a:ext cx="2225675" cy="381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94" name="Connecteur droit avec flèche 93"/>
          <p:cNvCxnSpPr/>
          <p:nvPr/>
        </p:nvCxnSpPr>
        <p:spPr>
          <a:xfrm>
            <a:off x="214282" y="5715016"/>
            <a:ext cx="5214974" cy="1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5" name="Forme libre 94"/>
          <p:cNvSpPr/>
          <p:nvPr/>
        </p:nvSpPr>
        <p:spPr>
          <a:xfrm>
            <a:off x="285720" y="3714752"/>
            <a:ext cx="4214843" cy="2025650"/>
          </a:xfrm>
          <a:custGeom>
            <a:avLst/>
            <a:gdLst>
              <a:gd name="connsiteX0" fmla="*/ 0 w 3898900"/>
              <a:gd name="connsiteY0" fmla="*/ 1767417 h 2025650"/>
              <a:gd name="connsiteX1" fmla="*/ 1028700 w 3898900"/>
              <a:gd name="connsiteY1" fmla="*/ 1716617 h 2025650"/>
              <a:gd name="connsiteX2" fmla="*/ 2006600 w 3898900"/>
              <a:gd name="connsiteY2" fmla="*/ 2117 h 2025650"/>
              <a:gd name="connsiteX3" fmla="*/ 2882900 w 3898900"/>
              <a:gd name="connsiteY3" fmla="*/ 1729317 h 2025650"/>
              <a:gd name="connsiteX4" fmla="*/ 3898900 w 3898900"/>
              <a:gd name="connsiteY4" fmla="*/ 1780117 h 2025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898900" h="2025650">
                <a:moveTo>
                  <a:pt x="0" y="1767417"/>
                </a:moveTo>
                <a:cubicBezTo>
                  <a:pt x="347133" y="1889125"/>
                  <a:pt x="694267" y="2010834"/>
                  <a:pt x="1028700" y="1716617"/>
                </a:cubicBezTo>
                <a:cubicBezTo>
                  <a:pt x="1363133" y="1422400"/>
                  <a:pt x="1697567" y="0"/>
                  <a:pt x="2006600" y="2117"/>
                </a:cubicBezTo>
                <a:cubicBezTo>
                  <a:pt x="2315633" y="4234"/>
                  <a:pt x="2567517" y="1432984"/>
                  <a:pt x="2882900" y="1729317"/>
                </a:cubicBezTo>
                <a:cubicBezTo>
                  <a:pt x="3198283" y="2025650"/>
                  <a:pt x="3548591" y="1902883"/>
                  <a:pt x="3898900" y="1780117"/>
                </a:cubicBezTo>
              </a:path>
            </a:pathLst>
          </a:cu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cxnSp>
        <p:nvCxnSpPr>
          <p:cNvPr id="96" name="Connecteur droit 95"/>
          <p:cNvCxnSpPr/>
          <p:nvPr/>
        </p:nvCxnSpPr>
        <p:spPr>
          <a:xfrm rot="5400000" flipH="1" flipV="1">
            <a:off x="1070753" y="4344194"/>
            <a:ext cx="2714625" cy="1588"/>
          </a:xfrm>
          <a:prstGeom prst="line">
            <a:avLst/>
          </a:prstGeom>
          <a:ln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7" name="ZoneTexte 23"/>
          <p:cNvSpPr txBox="1">
            <a:spLocks noChangeArrowheads="1"/>
          </p:cNvSpPr>
          <p:nvPr/>
        </p:nvSpPr>
        <p:spPr bwMode="auto">
          <a:xfrm>
            <a:off x="2214546" y="5845195"/>
            <a:ext cx="35718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dirty="0"/>
              <a:t>0</a:t>
            </a:r>
          </a:p>
        </p:txBody>
      </p:sp>
      <p:cxnSp>
        <p:nvCxnSpPr>
          <p:cNvPr id="98" name="Connecteur droit 97"/>
          <p:cNvCxnSpPr/>
          <p:nvPr/>
        </p:nvCxnSpPr>
        <p:spPr>
          <a:xfrm rot="5400000">
            <a:off x="1677967" y="4737906"/>
            <a:ext cx="1929620" cy="794"/>
          </a:xfrm>
          <a:prstGeom prst="line">
            <a:avLst/>
          </a:prstGeom>
          <a:ln/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graphicFrame>
        <p:nvGraphicFramePr>
          <p:cNvPr id="113" name="Object 14"/>
          <p:cNvGraphicFramePr>
            <a:graphicFrameLocks noChangeAspect="1"/>
          </p:cNvGraphicFramePr>
          <p:nvPr/>
        </p:nvGraphicFramePr>
        <p:xfrm>
          <a:off x="-32" y="5845179"/>
          <a:ext cx="563562" cy="238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7744" name="Équation" r:id="rId8" imgW="266400" imgH="126720" progId="Equation.3">
                  <p:embed/>
                </p:oleObj>
              </mc:Choice>
              <mc:Fallback>
                <p:oleObj name="Équation" r:id="rId8" imgW="266400" imgH="12672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-32" y="5845179"/>
                        <a:ext cx="563562" cy="238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4" name="Object 15"/>
          <p:cNvGraphicFramePr>
            <a:graphicFrameLocks noChangeAspect="1"/>
          </p:cNvGraphicFramePr>
          <p:nvPr/>
        </p:nvGraphicFramePr>
        <p:xfrm>
          <a:off x="4857748" y="5834067"/>
          <a:ext cx="563562" cy="261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7745" name="Équation" r:id="rId10" imgW="266400" imgH="139680" progId="Equation.3">
                  <p:embed/>
                </p:oleObj>
              </mc:Choice>
              <mc:Fallback>
                <p:oleObj name="Équation" r:id="rId10" imgW="266400" imgH="13968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57748" y="5834067"/>
                        <a:ext cx="563562" cy="2619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5" name="Object 16"/>
          <p:cNvGraphicFramePr>
            <a:graphicFrameLocks noChangeAspect="1"/>
          </p:cNvGraphicFramePr>
          <p:nvPr/>
        </p:nvGraphicFramePr>
        <p:xfrm>
          <a:off x="2428860" y="5773757"/>
          <a:ext cx="430212" cy="333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7746" name="Équation" r:id="rId12" imgW="203040" imgH="177480" progId="Equation.3">
                  <p:embed/>
                </p:oleObj>
              </mc:Choice>
              <mc:Fallback>
                <p:oleObj name="Équation" r:id="rId12" imgW="203040" imgH="17748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28860" y="5773757"/>
                        <a:ext cx="430212" cy="333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6" name="Object 17"/>
          <p:cNvGraphicFramePr>
            <a:graphicFrameLocks noChangeAspect="1"/>
          </p:cNvGraphicFramePr>
          <p:nvPr/>
        </p:nvGraphicFramePr>
        <p:xfrm>
          <a:off x="3000364" y="5773757"/>
          <a:ext cx="538162" cy="333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7747" name="Équation" r:id="rId14" imgW="253800" imgH="177480" progId="Equation.3">
                  <p:embed/>
                </p:oleObj>
              </mc:Choice>
              <mc:Fallback>
                <p:oleObj name="Équation" r:id="rId14" imgW="253800" imgH="177480" progId="Equation.3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00364" y="5773757"/>
                        <a:ext cx="538162" cy="333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7" name="ZoneTexte 116"/>
          <p:cNvSpPr txBox="1"/>
          <p:nvPr/>
        </p:nvSpPr>
        <p:spPr>
          <a:xfrm>
            <a:off x="2928926" y="3929066"/>
            <a:ext cx="500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>
                <a:solidFill>
                  <a:schemeClr val="accent4"/>
                </a:solidFill>
              </a:rPr>
              <a:t>P?</a:t>
            </a:r>
            <a:endParaRPr lang="fr-FR" b="1" dirty="0">
              <a:solidFill>
                <a:schemeClr val="accent4"/>
              </a:solidFill>
            </a:endParaRPr>
          </a:p>
        </p:txBody>
      </p:sp>
      <p:cxnSp>
        <p:nvCxnSpPr>
          <p:cNvPr id="119" name="Connecteur droit 118"/>
          <p:cNvCxnSpPr/>
          <p:nvPr/>
        </p:nvCxnSpPr>
        <p:spPr>
          <a:xfrm rot="5400000">
            <a:off x="2856694" y="5345129"/>
            <a:ext cx="714380" cy="1588"/>
          </a:xfrm>
          <a:prstGeom prst="line">
            <a:avLst/>
          </a:prstGeom>
          <a:ln/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27" name="Connecteur droit 126"/>
          <p:cNvCxnSpPr/>
          <p:nvPr/>
        </p:nvCxnSpPr>
        <p:spPr>
          <a:xfrm rot="5400000">
            <a:off x="2964645" y="5452286"/>
            <a:ext cx="285752" cy="214314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129" name="Connecteur droit 128"/>
          <p:cNvCxnSpPr/>
          <p:nvPr/>
        </p:nvCxnSpPr>
        <p:spPr>
          <a:xfrm rot="5400000">
            <a:off x="2714612" y="5202253"/>
            <a:ext cx="571504" cy="428628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133" name="Connecteur droit 132"/>
          <p:cNvCxnSpPr/>
          <p:nvPr/>
        </p:nvCxnSpPr>
        <p:spPr>
          <a:xfrm rot="5400000">
            <a:off x="2571736" y="4987939"/>
            <a:ext cx="642942" cy="500066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135" name="Connecteur droit 134"/>
          <p:cNvCxnSpPr/>
          <p:nvPr/>
        </p:nvCxnSpPr>
        <p:spPr>
          <a:xfrm rot="5400000">
            <a:off x="2607455" y="4737906"/>
            <a:ext cx="500066" cy="428628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137" name="Connecteur droit 136"/>
          <p:cNvCxnSpPr/>
          <p:nvPr/>
        </p:nvCxnSpPr>
        <p:spPr>
          <a:xfrm rot="5400000">
            <a:off x="2607455" y="4452154"/>
            <a:ext cx="428628" cy="357190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139" name="Connecteur droit 138"/>
          <p:cNvCxnSpPr/>
          <p:nvPr/>
        </p:nvCxnSpPr>
        <p:spPr>
          <a:xfrm rot="5400000">
            <a:off x="2607455" y="4237840"/>
            <a:ext cx="285752" cy="214314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141" name="Connecteur droit 140"/>
          <p:cNvCxnSpPr/>
          <p:nvPr/>
        </p:nvCxnSpPr>
        <p:spPr>
          <a:xfrm rot="5400000">
            <a:off x="2607455" y="4023526"/>
            <a:ext cx="214314" cy="142876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graphicFrame>
        <p:nvGraphicFramePr>
          <p:cNvPr id="366606" name="Object 14"/>
          <p:cNvGraphicFramePr>
            <a:graphicFrameLocks noChangeAspect="1"/>
          </p:cNvGraphicFramePr>
          <p:nvPr/>
        </p:nvGraphicFramePr>
        <p:xfrm>
          <a:off x="4572000" y="2428868"/>
          <a:ext cx="3540125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7748" name="Équation" r:id="rId16" imgW="1676160" imgH="203040" progId="Equation.3">
                  <p:embed/>
                </p:oleObj>
              </mc:Choice>
              <mc:Fallback>
                <p:oleObj name="Équation" r:id="rId16" imgW="1676160" imgH="203040" progId="Equation.3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0" y="2428868"/>
                        <a:ext cx="3540125" cy="381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67628" name="Object 12"/>
          <p:cNvGraphicFramePr>
            <a:graphicFrameLocks noChangeAspect="1"/>
          </p:cNvGraphicFramePr>
          <p:nvPr/>
        </p:nvGraphicFramePr>
        <p:xfrm>
          <a:off x="4500562" y="3000372"/>
          <a:ext cx="3968750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7749" name="Équation" r:id="rId18" imgW="1879560" imgH="203040" progId="Equation.3">
                  <p:embed/>
                </p:oleObj>
              </mc:Choice>
              <mc:Fallback>
                <p:oleObj name="Équation" r:id="rId18" imgW="1879560" imgH="203040" progId="Equation.3">
                  <p:embed/>
                  <p:pic>
                    <p:nvPicPr>
                      <p:cNvPr id="0" name="Picture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00562" y="3000372"/>
                        <a:ext cx="3968750" cy="381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67629" name="Object 13"/>
          <p:cNvGraphicFramePr>
            <a:graphicFrameLocks noChangeAspect="1"/>
          </p:cNvGraphicFramePr>
          <p:nvPr/>
        </p:nvGraphicFramePr>
        <p:xfrm>
          <a:off x="4676775" y="3643313"/>
          <a:ext cx="3756025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7750" name="Équation" r:id="rId20" imgW="1777680" imgH="203040" progId="Equation.3">
                  <p:embed/>
                </p:oleObj>
              </mc:Choice>
              <mc:Fallback>
                <p:oleObj name="Équation" r:id="rId20" imgW="1777680" imgH="203040" progId="Equation.3">
                  <p:embed/>
                  <p:pic>
                    <p:nvPicPr>
                      <p:cNvPr id="0" name="Picture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76775" y="3643313"/>
                        <a:ext cx="3756025" cy="381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67630" name="Object 14"/>
          <p:cNvGraphicFramePr>
            <a:graphicFrameLocks noChangeAspect="1"/>
          </p:cNvGraphicFramePr>
          <p:nvPr/>
        </p:nvGraphicFramePr>
        <p:xfrm>
          <a:off x="1142976" y="5786454"/>
          <a:ext cx="860425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7751" name="Équation" r:id="rId22" imgW="406080" imgH="203040" progId="Equation.3">
                  <p:embed/>
                </p:oleObj>
              </mc:Choice>
              <mc:Fallback>
                <p:oleObj name="Équation" r:id="rId22" imgW="406080" imgH="203040" progId="Equation.3">
                  <p:embed/>
                  <p:pic>
                    <p:nvPicPr>
                      <p:cNvPr id="0" name="Picture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2976" y="5786454"/>
                        <a:ext cx="860425" cy="381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01" name="Connecteur droit 100"/>
          <p:cNvCxnSpPr/>
          <p:nvPr/>
        </p:nvCxnSpPr>
        <p:spPr>
          <a:xfrm rot="5400000">
            <a:off x="1250133" y="5464983"/>
            <a:ext cx="500860" cy="7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67631" name="Object 15"/>
          <p:cNvGraphicFramePr>
            <a:graphicFrameLocks noChangeAspect="1"/>
          </p:cNvGraphicFramePr>
          <p:nvPr/>
        </p:nvGraphicFramePr>
        <p:xfrm>
          <a:off x="3428992" y="5715016"/>
          <a:ext cx="860425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7752" name="Équation" r:id="rId24" imgW="406080" imgH="203040" progId="Equation.3">
                  <p:embed/>
                </p:oleObj>
              </mc:Choice>
              <mc:Fallback>
                <p:oleObj name="Équation" r:id="rId24" imgW="406080" imgH="203040" progId="Equation.3">
                  <p:embed/>
                  <p:pic>
                    <p:nvPicPr>
                      <p:cNvPr id="0" name="Picture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28992" y="5715016"/>
                        <a:ext cx="860425" cy="381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04" name="Connecteur droit 103"/>
          <p:cNvCxnSpPr/>
          <p:nvPr/>
        </p:nvCxnSpPr>
        <p:spPr>
          <a:xfrm rot="5400000">
            <a:off x="3321438" y="5608256"/>
            <a:ext cx="35798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Connecteur droit 108"/>
          <p:cNvCxnSpPr/>
          <p:nvPr/>
        </p:nvCxnSpPr>
        <p:spPr>
          <a:xfrm rot="10800000">
            <a:off x="285720" y="5643578"/>
            <a:ext cx="1214446" cy="1588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20" name="Connecteur droit 119"/>
          <p:cNvCxnSpPr/>
          <p:nvPr/>
        </p:nvCxnSpPr>
        <p:spPr>
          <a:xfrm rot="10800000">
            <a:off x="3571868" y="5643578"/>
            <a:ext cx="1214446" cy="1588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22" name="Connecteur droit 121"/>
          <p:cNvCxnSpPr/>
          <p:nvPr/>
        </p:nvCxnSpPr>
        <p:spPr>
          <a:xfrm rot="10800000">
            <a:off x="285722" y="5214952"/>
            <a:ext cx="3214709" cy="428627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662736" cy="758952"/>
          </a:xfrm>
        </p:spPr>
        <p:txBody>
          <a:bodyPr>
            <a:normAutofit fontScale="90000"/>
          </a:bodyPr>
          <a:lstStyle/>
          <a:p>
            <a:pPr lvl="0"/>
            <a:r>
              <a:rPr lang="fr-FR" sz="2800" b="1" dirty="0" smtClean="0"/>
              <a:t>Chapitre 2. Variables aléatoires</a:t>
            </a:r>
            <a:r>
              <a:rPr lang="fr-FR" sz="3200" b="1" dirty="0" smtClean="0">
                <a:latin typeface="Garamond" pitchFamily="18" charset="0"/>
              </a:rPr>
              <a:t/>
            </a:r>
            <a:br>
              <a:rPr lang="fr-FR" sz="3200" b="1" dirty="0" smtClean="0">
                <a:latin typeface="Garamond" pitchFamily="18" charset="0"/>
              </a:rPr>
            </a:br>
            <a:r>
              <a:rPr lang="fr-FR" sz="1800" b="1" dirty="0" smtClean="0"/>
              <a:t> Les lois continues. </a:t>
            </a:r>
            <a:r>
              <a:rPr lang="fr-FR" sz="1800" b="1" dirty="0" smtClean="0">
                <a:solidFill>
                  <a:schemeClr val="tx2"/>
                </a:solidFill>
              </a:rPr>
              <a:t>La loi normale centrée réduite</a:t>
            </a:r>
            <a:endParaRPr lang="fr-FR" sz="2000" b="1" dirty="0">
              <a:solidFill>
                <a:schemeClr val="tx2"/>
              </a:solidFill>
              <a:latin typeface="Garamond" pitchFamily="18" charset="0"/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2969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2970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072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072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0728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0730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0734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0736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277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379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481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482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584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584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584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5848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5850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5852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89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89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894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896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89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900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902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904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906" name="Rectangle 1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908" name="Rectangle 2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891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891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8918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35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993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994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9942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9944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9946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9948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7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4403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44035" name="Rectangle 3"/>
          <p:cNvSpPr>
            <a:spLocks noChangeArrowheads="1"/>
          </p:cNvSpPr>
          <p:nvPr/>
        </p:nvSpPr>
        <p:spPr bwMode="auto">
          <a:xfrm>
            <a:off x="457200" y="695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703763" algn="l"/>
              </a:tabLst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4037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4710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47107" name="Rectangle 3"/>
          <p:cNvSpPr>
            <a:spLocks noChangeArrowheads="1"/>
          </p:cNvSpPr>
          <p:nvPr/>
        </p:nvSpPr>
        <p:spPr bwMode="auto">
          <a:xfrm>
            <a:off x="457200" y="8858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703763" algn="l"/>
              </a:tabLst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5120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6349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6349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1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34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36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38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40" name="Rectangle 1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75" name="Rectangle 74"/>
          <p:cNvSpPr/>
          <p:nvPr/>
        </p:nvSpPr>
        <p:spPr>
          <a:xfrm>
            <a:off x="214282" y="1428736"/>
            <a:ext cx="857256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200000"/>
              </a:lnSpc>
            </a:pPr>
            <a:endParaRPr lang="fr-FR" dirty="0" smtClean="0"/>
          </a:p>
          <a:p>
            <a:pPr algn="just">
              <a:lnSpc>
                <a:spcPct val="200000"/>
              </a:lnSpc>
            </a:pPr>
            <a:endParaRPr lang="fr-FR" dirty="0" smtClean="0"/>
          </a:p>
          <a:p>
            <a:pPr algn="just">
              <a:lnSpc>
                <a:spcPct val="200000"/>
              </a:lnSpc>
            </a:pPr>
            <a:endParaRPr lang="fr-FR" dirty="0" smtClean="0"/>
          </a:p>
          <a:p>
            <a:pPr algn="just">
              <a:lnSpc>
                <a:spcPct val="200000"/>
              </a:lnSpc>
            </a:pPr>
            <a:endParaRPr lang="fr-FR" dirty="0" smtClean="0"/>
          </a:p>
          <a:p>
            <a:pPr algn="just">
              <a:lnSpc>
                <a:spcPct val="200000"/>
              </a:lnSpc>
            </a:pPr>
            <a:r>
              <a:rPr lang="fr-FR" dirty="0" smtClean="0"/>
              <a:t>                              </a:t>
            </a:r>
          </a:p>
          <a:p>
            <a:pPr algn="just">
              <a:lnSpc>
                <a:spcPct val="200000"/>
              </a:lnSpc>
            </a:pPr>
            <a:endParaRPr lang="fr-FR" dirty="0" smtClean="0"/>
          </a:p>
          <a:p>
            <a:pPr algn="just">
              <a:lnSpc>
                <a:spcPct val="200000"/>
              </a:lnSpc>
            </a:pPr>
            <a:endParaRPr lang="fr-FR" dirty="0" smtClean="0"/>
          </a:p>
          <a:p>
            <a:pPr algn="just">
              <a:lnSpc>
                <a:spcPct val="200000"/>
              </a:lnSpc>
            </a:pPr>
            <a:endParaRPr lang="fr-FR" dirty="0" smtClean="0"/>
          </a:p>
          <a:p>
            <a:pPr algn="just">
              <a:lnSpc>
                <a:spcPct val="200000"/>
              </a:lnSpc>
            </a:pPr>
            <a:endParaRPr lang="fr-FR" dirty="0" smtClean="0"/>
          </a:p>
          <a:p>
            <a:pPr algn="just">
              <a:lnSpc>
                <a:spcPct val="200000"/>
              </a:lnSpc>
            </a:pPr>
            <a:endParaRPr lang="fr-FR" dirty="0"/>
          </a:p>
        </p:txBody>
      </p:sp>
      <p:sp>
        <p:nvSpPr>
          <p:cNvPr id="124934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24936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24938" name="Rectangle 1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graphicFrame>
        <p:nvGraphicFramePr>
          <p:cNvPr id="367629" name="Object 13"/>
          <p:cNvGraphicFramePr>
            <a:graphicFrameLocks noChangeAspect="1"/>
          </p:cNvGraphicFramePr>
          <p:nvPr/>
        </p:nvGraphicFramePr>
        <p:xfrm>
          <a:off x="357158" y="1428736"/>
          <a:ext cx="3756025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8661" name="Équation" r:id="rId4" imgW="1777680" imgH="203040" progId="Equation.3">
                  <p:embed/>
                </p:oleObj>
              </mc:Choice>
              <mc:Fallback>
                <p:oleObj name="Équation" r:id="rId4" imgW="1777680" imgH="203040" progId="Equation.3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7158" y="1428736"/>
                        <a:ext cx="3756025" cy="381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99" name="Image 98" descr="Résultat de recherche d'images pour &quot;table loi normale&quot;"/>
          <p:cNvPicPr/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714348" y="1857364"/>
            <a:ext cx="7215238" cy="47149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01" name="Connecteur droit avec flèche 100"/>
          <p:cNvCxnSpPr/>
          <p:nvPr/>
        </p:nvCxnSpPr>
        <p:spPr>
          <a:xfrm>
            <a:off x="500034" y="4284668"/>
            <a:ext cx="428628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103" name="Connecteur droit avec flèche 102"/>
          <p:cNvCxnSpPr/>
          <p:nvPr/>
        </p:nvCxnSpPr>
        <p:spPr>
          <a:xfrm rot="5400000">
            <a:off x="3286116" y="2285198"/>
            <a:ext cx="571504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105" name="Connecteur droit 104"/>
          <p:cNvCxnSpPr/>
          <p:nvPr/>
        </p:nvCxnSpPr>
        <p:spPr>
          <a:xfrm>
            <a:off x="857224" y="4356106"/>
            <a:ext cx="6858048" cy="1588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106" name="Rectangle à coins arrondis 105"/>
          <p:cNvSpPr/>
          <p:nvPr/>
        </p:nvSpPr>
        <p:spPr>
          <a:xfrm>
            <a:off x="3357554" y="4214818"/>
            <a:ext cx="500066" cy="142876"/>
          </a:xfrm>
          <a:prstGeom prst="roundRect">
            <a:avLst/>
          </a:prstGeom>
          <a:solidFill>
            <a:schemeClr val="accent1">
              <a:alpha val="0"/>
            </a:schemeClr>
          </a:solidFill>
          <a:ln w="1270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107" name="Connecteur droit 106"/>
          <p:cNvCxnSpPr/>
          <p:nvPr/>
        </p:nvCxnSpPr>
        <p:spPr>
          <a:xfrm>
            <a:off x="785786" y="3643314"/>
            <a:ext cx="7000924" cy="71438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109" name="Connecteur droit avec flèche 108"/>
          <p:cNvCxnSpPr/>
          <p:nvPr/>
        </p:nvCxnSpPr>
        <p:spPr>
          <a:xfrm>
            <a:off x="500034" y="3641726"/>
            <a:ext cx="428628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10" name="Connecteur droit avec flèche 109"/>
          <p:cNvCxnSpPr/>
          <p:nvPr/>
        </p:nvCxnSpPr>
        <p:spPr>
          <a:xfrm rot="5400000">
            <a:off x="2072464" y="2285198"/>
            <a:ext cx="571504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11" name="Rectangle à coins arrondis 110"/>
          <p:cNvSpPr/>
          <p:nvPr/>
        </p:nvSpPr>
        <p:spPr>
          <a:xfrm>
            <a:off x="2071670" y="3571876"/>
            <a:ext cx="571504" cy="71438"/>
          </a:xfrm>
          <a:prstGeom prst="roundRect">
            <a:avLst/>
          </a:prstGeom>
          <a:solidFill>
            <a:schemeClr val="accent3">
              <a:alpha val="0"/>
            </a:schemeClr>
          </a:solidFill>
          <a:ln w="1270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662736" cy="758952"/>
          </a:xfrm>
        </p:spPr>
        <p:txBody>
          <a:bodyPr>
            <a:normAutofit fontScale="90000"/>
          </a:bodyPr>
          <a:lstStyle/>
          <a:p>
            <a:pPr lvl="0"/>
            <a:r>
              <a:rPr lang="fr-FR" sz="2800" b="1" dirty="0" smtClean="0"/>
              <a:t>Chapitre 2. Variables aléatoires</a:t>
            </a:r>
            <a:r>
              <a:rPr lang="fr-FR" sz="3200" b="1" dirty="0" smtClean="0">
                <a:latin typeface="Garamond" pitchFamily="18" charset="0"/>
              </a:rPr>
              <a:t/>
            </a:r>
            <a:br>
              <a:rPr lang="fr-FR" sz="3200" b="1" dirty="0" smtClean="0">
                <a:latin typeface="Garamond" pitchFamily="18" charset="0"/>
              </a:rPr>
            </a:br>
            <a:r>
              <a:rPr lang="fr-FR" sz="1800" b="1" dirty="0" smtClean="0"/>
              <a:t> Les lois continues. </a:t>
            </a:r>
            <a:r>
              <a:rPr lang="fr-FR" sz="1800" b="1" dirty="0" smtClean="0">
                <a:solidFill>
                  <a:schemeClr val="tx2"/>
                </a:solidFill>
              </a:rPr>
              <a:t>La loi normale centrée réduite</a:t>
            </a:r>
            <a:endParaRPr lang="fr-FR" sz="2000" b="1" dirty="0">
              <a:solidFill>
                <a:schemeClr val="tx2"/>
              </a:solidFill>
              <a:latin typeface="Garamond" pitchFamily="18" charset="0"/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2969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2970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072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072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0728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0730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0734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0736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277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379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481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482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584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584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584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5848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5850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5852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89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89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894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896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89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900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902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904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906" name="Rectangle 1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908" name="Rectangle 2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891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891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8918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35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993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994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9942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9944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9946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9948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7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4403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44035" name="Rectangle 3"/>
          <p:cNvSpPr>
            <a:spLocks noChangeArrowheads="1"/>
          </p:cNvSpPr>
          <p:nvPr/>
        </p:nvSpPr>
        <p:spPr bwMode="auto">
          <a:xfrm>
            <a:off x="457200" y="695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703763" algn="l"/>
              </a:tabLst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4037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4710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47107" name="Rectangle 3"/>
          <p:cNvSpPr>
            <a:spLocks noChangeArrowheads="1"/>
          </p:cNvSpPr>
          <p:nvPr/>
        </p:nvSpPr>
        <p:spPr bwMode="auto">
          <a:xfrm>
            <a:off x="457200" y="8858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703763" algn="l"/>
              </a:tabLst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5120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6349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6349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1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34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36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38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40" name="Rectangle 1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75" name="Rectangle 74"/>
          <p:cNvSpPr/>
          <p:nvPr/>
        </p:nvSpPr>
        <p:spPr>
          <a:xfrm>
            <a:off x="214282" y="1428736"/>
            <a:ext cx="857256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200000"/>
              </a:lnSpc>
            </a:pPr>
            <a:endParaRPr lang="fr-FR" dirty="0" smtClean="0"/>
          </a:p>
          <a:p>
            <a:pPr algn="just">
              <a:lnSpc>
                <a:spcPct val="200000"/>
              </a:lnSpc>
            </a:pPr>
            <a:endParaRPr lang="fr-FR" dirty="0" smtClean="0"/>
          </a:p>
          <a:p>
            <a:pPr algn="just">
              <a:lnSpc>
                <a:spcPct val="200000"/>
              </a:lnSpc>
            </a:pPr>
            <a:endParaRPr lang="fr-FR" dirty="0" smtClean="0"/>
          </a:p>
          <a:p>
            <a:pPr algn="just">
              <a:lnSpc>
                <a:spcPct val="200000"/>
              </a:lnSpc>
            </a:pPr>
            <a:endParaRPr lang="fr-FR" dirty="0" smtClean="0"/>
          </a:p>
          <a:p>
            <a:pPr algn="just">
              <a:lnSpc>
                <a:spcPct val="200000"/>
              </a:lnSpc>
            </a:pPr>
            <a:r>
              <a:rPr lang="fr-FR" dirty="0" smtClean="0"/>
              <a:t>                              </a:t>
            </a:r>
          </a:p>
          <a:p>
            <a:pPr algn="just">
              <a:lnSpc>
                <a:spcPct val="200000"/>
              </a:lnSpc>
            </a:pPr>
            <a:endParaRPr lang="fr-FR" dirty="0" smtClean="0"/>
          </a:p>
          <a:p>
            <a:pPr algn="just">
              <a:lnSpc>
                <a:spcPct val="200000"/>
              </a:lnSpc>
            </a:pPr>
            <a:endParaRPr lang="fr-FR" dirty="0" smtClean="0"/>
          </a:p>
          <a:p>
            <a:pPr algn="just">
              <a:lnSpc>
                <a:spcPct val="200000"/>
              </a:lnSpc>
            </a:pPr>
            <a:endParaRPr lang="fr-FR" dirty="0" smtClean="0"/>
          </a:p>
          <a:p>
            <a:pPr algn="just">
              <a:lnSpc>
                <a:spcPct val="200000"/>
              </a:lnSpc>
            </a:pPr>
            <a:endParaRPr lang="fr-FR" dirty="0" smtClean="0"/>
          </a:p>
          <a:p>
            <a:pPr algn="just">
              <a:lnSpc>
                <a:spcPct val="200000"/>
              </a:lnSpc>
            </a:pPr>
            <a:endParaRPr lang="fr-FR" dirty="0"/>
          </a:p>
        </p:txBody>
      </p:sp>
      <p:sp>
        <p:nvSpPr>
          <p:cNvPr id="124934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24936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24938" name="Rectangle 1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graphicFrame>
        <p:nvGraphicFramePr>
          <p:cNvPr id="367629" name="Object 13"/>
          <p:cNvGraphicFramePr>
            <a:graphicFrameLocks noChangeAspect="1"/>
          </p:cNvGraphicFramePr>
          <p:nvPr/>
        </p:nvGraphicFramePr>
        <p:xfrm>
          <a:off x="428596" y="2071678"/>
          <a:ext cx="3756025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9710" name="Équation" r:id="rId4" imgW="1777680" imgH="203040" progId="Equation.3">
                  <p:embed/>
                </p:oleObj>
              </mc:Choice>
              <mc:Fallback>
                <p:oleObj name="Équation" r:id="rId4" imgW="1777680" imgH="20304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8596" y="2071678"/>
                        <a:ext cx="3756025" cy="381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69667" name="Object 3"/>
          <p:cNvGraphicFramePr>
            <a:graphicFrameLocks noChangeAspect="1"/>
          </p:cNvGraphicFramePr>
          <p:nvPr/>
        </p:nvGraphicFramePr>
        <p:xfrm>
          <a:off x="1130300" y="2643188"/>
          <a:ext cx="2495550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9711" name="Équation" r:id="rId6" imgW="1180800" imgH="203040" progId="Equation.3">
                  <p:embed/>
                </p:oleObj>
              </mc:Choice>
              <mc:Fallback>
                <p:oleObj name="Équation" r:id="rId6" imgW="1180800" imgH="20304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30300" y="2643188"/>
                        <a:ext cx="2495550" cy="381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69668" name="Object 4"/>
          <p:cNvGraphicFramePr>
            <a:graphicFrameLocks noChangeAspect="1"/>
          </p:cNvGraphicFramePr>
          <p:nvPr/>
        </p:nvGraphicFramePr>
        <p:xfrm>
          <a:off x="1992313" y="3286125"/>
          <a:ext cx="939800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9712" name="Équation" r:id="rId8" imgW="444240" imgH="203040" progId="Equation.3">
                  <p:embed/>
                </p:oleObj>
              </mc:Choice>
              <mc:Fallback>
                <p:oleObj name="Équation" r:id="rId8" imgW="444240" imgH="20304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92313" y="3286125"/>
                        <a:ext cx="939800" cy="381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69669" name="Object 5"/>
          <p:cNvGraphicFramePr>
            <a:graphicFrameLocks noChangeAspect="1"/>
          </p:cNvGraphicFramePr>
          <p:nvPr/>
        </p:nvGraphicFramePr>
        <p:xfrm>
          <a:off x="922338" y="4000500"/>
          <a:ext cx="3382962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9713" name="Équation" r:id="rId10" imgW="1600200" imgH="203040" progId="Equation.3">
                  <p:embed/>
                </p:oleObj>
              </mc:Choice>
              <mc:Fallback>
                <p:oleObj name="Équation" r:id="rId10" imgW="1600200" imgH="20304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22338" y="4000500"/>
                        <a:ext cx="3382962" cy="381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662736" cy="758952"/>
          </a:xfrm>
        </p:spPr>
        <p:txBody>
          <a:bodyPr>
            <a:normAutofit fontScale="90000"/>
          </a:bodyPr>
          <a:lstStyle/>
          <a:p>
            <a:pPr lvl="0"/>
            <a:r>
              <a:rPr lang="fr-FR" sz="2800" b="1" dirty="0" smtClean="0"/>
              <a:t>Chapitre 2. Variables aléatoires</a:t>
            </a:r>
            <a:r>
              <a:rPr lang="fr-FR" sz="3200" b="1" dirty="0" smtClean="0">
                <a:latin typeface="Garamond" pitchFamily="18" charset="0"/>
              </a:rPr>
              <a:t/>
            </a:r>
            <a:br>
              <a:rPr lang="fr-FR" sz="3200" b="1" dirty="0" smtClean="0">
                <a:latin typeface="Garamond" pitchFamily="18" charset="0"/>
              </a:rPr>
            </a:br>
            <a:r>
              <a:rPr lang="fr-FR" sz="1800" b="1" dirty="0" smtClean="0"/>
              <a:t> Les lois continues. </a:t>
            </a:r>
            <a:r>
              <a:rPr lang="fr-FR" sz="1800" b="1" dirty="0" smtClean="0">
                <a:solidFill>
                  <a:schemeClr val="tx2"/>
                </a:solidFill>
              </a:rPr>
              <a:t>La loi normale centrée réduite</a:t>
            </a:r>
            <a:endParaRPr lang="fr-FR" sz="2000" b="1" dirty="0">
              <a:solidFill>
                <a:schemeClr val="tx2"/>
              </a:solidFill>
              <a:latin typeface="Garamond" pitchFamily="18" charset="0"/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2969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2970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072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072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0728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0730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0734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0736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277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379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481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482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584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584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584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5848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5850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5852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89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89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894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896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89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900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902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904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906" name="Rectangle 1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908" name="Rectangle 2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891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891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8918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35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993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994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9942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9944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9946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9948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7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4403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44035" name="Rectangle 3"/>
          <p:cNvSpPr>
            <a:spLocks noChangeArrowheads="1"/>
          </p:cNvSpPr>
          <p:nvPr/>
        </p:nvSpPr>
        <p:spPr bwMode="auto">
          <a:xfrm>
            <a:off x="457200" y="695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703763" algn="l"/>
              </a:tabLst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4037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4710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47107" name="Rectangle 3"/>
          <p:cNvSpPr>
            <a:spLocks noChangeArrowheads="1"/>
          </p:cNvSpPr>
          <p:nvPr/>
        </p:nvSpPr>
        <p:spPr bwMode="auto">
          <a:xfrm>
            <a:off x="457200" y="8858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703763" algn="l"/>
              </a:tabLst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5120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6349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6349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1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34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36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38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40" name="Rectangle 1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75" name="Rectangle 74"/>
          <p:cNvSpPr/>
          <p:nvPr/>
        </p:nvSpPr>
        <p:spPr>
          <a:xfrm>
            <a:off x="214282" y="1571612"/>
            <a:ext cx="857256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200000"/>
              </a:lnSpc>
            </a:pPr>
            <a:r>
              <a:rPr lang="fr-FR" b="1" dirty="0" smtClean="0"/>
              <a:t>Exemple.</a:t>
            </a:r>
            <a:r>
              <a:rPr lang="fr-FR" dirty="0" smtClean="0"/>
              <a:t> </a:t>
            </a:r>
          </a:p>
          <a:p>
            <a:pPr algn="just">
              <a:lnSpc>
                <a:spcPct val="200000"/>
              </a:lnSpc>
            </a:pPr>
            <a:r>
              <a:rPr lang="fr-FR" dirty="0" smtClean="0"/>
              <a:t>1.  Soit X une variable aléatoire qui suit une loi normale</a:t>
            </a:r>
          </a:p>
          <a:p>
            <a:pPr algn="just">
              <a:lnSpc>
                <a:spcPct val="200000"/>
              </a:lnSpc>
            </a:pPr>
            <a:r>
              <a:rPr lang="fr-FR" dirty="0" smtClean="0"/>
              <a:t>Déterminer       tel que :</a:t>
            </a:r>
          </a:p>
          <a:p>
            <a:pPr algn="just">
              <a:lnSpc>
                <a:spcPct val="200000"/>
              </a:lnSpc>
            </a:pPr>
            <a:r>
              <a:rPr lang="fr-FR" dirty="0" smtClean="0"/>
              <a:t>2. Soit X une variable aléatoire qui suit une loi normale</a:t>
            </a:r>
          </a:p>
          <a:p>
            <a:pPr algn="just">
              <a:lnSpc>
                <a:spcPct val="200000"/>
              </a:lnSpc>
            </a:pPr>
            <a:r>
              <a:rPr lang="fr-FR" dirty="0" smtClean="0"/>
              <a:t>Déterminer        tel que :    </a:t>
            </a:r>
          </a:p>
          <a:p>
            <a:pPr algn="just">
              <a:lnSpc>
                <a:spcPct val="200000"/>
              </a:lnSpc>
            </a:pPr>
            <a:endParaRPr lang="fr-FR" dirty="0"/>
          </a:p>
        </p:txBody>
      </p:sp>
      <p:sp>
        <p:nvSpPr>
          <p:cNvPr id="124934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24936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24938" name="Rectangle 1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graphicFrame>
        <p:nvGraphicFramePr>
          <p:cNvPr id="340994" name="Object 6"/>
          <p:cNvGraphicFramePr>
            <a:graphicFrameLocks noChangeAspect="1"/>
          </p:cNvGraphicFramePr>
          <p:nvPr/>
        </p:nvGraphicFramePr>
        <p:xfrm>
          <a:off x="6000760" y="2285992"/>
          <a:ext cx="1206500" cy="428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2085" name="Équation" r:id="rId4" imgW="571320" imgH="228600" progId="Equation.3">
                  <p:embed/>
                </p:oleObj>
              </mc:Choice>
              <mc:Fallback>
                <p:oleObj name="Équation" r:id="rId4" imgW="571320" imgH="22860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00760" y="2285992"/>
                        <a:ext cx="1206500" cy="428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0995" name="Object 6"/>
          <p:cNvGraphicFramePr>
            <a:graphicFrameLocks noChangeAspect="1"/>
          </p:cNvGraphicFramePr>
          <p:nvPr/>
        </p:nvGraphicFramePr>
        <p:xfrm>
          <a:off x="3025775" y="3929063"/>
          <a:ext cx="2173288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2086" name="Équation" r:id="rId6" imgW="1028520" imgH="203040" progId="Equation.3">
                  <p:embed/>
                </p:oleObj>
              </mc:Choice>
              <mc:Fallback>
                <p:oleObj name="Équation" r:id="rId6" imgW="1028520" imgH="20304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25775" y="3929063"/>
                        <a:ext cx="2173288" cy="381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0996" name="Object 6"/>
          <p:cNvGraphicFramePr>
            <a:graphicFrameLocks noChangeAspect="1"/>
          </p:cNvGraphicFramePr>
          <p:nvPr/>
        </p:nvGraphicFramePr>
        <p:xfrm>
          <a:off x="1500166" y="4000504"/>
          <a:ext cx="322262" cy="309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2087" name="Équation" r:id="rId8" imgW="152280" imgH="164880" progId="Equation.3">
                  <p:embed/>
                </p:oleObj>
              </mc:Choice>
              <mc:Fallback>
                <p:oleObj name="Équation" r:id="rId8" imgW="152280" imgH="16488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00166" y="4000504"/>
                        <a:ext cx="322262" cy="3095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2022" name="Object 6"/>
          <p:cNvGraphicFramePr>
            <a:graphicFrameLocks noChangeAspect="1"/>
          </p:cNvGraphicFramePr>
          <p:nvPr/>
        </p:nvGraphicFramePr>
        <p:xfrm>
          <a:off x="1500166" y="2928934"/>
          <a:ext cx="320675" cy="261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2088" name="Équation" r:id="rId10" imgW="152280" imgH="139680" progId="Equation.3">
                  <p:embed/>
                </p:oleObj>
              </mc:Choice>
              <mc:Fallback>
                <p:oleObj name="Équation" r:id="rId10" imgW="152280" imgH="13968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00166" y="2928934"/>
                        <a:ext cx="320675" cy="2619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2023" name="Object 7"/>
          <p:cNvGraphicFramePr>
            <a:graphicFrameLocks noChangeAspect="1"/>
          </p:cNvGraphicFramePr>
          <p:nvPr/>
        </p:nvGraphicFramePr>
        <p:xfrm>
          <a:off x="2786050" y="2857496"/>
          <a:ext cx="2011363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2089" name="Équation" r:id="rId12" imgW="952200" imgH="203040" progId="Equation.3">
                  <p:embed/>
                </p:oleObj>
              </mc:Choice>
              <mc:Fallback>
                <p:oleObj name="Équation" r:id="rId12" imgW="952200" imgH="203040" progId="Equation.3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86050" y="2857496"/>
                        <a:ext cx="2011363" cy="381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2024" name="Object 6"/>
          <p:cNvGraphicFramePr>
            <a:graphicFrameLocks noChangeAspect="1"/>
          </p:cNvGraphicFramePr>
          <p:nvPr/>
        </p:nvGraphicFramePr>
        <p:xfrm>
          <a:off x="5875338" y="3357563"/>
          <a:ext cx="1314450" cy="428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2090" name="Équation" r:id="rId14" imgW="622080" imgH="228600" progId="Equation.3">
                  <p:embed/>
                </p:oleObj>
              </mc:Choice>
              <mc:Fallback>
                <p:oleObj name="Équation" r:id="rId14" imgW="622080" imgH="228600" progId="Equation.3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75338" y="3357563"/>
                        <a:ext cx="1314450" cy="428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662736" cy="758952"/>
          </a:xfrm>
        </p:spPr>
        <p:txBody>
          <a:bodyPr>
            <a:normAutofit fontScale="90000"/>
          </a:bodyPr>
          <a:lstStyle/>
          <a:p>
            <a:pPr lvl="0"/>
            <a:r>
              <a:rPr lang="fr-FR" sz="2800" b="1" dirty="0" smtClean="0"/>
              <a:t>Chapitre 2. Variables aléatoires</a:t>
            </a:r>
            <a:r>
              <a:rPr lang="fr-FR" sz="3200" b="1" dirty="0" smtClean="0">
                <a:latin typeface="Garamond" pitchFamily="18" charset="0"/>
              </a:rPr>
              <a:t/>
            </a:r>
            <a:br>
              <a:rPr lang="fr-FR" sz="3200" b="1" dirty="0" smtClean="0">
                <a:latin typeface="Garamond" pitchFamily="18" charset="0"/>
              </a:rPr>
            </a:br>
            <a:r>
              <a:rPr lang="fr-FR" sz="1800" b="1" dirty="0" smtClean="0"/>
              <a:t> Les lois continues. </a:t>
            </a:r>
            <a:r>
              <a:rPr lang="fr-FR" sz="1800" b="1" dirty="0" smtClean="0">
                <a:solidFill>
                  <a:schemeClr val="tx2"/>
                </a:solidFill>
              </a:rPr>
              <a:t>La loi normale centrée réduite</a:t>
            </a:r>
            <a:endParaRPr lang="fr-FR" sz="2000" b="1" dirty="0">
              <a:solidFill>
                <a:schemeClr val="tx2"/>
              </a:solidFill>
              <a:latin typeface="Garamond" pitchFamily="18" charset="0"/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2969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2970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072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072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0728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0730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0734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0736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277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379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481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482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584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584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584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5848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5850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5852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89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89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894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896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89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900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902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904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906" name="Rectangle 1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908" name="Rectangle 2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891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891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8918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35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993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994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9942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9944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9946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9948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7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4403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44035" name="Rectangle 3"/>
          <p:cNvSpPr>
            <a:spLocks noChangeArrowheads="1"/>
          </p:cNvSpPr>
          <p:nvPr/>
        </p:nvSpPr>
        <p:spPr bwMode="auto">
          <a:xfrm>
            <a:off x="457200" y="695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703763" algn="l"/>
              </a:tabLst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4037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4710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47107" name="Rectangle 3"/>
          <p:cNvSpPr>
            <a:spLocks noChangeArrowheads="1"/>
          </p:cNvSpPr>
          <p:nvPr/>
        </p:nvSpPr>
        <p:spPr bwMode="auto">
          <a:xfrm>
            <a:off x="457200" y="8858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703763" algn="l"/>
              </a:tabLst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5120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6349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6349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1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34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36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38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40" name="Rectangle 1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75" name="Rectangle 74"/>
          <p:cNvSpPr/>
          <p:nvPr/>
        </p:nvSpPr>
        <p:spPr>
          <a:xfrm>
            <a:off x="214282" y="1428736"/>
            <a:ext cx="8572560" cy="72943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200000"/>
              </a:lnSpc>
            </a:pPr>
            <a:r>
              <a:rPr lang="fr-FR" b="1" dirty="0" smtClean="0"/>
              <a:t>Exemple.</a:t>
            </a:r>
            <a:r>
              <a:rPr lang="fr-FR" dirty="0" smtClean="0"/>
              <a:t> </a:t>
            </a:r>
          </a:p>
          <a:p>
            <a:pPr algn="just">
              <a:lnSpc>
                <a:spcPct val="200000"/>
              </a:lnSpc>
            </a:pPr>
            <a:r>
              <a:rPr lang="fr-FR" dirty="0" smtClean="0"/>
              <a:t>1.  Soit X une variable aléatoire qui suit une loi normale</a:t>
            </a:r>
          </a:p>
          <a:p>
            <a:pPr algn="just">
              <a:lnSpc>
                <a:spcPct val="200000"/>
              </a:lnSpc>
            </a:pPr>
            <a:r>
              <a:rPr lang="fr-FR" dirty="0" smtClean="0"/>
              <a:t>Déterminer       tel que :</a:t>
            </a:r>
          </a:p>
          <a:p>
            <a:pPr algn="just">
              <a:lnSpc>
                <a:spcPct val="200000"/>
              </a:lnSpc>
            </a:pPr>
            <a:endParaRPr lang="fr-FR" dirty="0" smtClean="0"/>
          </a:p>
          <a:p>
            <a:pPr algn="just">
              <a:lnSpc>
                <a:spcPct val="200000"/>
              </a:lnSpc>
            </a:pPr>
            <a:endParaRPr lang="fr-FR" dirty="0" smtClean="0"/>
          </a:p>
          <a:p>
            <a:pPr algn="just">
              <a:lnSpc>
                <a:spcPct val="200000"/>
              </a:lnSpc>
            </a:pPr>
            <a:endParaRPr lang="fr-FR" dirty="0" smtClean="0"/>
          </a:p>
          <a:p>
            <a:pPr algn="just">
              <a:lnSpc>
                <a:spcPct val="200000"/>
              </a:lnSpc>
            </a:pPr>
            <a:r>
              <a:rPr lang="fr-FR" dirty="0" smtClean="0"/>
              <a:t>                             </a:t>
            </a:r>
          </a:p>
          <a:p>
            <a:pPr algn="just">
              <a:lnSpc>
                <a:spcPct val="200000"/>
              </a:lnSpc>
            </a:pPr>
            <a:r>
              <a:rPr lang="fr-FR" dirty="0" smtClean="0"/>
              <a:t>                              Suit une loi normale </a:t>
            </a:r>
          </a:p>
          <a:p>
            <a:pPr algn="just">
              <a:lnSpc>
                <a:spcPct val="200000"/>
              </a:lnSpc>
            </a:pPr>
            <a:endParaRPr lang="fr-FR" dirty="0" smtClean="0"/>
          </a:p>
          <a:p>
            <a:pPr algn="just">
              <a:lnSpc>
                <a:spcPct val="200000"/>
              </a:lnSpc>
            </a:pPr>
            <a:endParaRPr lang="fr-FR" dirty="0" smtClean="0"/>
          </a:p>
          <a:p>
            <a:pPr algn="just">
              <a:lnSpc>
                <a:spcPct val="200000"/>
              </a:lnSpc>
            </a:pPr>
            <a:endParaRPr lang="fr-FR" dirty="0" smtClean="0"/>
          </a:p>
          <a:p>
            <a:pPr algn="just">
              <a:lnSpc>
                <a:spcPct val="200000"/>
              </a:lnSpc>
            </a:pPr>
            <a:endParaRPr lang="fr-FR" dirty="0" smtClean="0"/>
          </a:p>
          <a:p>
            <a:pPr algn="just">
              <a:lnSpc>
                <a:spcPct val="200000"/>
              </a:lnSpc>
            </a:pPr>
            <a:endParaRPr lang="fr-FR" dirty="0"/>
          </a:p>
        </p:txBody>
      </p:sp>
      <p:sp>
        <p:nvSpPr>
          <p:cNvPr id="124934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24936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24938" name="Rectangle 1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graphicFrame>
        <p:nvGraphicFramePr>
          <p:cNvPr id="340994" name="Object 6"/>
          <p:cNvGraphicFramePr>
            <a:graphicFrameLocks noChangeAspect="1"/>
          </p:cNvGraphicFramePr>
          <p:nvPr/>
        </p:nvGraphicFramePr>
        <p:xfrm>
          <a:off x="6000760" y="2143116"/>
          <a:ext cx="1206500" cy="428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4201" name="Équation" r:id="rId4" imgW="571320" imgH="228600" progId="Equation.3">
                  <p:embed/>
                </p:oleObj>
              </mc:Choice>
              <mc:Fallback>
                <p:oleObj name="Équation" r:id="rId4" imgW="571320" imgH="22860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00760" y="2143116"/>
                        <a:ext cx="1206500" cy="428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2022" name="Object 6"/>
          <p:cNvGraphicFramePr>
            <a:graphicFrameLocks noChangeAspect="1"/>
          </p:cNvGraphicFramePr>
          <p:nvPr/>
        </p:nvGraphicFramePr>
        <p:xfrm>
          <a:off x="1536681" y="2786058"/>
          <a:ext cx="320675" cy="261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4202" name="Équation" r:id="rId6" imgW="152280" imgH="139680" progId="Equation.3">
                  <p:embed/>
                </p:oleObj>
              </mc:Choice>
              <mc:Fallback>
                <p:oleObj name="Équation" r:id="rId6" imgW="152280" imgH="13968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36681" y="2786058"/>
                        <a:ext cx="320675" cy="2619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2023" name="Object 7"/>
          <p:cNvGraphicFramePr>
            <a:graphicFrameLocks noChangeAspect="1"/>
          </p:cNvGraphicFramePr>
          <p:nvPr/>
        </p:nvGraphicFramePr>
        <p:xfrm>
          <a:off x="2714612" y="2714620"/>
          <a:ext cx="2011363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4203" name="Équation" r:id="rId8" imgW="952200" imgH="203040" progId="Equation.3">
                  <p:embed/>
                </p:oleObj>
              </mc:Choice>
              <mc:Fallback>
                <p:oleObj name="Équation" r:id="rId8" imgW="952200" imgH="20304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14612" y="2714620"/>
                        <a:ext cx="2011363" cy="381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1" name="ZoneTexte 80"/>
          <p:cNvSpPr txBox="1"/>
          <p:nvPr/>
        </p:nvSpPr>
        <p:spPr>
          <a:xfrm>
            <a:off x="5715008" y="3000372"/>
            <a:ext cx="2928958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Dire qu’une variable aléatoire continue X suit la loi normale</a:t>
            </a:r>
          </a:p>
          <a:p>
            <a:endParaRPr lang="fr-FR" dirty="0" smtClean="0"/>
          </a:p>
          <a:p>
            <a:r>
              <a:rPr lang="fr-FR" dirty="0" smtClean="0"/>
              <a:t>Signifie que la variable aléatoire</a:t>
            </a:r>
          </a:p>
          <a:p>
            <a:endParaRPr lang="fr-FR" dirty="0" smtClean="0"/>
          </a:p>
          <a:p>
            <a:r>
              <a:rPr lang="fr-FR" dirty="0" smtClean="0"/>
              <a:t>Suit la loi normale centrée réduite  </a:t>
            </a:r>
            <a:endParaRPr lang="fr-FR" dirty="0"/>
          </a:p>
        </p:txBody>
      </p:sp>
      <p:graphicFrame>
        <p:nvGraphicFramePr>
          <p:cNvPr id="344072" name="Object 6"/>
          <p:cNvGraphicFramePr>
            <a:graphicFrameLocks noChangeAspect="1"/>
          </p:cNvGraphicFramePr>
          <p:nvPr/>
        </p:nvGraphicFramePr>
        <p:xfrm>
          <a:off x="7000892" y="3500438"/>
          <a:ext cx="1287462" cy="428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4204" name="Équation" r:id="rId10" imgW="609480" imgH="228600" progId="Equation.3">
                  <p:embed/>
                </p:oleObj>
              </mc:Choice>
              <mc:Fallback>
                <p:oleObj name="Équation" r:id="rId10" imgW="609480" imgH="228600" progId="Equation.3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00892" y="3500438"/>
                        <a:ext cx="1287462" cy="428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4073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01094913"/>
              </p:ext>
            </p:extLst>
          </p:nvPr>
        </p:nvGraphicFramePr>
        <p:xfrm>
          <a:off x="6786578" y="4346996"/>
          <a:ext cx="938212" cy="738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4205" name="Équation" r:id="rId12" imgW="444240" imgH="393480" progId="Equation.3">
                  <p:embed/>
                </p:oleObj>
              </mc:Choice>
              <mc:Fallback>
                <p:oleObj name="Équation" r:id="rId12" imgW="444240" imgH="393480" progId="Equation.3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86578" y="4346996"/>
                        <a:ext cx="938212" cy="7381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4074" name="Object 6"/>
          <p:cNvGraphicFramePr>
            <a:graphicFrameLocks noChangeAspect="1"/>
          </p:cNvGraphicFramePr>
          <p:nvPr/>
        </p:nvGraphicFramePr>
        <p:xfrm>
          <a:off x="6746875" y="5167311"/>
          <a:ext cx="938213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4206" name="Équation" r:id="rId14" imgW="444240" imgH="203040" progId="Equation.3">
                  <p:embed/>
                </p:oleObj>
              </mc:Choice>
              <mc:Fallback>
                <p:oleObj name="Équation" r:id="rId14" imgW="444240" imgH="203040" progId="Equation.3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46875" y="5167311"/>
                        <a:ext cx="938213" cy="381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4075" name="Object 11"/>
          <p:cNvGraphicFramePr>
            <a:graphicFrameLocks noChangeAspect="1"/>
          </p:cNvGraphicFramePr>
          <p:nvPr/>
        </p:nvGraphicFramePr>
        <p:xfrm>
          <a:off x="674688" y="4143375"/>
          <a:ext cx="3833812" cy="738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4207" name="Équation" r:id="rId16" imgW="1815840" imgH="393480" progId="Equation.3">
                  <p:embed/>
                </p:oleObj>
              </mc:Choice>
              <mc:Fallback>
                <p:oleObj name="Équation" r:id="rId16" imgW="1815840" imgH="393480" progId="Equation.3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4688" y="4143375"/>
                        <a:ext cx="3833812" cy="7381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4076" name="Object 12"/>
          <p:cNvGraphicFramePr>
            <a:graphicFrameLocks noChangeAspect="1"/>
          </p:cNvGraphicFramePr>
          <p:nvPr/>
        </p:nvGraphicFramePr>
        <p:xfrm>
          <a:off x="911225" y="4786313"/>
          <a:ext cx="2976563" cy="738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4208" name="Équation" r:id="rId18" imgW="1409400" imgH="393480" progId="Equation.3">
                  <p:embed/>
                </p:oleObj>
              </mc:Choice>
              <mc:Fallback>
                <p:oleObj name="Équation" r:id="rId18" imgW="1409400" imgH="393480" progId="Equation.3">
                  <p:embed/>
                  <p:pic>
                    <p:nvPicPr>
                      <p:cNvPr id="0" name="Picture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1225" y="4786313"/>
                        <a:ext cx="2976563" cy="7381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4077" name="Object 13"/>
          <p:cNvGraphicFramePr>
            <a:graphicFrameLocks noChangeAspect="1"/>
          </p:cNvGraphicFramePr>
          <p:nvPr/>
        </p:nvGraphicFramePr>
        <p:xfrm>
          <a:off x="388938" y="5429250"/>
          <a:ext cx="1474787" cy="738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4209" name="Équation" r:id="rId20" imgW="698400" imgH="393480" progId="Equation.3">
                  <p:embed/>
                </p:oleObj>
              </mc:Choice>
              <mc:Fallback>
                <p:oleObj name="Équation" r:id="rId20" imgW="698400" imgH="393480" progId="Equation.3">
                  <p:embed/>
                  <p:pic>
                    <p:nvPicPr>
                      <p:cNvPr id="0" name="Picture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8938" y="5429250"/>
                        <a:ext cx="1474787" cy="7381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4078" name="Object 6"/>
          <p:cNvGraphicFramePr>
            <a:graphicFrameLocks noChangeAspect="1"/>
          </p:cNvGraphicFramePr>
          <p:nvPr/>
        </p:nvGraphicFramePr>
        <p:xfrm>
          <a:off x="4286248" y="5357826"/>
          <a:ext cx="938213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4210" name="Équation" r:id="rId22" imgW="444240" imgH="203040" progId="Equation.3">
                  <p:embed/>
                </p:oleObj>
              </mc:Choice>
              <mc:Fallback>
                <p:oleObj name="Équation" r:id="rId22" imgW="444240" imgH="203040" progId="Equation.3">
                  <p:embed/>
                  <p:pic>
                    <p:nvPicPr>
                      <p:cNvPr id="0" name="Picture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86248" y="5357826"/>
                        <a:ext cx="938213" cy="381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4079" name="Object 15"/>
          <p:cNvGraphicFramePr>
            <a:graphicFrameLocks noChangeAspect="1"/>
          </p:cNvGraphicFramePr>
          <p:nvPr/>
        </p:nvGraphicFramePr>
        <p:xfrm>
          <a:off x="4286248" y="5715016"/>
          <a:ext cx="3700462" cy="738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4211" name="Équation" r:id="rId24" imgW="1752480" imgH="393480" progId="Equation.3">
                  <p:embed/>
                </p:oleObj>
              </mc:Choice>
              <mc:Fallback>
                <p:oleObj name="Équation" r:id="rId24" imgW="1752480" imgH="393480" progId="Equation.3">
                  <p:embed/>
                  <p:pic>
                    <p:nvPicPr>
                      <p:cNvPr id="0" name="Picture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86248" y="5715016"/>
                        <a:ext cx="3700462" cy="7381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4080" name="Object 16"/>
          <p:cNvGraphicFramePr>
            <a:graphicFrameLocks noChangeAspect="1"/>
          </p:cNvGraphicFramePr>
          <p:nvPr/>
        </p:nvGraphicFramePr>
        <p:xfrm>
          <a:off x="571472" y="3357562"/>
          <a:ext cx="3914775" cy="738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4212" name="Équation" r:id="rId26" imgW="1854000" imgH="393480" progId="Equation.3">
                  <p:embed/>
                </p:oleObj>
              </mc:Choice>
              <mc:Fallback>
                <p:oleObj name="Équation" r:id="rId26" imgW="1854000" imgH="393480" progId="Equation.3">
                  <p:embed/>
                  <p:pic>
                    <p:nvPicPr>
                      <p:cNvPr id="0" name="Picture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1472" y="3357562"/>
                        <a:ext cx="3914775" cy="7381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662736" cy="758952"/>
          </a:xfrm>
        </p:spPr>
        <p:txBody>
          <a:bodyPr>
            <a:normAutofit fontScale="90000"/>
          </a:bodyPr>
          <a:lstStyle/>
          <a:p>
            <a:pPr lvl="0"/>
            <a:r>
              <a:rPr lang="fr-FR" sz="2800" b="1" dirty="0" smtClean="0"/>
              <a:t>Chapitre 2. Variables aléatoires</a:t>
            </a:r>
            <a:r>
              <a:rPr lang="fr-FR" sz="3200" b="1" dirty="0" smtClean="0">
                <a:latin typeface="Garamond" pitchFamily="18" charset="0"/>
              </a:rPr>
              <a:t/>
            </a:r>
            <a:br>
              <a:rPr lang="fr-FR" sz="3200" b="1" dirty="0" smtClean="0">
                <a:latin typeface="Garamond" pitchFamily="18" charset="0"/>
              </a:rPr>
            </a:br>
            <a:r>
              <a:rPr lang="fr-FR" sz="1800" b="1" dirty="0" smtClean="0"/>
              <a:t> Les lois continues. </a:t>
            </a:r>
            <a:r>
              <a:rPr lang="fr-FR" sz="1800" b="1" dirty="0" smtClean="0">
                <a:solidFill>
                  <a:schemeClr val="tx2"/>
                </a:solidFill>
              </a:rPr>
              <a:t>La loi normale centrée réduite</a:t>
            </a:r>
            <a:endParaRPr lang="fr-FR" sz="2000" b="1" dirty="0">
              <a:solidFill>
                <a:schemeClr val="tx2"/>
              </a:solidFill>
              <a:latin typeface="Garamond" pitchFamily="18" charset="0"/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2969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2970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072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072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0728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0730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0734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0736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277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379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481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482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584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584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584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5848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5850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5852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89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89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894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896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89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900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902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904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906" name="Rectangle 1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908" name="Rectangle 2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891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891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8918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35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993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994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9942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9944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9946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9948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7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4403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44035" name="Rectangle 3"/>
          <p:cNvSpPr>
            <a:spLocks noChangeArrowheads="1"/>
          </p:cNvSpPr>
          <p:nvPr/>
        </p:nvSpPr>
        <p:spPr bwMode="auto">
          <a:xfrm>
            <a:off x="457200" y="695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703763" algn="l"/>
              </a:tabLst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4037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4710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47107" name="Rectangle 3"/>
          <p:cNvSpPr>
            <a:spLocks noChangeArrowheads="1"/>
          </p:cNvSpPr>
          <p:nvPr/>
        </p:nvSpPr>
        <p:spPr bwMode="auto">
          <a:xfrm>
            <a:off x="457200" y="8858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703763" algn="l"/>
              </a:tabLst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5120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6349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6349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1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34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36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38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40" name="Rectangle 1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75" name="Rectangle 74"/>
          <p:cNvSpPr/>
          <p:nvPr/>
        </p:nvSpPr>
        <p:spPr>
          <a:xfrm>
            <a:off x="214282" y="1428736"/>
            <a:ext cx="8572560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200000"/>
              </a:lnSpc>
            </a:pPr>
            <a:r>
              <a:rPr lang="fr-FR" b="1" dirty="0" smtClean="0"/>
              <a:t>Exemple.</a:t>
            </a:r>
            <a:r>
              <a:rPr lang="fr-FR" dirty="0" smtClean="0"/>
              <a:t> </a:t>
            </a:r>
          </a:p>
          <a:p>
            <a:pPr algn="just">
              <a:lnSpc>
                <a:spcPct val="200000"/>
              </a:lnSpc>
            </a:pPr>
            <a:r>
              <a:rPr lang="fr-FR" dirty="0" smtClean="0"/>
              <a:t>1.  Soit X une variable aléatoire qui suit une loi normale</a:t>
            </a:r>
          </a:p>
          <a:p>
            <a:pPr algn="just">
              <a:lnSpc>
                <a:spcPct val="200000"/>
              </a:lnSpc>
            </a:pPr>
            <a:r>
              <a:rPr lang="fr-FR" dirty="0" smtClean="0"/>
              <a:t>Déterminer       tel que :</a:t>
            </a:r>
          </a:p>
          <a:p>
            <a:pPr algn="just">
              <a:lnSpc>
                <a:spcPct val="200000"/>
              </a:lnSpc>
            </a:pPr>
            <a:endParaRPr lang="fr-FR" dirty="0" smtClean="0"/>
          </a:p>
          <a:p>
            <a:pPr algn="just">
              <a:lnSpc>
                <a:spcPct val="200000"/>
              </a:lnSpc>
            </a:pPr>
            <a:endParaRPr lang="fr-FR" dirty="0" smtClean="0"/>
          </a:p>
          <a:p>
            <a:pPr algn="just">
              <a:lnSpc>
                <a:spcPct val="200000"/>
              </a:lnSpc>
            </a:pPr>
            <a:endParaRPr lang="fr-FR" dirty="0" smtClean="0"/>
          </a:p>
          <a:p>
            <a:pPr algn="just">
              <a:lnSpc>
                <a:spcPct val="200000"/>
              </a:lnSpc>
            </a:pPr>
            <a:r>
              <a:rPr lang="fr-FR" dirty="0" smtClean="0"/>
              <a:t>                             </a:t>
            </a:r>
          </a:p>
          <a:p>
            <a:pPr algn="just">
              <a:lnSpc>
                <a:spcPct val="200000"/>
              </a:lnSpc>
            </a:pPr>
            <a:endParaRPr lang="fr-FR" dirty="0" smtClean="0"/>
          </a:p>
          <a:p>
            <a:pPr algn="just">
              <a:lnSpc>
                <a:spcPct val="200000"/>
              </a:lnSpc>
            </a:pPr>
            <a:endParaRPr lang="fr-FR" dirty="0" smtClean="0"/>
          </a:p>
          <a:p>
            <a:pPr algn="just">
              <a:lnSpc>
                <a:spcPct val="200000"/>
              </a:lnSpc>
            </a:pPr>
            <a:endParaRPr lang="fr-FR" dirty="0" smtClean="0"/>
          </a:p>
          <a:p>
            <a:pPr algn="just">
              <a:lnSpc>
                <a:spcPct val="200000"/>
              </a:lnSpc>
            </a:pPr>
            <a:endParaRPr lang="fr-FR" dirty="0" smtClean="0"/>
          </a:p>
          <a:p>
            <a:pPr algn="just">
              <a:lnSpc>
                <a:spcPct val="200000"/>
              </a:lnSpc>
            </a:pPr>
            <a:endParaRPr lang="fr-FR" dirty="0"/>
          </a:p>
        </p:txBody>
      </p:sp>
      <p:sp>
        <p:nvSpPr>
          <p:cNvPr id="124934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24936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24938" name="Rectangle 1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graphicFrame>
        <p:nvGraphicFramePr>
          <p:cNvPr id="340994" name="Object 6"/>
          <p:cNvGraphicFramePr>
            <a:graphicFrameLocks noChangeAspect="1"/>
          </p:cNvGraphicFramePr>
          <p:nvPr/>
        </p:nvGraphicFramePr>
        <p:xfrm>
          <a:off x="6000760" y="2143116"/>
          <a:ext cx="1206500" cy="428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5198" name="Équation" r:id="rId4" imgW="571320" imgH="228600" progId="Equation.3">
                  <p:embed/>
                </p:oleObj>
              </mc:Choice>
              <mc:Fallback>
                <p:oleObj name="Équation" r:id="rId4" imgW="571320" imgH="22860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00760" y="2143116"/>
                        <a:ext cx="1206500" cy="428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2022" name="Object 6"/>
          <p:cNvGraphicFramePr>
            <a:graphicFrameLocks noChangeAspect="1"/>
          </p:cNvGraphicFramePr>
          <p:nvPr/>
        </p:nvGraphicFramePr>
        <p:xfrm>
          <a:off x="1500166" y="2786058"/>
          <a:ext cx="320675" cy="261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5199" name="Équation" r:id="rId6" imgW="152280" imgH="139680" progId="Equation.3">
                  <p:embed/>
                </p:oleObj>
              </mc:Choice>
              <mc:Fallback>
                <p:oleObj name="Équation" r:id="rId6" imgW="152280" imgH="13968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00166" y="2786058"/>
                        <a:ext cx="320675" cy="2619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2023" name="Object 7"/>
          <p:cNvGraphicFramePr>
            <a:graphicFrameLocks noChangeAspect="1"/>
          </p:cNvGraphicFramePr>
          <p:nvPr/>
        </p:nvGraphicFramePr>
        <p:xfrm>
          <a:off x="2714612" y="2714620"/>
          <a:ext cx="2011363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5200" name="Équation" r:id="rId8" imgW="952200" imgH="203040" progId="Equation.3">
                  <p:embed/>
                </p:oleObj>
              </mc:Choice>
              <mc:Fallback>
                <p:oleObj name="Équation" r:id="rId8" imgW="952200" imgH="20304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14612" y="2714620"/>
                        <a:ext cx="2011363" cy="381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88" name="Connecteur droit avec flèche 87"/>
          <p:cNvCxnSpPr/>
          <p:nvPr/>
        </p:nvCxnSpPr>
        <p:spPr>
          <a:xfrm>
            <a:off x="571472" y="5572121"/>
            <a:ext cx="5214974" cy="1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9" name="Forme libre 88"/>
          <p:cNvSpPr/>
          <p:nvPr/>
        </p:nvSpPr>
        <p:spPr>
          <a:xfrm>
            <a:off x="714347" y="3571871"/>
            <a:ext cx="3898900" cy="2025650"/>
          </a:xfrm>
          <a:custGeom>
            <a:avLst/>
            <a:gdLst>
              <a:gd name="connsiteX0" fmla="*/ 0 w 3898900"/>
              <a:gd name="connsiteY0" fmla="*/ 1767417 h 2025650"/>
              <a:gd name="connsiteX1" fmla="*/ 1028700 w 3898900"/>
              <a:gd name="connsiteY1" fmla="*/ 1716617 h 2025650"/>
              <a:gd name="connsiteX2" fmla="*/ 2006600 w 3898900"/>
              <a:gd name="connsiteY2" fmla="*/ 2117 h 2025650"/>
              <a:gd name="connsiteX3" fmla="*/ 2882900 w 3898900"/>
              <a:gd name="connsiteY3" fmla="*/ 1729317 h 2025650"/>
              <a:gd name="connsiteX4" fmla="*/ 3898900 w 3898900"/>
              <a:gd name="connsiteY4" fmla="*/ 1780117 h 2025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898900" h="2025650">
                <a:moveTo>
                  <a:pt x="0" y="1767417"/>
                </a:moveTo>
                <a:cubicBezTo>
                  <a:pt x="347133" y="1889125"/>
                  <a:pt x="694267" y="2010834"/>
                  <a:pt x="1028700" y="1716617"/>
                </a:cubicBezTo>
                <a:cubicBezTo>
                  <a:pt x="1363133" y="1422400"/>
                  <a:pt x="1697567" y="0"/>
                  <a:pt x="2006600" y="2117"/>
                </a:cubicBezTo>
                <a:cubicBezTo>
                  <a:pt x="2315633" y="4234"/>
                  <a:pt x="2567517" y="1432984"/>
                  <a:pt x="2882900" y="1729317"/>
                </a:cubicBezTo>
                <a:cubicBezTo>
                  <a:pt x="3198283" y="2025650"/>
                  <a:pt x="3548591" y="1902883"/>
                  <a:pt x="3898900" y="1780117"/>
                </a:cubicBezTo>
              </a:path>
            </a:pathLst>
          </a:cu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cxnSp>
        <p:nvCxnSpPr>
          <p:cNvPr id="90" name="Connecteur droit 89"/>
          <p:cNvCxnSpPr/>
          <p:nvPr/>
        </p:nvCxnSpPr>
        <p:spPr>
          <a:xfrm rot="5400000" flipH="1" flipV="1">
            <a:off x="1356505" y="4214015"/>
            <a:ext cx="2714625" cy="1588"/>
          </a:xfrm>
          <a:prstGeom prst="line">
            <a:avLst/>
          </a:prstGeom>
          <a:ln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1" name="ZoneTexte 23"/>
          <p:cNvSpPr txBox="1">
            <a:spLocks noChangeArrowheads="1"/>
          </p:cNvSpPr>
          <p:nvPr/>
        </p:nvSpPr>
        <p:spPr bwMode="auto">
          <a:xfrm>
            <a:off x="2571736" y="5715016"/>
            <a:ext cx="35718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dirty="0"/>
              <a:t>0</a:t>
            </a:r>
          </a:p>
        </p:txBody>
      </p:sp>
      <p:cxnSp>
        <p:nvCxnSpPr>
          <p:cNvPr id="93" name="Connecteur droit 92"/>
          <p:cNvCxnSpPr/>
          <p:nvPr/>
        </p:nvCxnSpPr>
        <p:spPr>
          <a:xfrm rot="5400000">
            <a:off x="1643042" y="5072074"/>
            <a:ext cx="1000132" cy="1588"/>
          </a:xfrm>
          <a:prstGeom prst="line">
            <a:avLst/>
          </a:prstGeom>
          <a:ln/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95" name="Connecteur droit 94"/>
          <p:cNvCxnSpPr/>
          <p:nvPr/>
        </p:nvCxnSpPr>
        <p:spPr>
          <a:xfrm rot="5400000">
            <a:off x="2715406" y="5071280"/>
            <a:ext cx="1000132" cy="1588"/>
          </a:xfrm>
          <a:prstGeom prst="line">
            <a:avLst/>
          </a:prstGeom>
          <a:ln/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97" name="Connecteur droit 96"/>
          <p:cNvCxnSpPr/>
          <p:nvPr/>
        </p:nvCxnSpPr>
        <p:spPr>
          <a:xfrm rot="5400000">
            <a:off x="1928794" y="5357826"/>
            <a:ext cx="214314" cy="214314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98" name="Connecteur droit 97"/>
          <p:cNvCxnSpPr/>
          <p:nvPr/>
        </p:nvCxnSpPr>
        <p:spPr>
          <a:xfrm rot="5400000">
            <a:off x="1607323" y="5036355"/>
            <a:ext cx="571504" cy="500066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100" name="Connecteur droit 99"/>
          <p:cNvCxnSpPr/>
          <p:nvPr/>
        </p:nvCxnSpPr>
        <p:spPr>
          <a:xfrm rot="5400000">
            <a:off x="1464447" y="5036355"/>
            <a:ext cx="571504" cy="500066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104" name="Connecteur droit 103"/>
          <p:cNvCxnSpPr/>
          <p:nvPr/>
        </p:nvCxnSpPr>
        <p:spPr>
          <a:xfrm rot="5400000">
            <a:off x="1785918" y="5214950"/>
            <a:ext cx="357190" cy="357190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106" name="Connecteur droit 105"/>
          <p:cNvCxnSpPr/>
          <p:nvPr/>
        </p:nvCxnSpPr>
        <p:spPr>
          <a:xfrm rot="10800000" flipV="1">
            <a:off x="1214414" y="5500702"/>
            <a:ext cx="142876" cy="71438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108" name="Connecteur droit 107"/>
          <p:cNvCxnSpPr/>
          <p:nvPr/>
        </p:nvCxnSpPr>
        <p:spPr>
          <a:xfrm rot="10800000" flipV="1">
            <a:off x="928662" y="5500702"/>
            <a:ext cx="142876" cy="71438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109" name="Connecteur droit 108"/>
          <p:cNvCxnSpPr/>
          <p:nvPr/>
        </p:nvCxnSpPr>
        <p:spPr>
          <a:xfrm rot="10800000" flipV="1">
            <a:off x="642910" y="5429264"/>
            <a:ext cx="214314" cy="142876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113" name="Connecteur droit 112"/>
          <p:cNvCxnSpPr/>
          <p:nvPr/>
        </p:nvCxnSpPr>
        <p:spPr>
          <a:xfrm rot="16200000" flipH="1">
            <a:off x="3178959" y="5250669"/>
            <a:ext cx="357190" cy="285752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116" name="Connecteur droit 115"/>
          <p:cNvCxnSpPr/>
          <p:nvPr/>
        </p:nvCxnSpPr>
        <p:spPr>
          <a:xfrm rot="16200000" flipH="1">
            <a:off x="3143240" y="5072074"/>
            <a:ext cx="571504" cy="428628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118" name="Connecteur droit 117"/>
          <p:cNvCxnSpPr/>
          <p:nvPr/>
        </p:nvCxnSpPr>
        <p:spPr>
          <a:xfrm rot="16200000" flipH="1">
            <a:off x="3107521" y="4893479"/>
            <a:ext cx="785818" cy="571504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122" name="Connecteur droit 121"/>
          <p:cNvCxnSpPr/>
          <p:nvPr/>
        </p:nvCxnSpPr>
        <p:spPr>
          <a:xfrm rot="16200000" flipH="1">
            <a:off x="3821901" y="5464983"/>
            <a:ext cx="142876" cy="71438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124" name="Connecteur droit 123"/>
          <p:cNvCxnSpPr/>
          <p:nvPr/>
        </p:nvCxnSpPr>
        <p:spPr>
          <a:xfrm rot="16200000" flipH="1">
            <a:off x="4143372" y="5500702"/>
            <a:ext cx="71438" cy="71438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126" name="Connecteur droit 125"/>
          <p:cNvCxnSpPr/>
          <p:nvPr/>
        </p:nvCxnSpPr>
        <p:spPr>
          <a:xfrm rot="16200000" flipH="1">
            <a:off x="3214678" y="5429264"/>
            <a:ext cx="142876" cy="142876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graphicFrame>
        <p:nvGraphicFramePr>
          <p:cNvPr id="345102" name="Object 14"/>
          <p:cNvGraphicFramePr>
            <a:graphicFrameLocks noChangeAspect="1"/>
          </p:cNvGraphicFramePr>
          <p:nvPr/>
        </p:nvGraphicFramePr>
        <p:xfrm>
          <a:off x="357158" y="5715000"/>
          <a:ext cx="563562" cy="238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5201" name="Équation" r:id="rId10" imgW="266400" imgH="126720" progId="Equation.3">
                  <p:embed/>
                </p:oleObj>
              </mc:Choice>
              <mc:Fallback>
                <p:oleObj name="Équation" r:id="rId10" imgW="266400" imgH="126720" progId="Equation.3">
                  <p:embed/>
                  <p:pic>
                    <p:nvPicPr>
                      <p:cNvPr id="0" name="Picture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7158" y="5715000"/>
                        <a:ext cx="563562" cy="238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5103" name="Object 15"/>
          <p:cNvGraphicFramePr>
            <a:graphicFrameLocks noChangeAspect="1"/>
          </p:cNvGraphicFramePr>
          <p:nvPr/>
        </p:nvGraphicFramePr>
        <p:xfrm>
          <a:off x="5214938" y="5703888"/>
          <a:ext cx="563562" cy="261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5202" name="Équation" r:id="rId12" imgW="266400" imgH="139680" progId="Equation.3">
                  <p:embed/>
                </p:oleObj>
              </mc:Choice>
              <mc:Fallback>
                <p:oleObj name="Équation" r:id="rId12" imgW="266400" imgH="139680" progId="Equation.3">
                  <p:embed/>
                  <p:pic>
                    <p:nvPicPr>
                      <p:cNvPr id="0" name="Picture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14938" y="5703888"/>
                        <a:ext cx="563562" cy="2619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5104" name="Object 16"/>
          <p:cNvGraphicFramePr>
            <a:graphicFrameLocks noChangeAspect="1"/>
          </p:cNvGraphicFramePr>
          <p:nvPr/>
        </p:nvGraphicFramePr>
        <p:xfrm>
          <a:off x="1714480" y="5643578"/>
          <a:ext cx="617538" cy="738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5203" name="Équation" r:id="rId14" imgW="291960" imgH="393480" progId="Equation.3">
                  <p:embed/>
                </p:oleObj>
              </mc:Choice>
              <mc:Fallback>
                <p:oleObj name="Équation" r:id="rId14" imgW="291960" imgH="393480" progId="Equation.3">
                  <p:embed/>
                  <p:pic>
                    <p:nvPicPr>
                      <p:cNvPr id="0" name="Picture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14480" y="5643578"/>
                        <a:ext cx="617538" cy="7381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5105" name="Object 17"/>
          <p:cNvGraphicFramePr>
            <a:graphicFrameLocks noChangeAspect="1"/>
          </p:cNvGraphicFramePr>
          <p:nvPr/>
        </p:nvGraphicFramePr>
        <p:xfrm>
          <a:off x="3121025" y="5643563"/>
          <a:ext cx="376238" cy="738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5204" name="Équation" r:id="rId16" imgW="177480" imgH="393480" progId="Equation.3">
                  <p:embed/>
                </p:oleObj>
              </mc:Choice>
              <mc:Fallback>
                <p:oleObj name="Équation" r:id="rId16" imgW="177480" imgH="393480" progId="Equation.3">
                  <p:embed/>
                  <p:pic>
                    <p:nvPicPr>
                      <p:cNvPr id="0" name="Picture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21025" y="5643563"/>
                        <a:ext cx="376238" cy="7381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5106" name="Object 18"/>
          <p:cNvGraphicFramePr>
            <a:graphicFrameLocks noChangeAspect="1"/>
          </p:cNvGraphicFramePr>
          <p:nvPr/>
        </p:nvGraphicFramePr>
        <p:xfrm>
          <a:off x="4214810" y="3143248"/>
          <a:ext cx="3700462" cy="738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5205" name="Équation" r:id="rId18" imgW="1752480" imgH="393480" progId="Equation.3">
                  <p:embed/>
                </p:oleObj>
              </mc:Choice>
              <mc:Fallback>
                <p:oleObj name="Équation" r:id="rId18" imgW="1752480" imgH="393480" progId="Equation.3">
                  <p:embed/>
                  <p:pic>
                    <p:nvPicPr>
                      <p:cNvPr id="0" name="Picture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14810" y="3143248"/>
                        <a:ext cx="3700462" cy="7381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4" name="ZoneTexte 133"/>
          <p:cNvSpPr txBox="1"/>
          <p:nvPr/>
        </p:nvSpPr>
        <p:spPr>
          <a:xfrm>
            <a:off x="857224" y="4786322"/>
            <a:ext cx="6429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>
                <a:solidFill>
                  <a:schemeClr val="accent4"/>
                </a:solidFill>
              </a:rPr>
              <a:t>0,4</a:t>
            </a:r>
            <a:endParaRPr lang="fr-FR" b="1" dirty="0">
              <a:solidFill>
                <a:schemeClr val="accent4"/>
              </a:solidFill>
            </a:endParaRPr>
          </a:p>
        </p:txBody>
      </p:sp>
      <p:sp>
        <p:nvSpPr>
          <p:cNvPr id="135" name="ZoneTexte 134"/>
          <p:cNvSpPr txBox="1"/>
          <p:nvPr/>
        </p:nvSpPr>
        <p:spPr>
          <a:xfrm>
            <a:off x="3714744" y="4643446"/>
            <a:ext cx="6429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>
                <a:solidFill>
                  <a:schemeClr val="accent4"/>
                </a:solidFill>
              </a:rPr>
              <a:t>0,4</a:t>
            </a:r>
            <a:endParaRPr lang="fr-FR" b="1" dirty="0">
              <a:solidFill>
                <a:schemeClr val="accent4"/>
              </a:solidFill>
            </a:endParaRPr>
          </a:p>
        </p:txBody>
      </p:sp>
      <p:sp>
        <p:nvSpPr>
          <p:cNvPr id="136" name="ZoneTexte 135"/>
          <p:cNvSpPr txBox="1"/>
          <p:nvPr/>
        </p:nvSpPr>
        <p:spPr>
          <a:xfrm>
            <a:off x="4429124" y="3857628"/>
            <a:ext cx="31432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Sachant que : </a:t>
            </a:r>
            <a:endParaRPr lang="fr-FR" dirty="0"/>
          </a:p>
        </p:txBody>
      </p:sp>
      <p:graphicFrame>
        <p:nvGraphicFramePr>
          <p:cNvPr id="345107" name="Object 19"/>
          <p:cNvGraphicFramePr>
            <a:graphicFrameLocks noChangeAspect="1"/>
          </p:cNvGraphicFramePr>
          <p:nvPr/>
        </p:nvGraphicFramePr>
        <p:xfrm>
          <a:off x="4572000" y="4214818"/>
          <a:ext cx="3754437" cy="738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5206" name="Équation" r:id="rId20" imgW="1777680" imgH="393480" progId="Equation.3">
                  <p:embed/>
                </p:oleObj>
              </mc:Choice>
              <mc:Fallback>
                <p:oleObj name="Équation" r:id="rId20" imgW="1777680" imgH="393480" progId="Equation.3">
                  <p:embed/>
                  <p:pic>
                    <p:nvPicPr>
                      <p:cNvPr id="0" name="Picture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0" y="4214818"/>
                        <a:ext cx="3754437" cy="7381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662736" cy="758952"/>
          </a:xfrm>
        </p:spPr>
        <p:txBody>
          <a:bodyPr>
            <a:normAutofit fontScale="90000"/>
          </a:bodyPr>
          <a:lstStyle/>
          <a:p>
            <a:pPr lvl="0"/>
            <a:r>
              <a:rPr lang="fr-FR" sz="2800" b="1" dirty="0" smtClean="0"/>
              <a:t>Chapitre 2. Variables aléatoires</a:t>
            </a:r>
            <a:r>
              <a:rPr lang="fr-FR" sz="3200" b="1" dirty="0" smtClean="0">
                <a:latin typeface="Garamond" pitchFamily="18" charset="0"/>
              </a:rPr>
              <a:t/>
            </a:r>
            <a:br>
              <a:rPr lang="fr-FR" sz="3200" b="1" dirty="0" smtClean="0">
                <a:latin typeface="Garamond" pitchFamily="18" charset="0"/>
              </a:rPr>
            </a:br>
            <a:r>
              <a:rPr lang="fr-FR" sz="1800" b="1" dirty="0" smtClean="0"/>
              <a:t> Les lois continues. </a:t>
            </a:r>
            <a:r>
              <a:rPr lang="fr-FR" sz="1800" b="1" dirty="0" smtClean="0">
                <a:solidFill>
                  <a:schemeClr val="tx2"/>
                </a:solidFill>
              </a:rPr>
              <a:t>La loi normale centrée réduite</a:t>
            </a:r>
            <a:endParaRPr lang="fr-FR" sz="2000" b="1" dirty="0">
              <a:solidFill>
                <a:schemeClr val="tx2"/>
              </a:solidFill>
              <a:latin typeface="Garamond" pitchFamily="18" charset="0"/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2969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2970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072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072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0728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0730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0734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0736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277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379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481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482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584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584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584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5848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5850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5852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89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89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894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896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89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900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902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904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906" name="Rectangle 1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908" name="Rectangle 2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891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891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8918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35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993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994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9942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9944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9946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9948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7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4403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44035" name="Rectangle 3"/>
          <p:cNvSpPr>
            <a:spLocks noChangeArrowheads="1"/>
          </p:cNvSpPr>
          <p:nvPr/>
        </p:nvSpPr>
        <p:spPr bwMode="auto">
          <a:xfrm>
            <a:off x="457200" y="695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703763" algn="l"/>
              </a:tabLst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4037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4710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47107" name="Rectangle 3"/>
          <p:cNvSpPr>
            <a:spLocks noChangeArrowheads="1"/>
          </p:cNvSpPr>
          <p:nvPr/>
        </p:nvSpPr>
        <p:spPr bwMode="auto">
          <a:xfrm>
            <a:off x="457200" y="8858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703763" algn="l"/>
              </a:tabLst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5120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6349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6349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1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34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36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38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40" name="Rectangle 1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75" name="Rectangle 74"/>
          <p:cNvSpPr/>
          <p:nvPr/>
        </p:nvSpPr>
        <p:spPr>
          <a:xfrm>
            <a:off x="214282" y="1428736"/>
            <a:ext cx="8572560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200000"/>
              </a:lnSpc>
            </a:pPr>
            <a:r>
              <a:rPr lang="fr-FR" b="1" dirty="0" smtClean="0"/>
              <a:t>Exemple.</a:t>
            </a:r>
            <a:r>
              <a:rPr lang="fr-FR" dirty="0" smtClean="0"/>
              <a:t> </a:t>
            </a:r>
          </a:p>
          <a:p>
            <a:pPr algn="just">
              <a:lnSpc>
                <a:spcPct val="200000"/>
              </a:lnSpc>
            </a:pPr>
            <a:r>
              <a:rPr lang="fr-FR" dirty="0" smtClean="0"/>
              <a:t>1.  Soit X une variable aléatoire qui suit une loi normale</a:t>
            </a:r>
          </a:p>
          <a:p>
            <a:pPr algn="just">
              <a:lnSpc>
                <a:spcPct val="200000"/>
              </a:lnSpc>
            </a:pPr>
            <a:r>
              <a:rPr lang="fr-FR" dirty="0" smtClean="0"/>
              <a:t>Déterminer       tel que :</a:t>
            </a:r>
          </a:p>
          <a:p>
            <a:pPr algn="just">
              <a:lnSpc>
                <a:spcPct val="200000"/>
              </a:lnSpc>
            </a:pPr>
            <a:endParaRPr lang="fr-FR" dirty="0" smtClean="0"/>
          </a:p>
          <a:p>
            <a:pPr algn="just">
              <a:lnSpc>
                <a:spcPct val="200000"/>
              </a:lnSpc>
            </a:pPr>
            <a:endParaRPr lang="fr-FR" dirty="0" smtClean="0"/>
          </a:p>
          <a:p>
            <a:pPr algn="just">
              <a:lnSpc>
                <a:spcPct val="200000"/>
              </a:lnSpc>
            </a:pPr>
            <a:endParaRPr lang="fr-FR" dirty="0" smtClean="0"/>
          </a:p>
          <a:p>
            <a:pPr algn="just">
              <a:lnSpc>
                <a:spcPct val="200000"/>
              </a:lnSpc>
            </a:pPr>
            <a:r>
              <a:rPr lang="fr-FR" dirty="0" smtClean="0"/>
              <a:t>                             </a:t>
            </a:r>
          </a:p>
          <a:p>
            <a:pPr algn="just">
              <a:lnSpc>
                <a:spcPct val="200000"/>
              </a:lnSpc>
            </a:pPr>
            <a:endParaRPr lang="fr-FR" dirty="0" smtClean="0"/>
          </a:p>
          <a:p>
            <a:pPr algn="just">
              <a:lnSpc>
                <a:spcPct val="200000"/>
              </a:lnSpc>
            </a:pPr>
            <a:endParaRPr lang="fr-FR" dirty="0" smtClean="0"/>
          </a:p>
          <a:p>
            <a:pPr algn="just">
              <a:lnSpc>
                <a:spcPct val="200000"/>
              </a:lnSpc>
            </a:pPr>
            <a:endParaRPr lang="fr-FR" dirty="0" smtClean="0"/>
          </a:p>
          <a:p>
            <a:pPr algn="just">
              <a:lnSpc>
                <a:spcPct val="200000"/>
              </a:lnSpc>
            </a:pPr>
            <a:endParaRPr lang="fr-FR" dirty="0" smtClean="0"/>
          </a:p>
          <a:p>
            <a:pPr algn="just">
              <a:lnSpc>
                <a:spcPct val="200000"/>
              </a:lnSpc>
            </a:pPr>
            <a:endParaRPr lang="fr-FR" dirty="0"/>
          </a:p>
        </p:txBody>
      </p:sp>
      <p:sp>
        <p:nvSpPr>
          <p:cNvPr id="124934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24936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24938" name="Rectangle 1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graphicFrame>
        <p:nvGraphicFramePr>
          <p:cNvPr id="340994" name="Object 6"/>
          <p:cNvGraphicFramePr>
            <a:graphicFrameLocks noChangeAspect="1"/>
          </p:cNvGraphicFramePr>
          <p:nvPr/>
        </p:nvGraphicFramePr>
        <p:xfrm>
          <a:off x="6000760" y="2143116"/>
          <a:ext cx="1206500" cy="428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6236" name="Équation" r:id="rId4" imgW="571320" imgH="228600" progId="Equation.3">
                  <p:embed/>
                </p:oleObj>
              </mc:Choice>
              <mc:Fallback>
                <p:oleObj name="Équation" r:id="rId4" imgW="571320" imgH="22860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00760" y="2143116"/>
                        <a:ext cx="1206500" cy="428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2022" name="Object 6"/>
          <p:cNvGraphicFramePr>
            <a:graphicFrameLocks noChangeAspect="1"/>
          </p:cNvGraphicFramePr>
          <p:nvPr/>
        </p:nvGraphicFramePr>
        <p:xfrm>
          <a:off x="1500166" y="2786058"/>
          <a:ext cx="320675" cy="261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6237" name="Équation" r:id="rId6" imgW="152280" imgH="139680" progId="Equation.3">
                  <p:embed/>
                </p:oleObj>
              </mc:Choice>
              <mc:Fallback>
                <p:oleObj name="Équation" r:id="rId6" imgW="152280" imgH="13968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00166" y="2786058"/>
                        <a:ext cx="320675" cy="2619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2023" name="Object 7"/>
          <p:cNvGraphicFramePr>
            <a:graphicFrameLocks noChangeAspect="1"/>
          </p:cNvGraphicFramePr>
          <p:nvPr/>
        </p:nvGraphicFramePr>
        <p:xfrm>
          <a:off x="2714612" y="2714620"/>
          <a:ext cx="2011363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6238" name="Équation" r:id="rId8" imgW="952200" imgH="203040" progId="Equation.3">
                  <p:embed/>
                </p:oleObj>
              </mc:Choice>
              <mc:Fallback>
                <p:oleObj name="Équation" r:id="rId8" imgW="952200" imgH="20304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14612" y="2714620"/>
                        <a:ext cx="2011363" cy="381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88" name="Connecteur droit avec flèche 87"/>
          <p:cNvCxnSpPr/>
          <p:nvPr/>
        </p:nvCxnSpPr>
        <p:spPr>
          <a:xfrm>
            <a:off x="571472" y="5572121"/>
            <a:ext cx="5214974" cy="1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9" name="Forme libre 88"/>
          <p:cNvSpPr/>
          <p:nvPr/>
        </p:nvSpPr>
        <p:spPr>
          <a:xfrm>
            <a:off x="714347" y="3571871"/>
            <a:ext cx="3898900" cy="2025650"/>
          </a:xfrm>
          <a:custGeom>
            <a:avLst/>
            <a:gdLst>
              <a:gd name="connsiteX0" fmla="*/ 0 w 3898900"/>
              <a:gd name="connsiteY0" fmla="*/ 1767417 h 2025650"/>
              <a:gd name="connsiteX1" fmla="*/ 1028700 w 3898900"/>
              <a:gd name="connsiteY1" fmla="*/ 1716617 h 2025650"/>
              <a:gd name="connsiteX2" fmla="*/ 2006600 w 3898900"/>
              <a:gd name="connsiteY2" fmla="*/ 2117 h 2025650"/>
              <a:gd name="connsiteX3" fmla="*/ 2882900 w 3898900"/>
              <a:gd name="connsiteY3" fmla="*/ 1729317 h 2025650"/>
              <a:gd name="connsiteX4" fmla="*/ 3898900 w 3898900"/>
              <a:gd name="connsiteY4" fmla="*/ 1780117 h 2025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898900" h="2025650">
                <a:moveTo>
                  <a:pt x="0" y="1767417"/>
                </a:moveTo>
                <a:cubicBezTo>
                  <a:pt x="347133" y="1889125"/>
                  <a:pt x="694267" y="2010834"/>
                  <a:pt x="1028700" y="1716617"/>
                </a:cubicBezTo>
                <a:cubicBezTo>
                  <a:pt x="1363133" y="1422400"/>
                  <a:pt x="1697567" y="0"/>
                  <a:pt x="2006600" y="2117"/>
                </a:cubicBezTo>
                <a:cubicBezTo>
                  <a:pt x="2315633" y="4234"/>
                  <a:pt x="2567517" y="1432984"/>
                  <a:pt x="2882900" y="1729317"/>
                </a:cubicBezTo>
                <a:cubicBezTo>
                  <a:pt x="3198283" y="2025650"/>
                  <a:pt x="3548591" y="1902883"/>
                  <a:pt x="3898900" y="1780117"/>
                </a:cubicBezTo>
              </a:path>
            </a:pathLst>
          </a:cu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cxnSp>
        <p:nvCxnSpPr>
          <p:cNvPr id="90" name="Connecteur droit 89"/>
          <p:cNvCxnSpPr/>
          <p:nvPr/>
        </p:nvCxnSpPr>
        <p:spPr>
          <a:xfrm rot="5400000" flipH="1" flipV="1">
            <a:off x="1356505" y="4214015"/>
            <a:ext cx="2714625" cy="1588"/>
          </a:xfrm>
          <a:prstGeom prst="line">
            <a:avLst/>
          </a:prstGeom>
          <a:ln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1" name="ZoneTexte 23"/>
          <p:cNvSpPr txBox="1">
            <a:spLocks noChangeArrowheads="1"/>
          </p:cNvSpPr>
          <p:nvPr/>
        </p:nvSpPr>
        <p:spPr bwMode="auto">
          <a:xfrm>
            <a:off x="2571736" y="5715016"/>
            <a:ext cx="35718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dirty="0"/>
              <a:t>0</a:t>
            </a:r>
          </a:p>
        </p:txBody>
      </p:sp>
      <p:cxnSp>
        <p:nvCxnSpPr>
          <p:cNvPr id="93" name="Connecteur droit 92"/>
          <p:cNvCxnSpPr/>
          <p:nvPr/>
        </p:nvCxnSpPr>
        <p:spPr>
          <a:xfrm rot="5400000">
            <a:off x="1643042" y="5072074"/>
            <a:ext cx="1000132" cy="1588"/>
          </a:xfrm>
          <a:prstGeom prst="line">
            <a:avLst/>
          </a:prstGeom>
          <a:ln/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95" name="Connecteur droit 94"/>
          <p:cNvCxnSpPr/>
          <p:nvPr/>
        </p:nvCxnSpPr>
        <p:spPr>
          <a:xfrm rot="5400000">
            <a:off x="2715406" y="5071280"/>
            <a:ext cx="1000132" cy="1588"/>
          </a:xfrm>
          <a:prstGeom prst="line">
            <a:avLst/>
          </a:prstGeom>
          <a:ln/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97" name="Connecteur droit 96"/>
          <p:cNvCxnSpPr/>
          <p:nvPr/>
        </p:nvCxnSpPr>
        <p:spPr>
          <a:xfrm rot="5400000">
            <a:off x="1928794" y="5357826"/>
            <a:ext cx="214314" cy="214314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98" name="Connecteur droit 97"/>
          <p:cNvCxnSpPr/>
          <p:nvPr/>
        </p:nvCxnSpPr>
        <p:spPr>
          <a:xfrm rot="5400000">
            <a:off x="1607323" y="5036355"/>
            <a:ext cx="571504" cy="500066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100" name="Connecteur droit 99"/>
          <p:cNvCxnSpPr/>
          <p:nvPr/>
        </p:nvCxnSpPr>
        <p:spPr>
          <a:xfrm rot="5400000">
            <a:off x="1464447" y="5036355"/>
            <a:ext cx="571504" cy="500066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104" name="Connecteur droit 103"/>
          <p:cNvCxnSpPr/>
          <p:nvPr/>
        </p:nvCxnSpPr>
        <p:spPr>
          <a:xfrm rot="5400000">
            <a:off x="1785918" y="5214950"/>
            <a:ext cx="357190" cy="357190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106" name="Connecteur droit 105"/>
          <p:cNvCxnSpPr/>
          <p:nvPr/>
        </p:nvCxnSpPr>
        <p:spPr>
          <a:xfrm rot="10800000" flipV="1">
            <a:off x="1214414" y="5500702"/>
            <a:ext cx="142876" cy="71438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108" name="Connecteur droit 107"/>
          <p:cNvCxnSpPr/>
          <p:nvPr/>
        </p:nvCxnSpPr>
        <p:spPr>
          <a:xfrm rot="10800000" flipV="1">
            <a:off x="928662" y="5500702"/>
            <a:ext cx="142876" cy="71438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109" name="Connecteur droit 108"/>
          <p:cNvCxnSpPr/>
          <p:nvPr/>
        </p:nvCxnSpPr>
        <p:spPr>
          <a:xfrm rot="10800000" flipV="1">
            <a:off x="642910" y="5429264"/>
            <a:ext cx="214314" cy="142876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113" name="Connecteur droit 112"/>
          <p:cNvCxnSpPr/>
          <p:nvPr/>
        </p:nvCxnSpPr>
        <p:spPr>
          <a:xfrm rot="16200000" flipH="1">
            <a:off x="3178959" y="5250669"/>
            <a:ext cx="357190" cy="285752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116" name="Connecteur droit 115"/>
          <p:cNvCxnSpPr/>
          <p:nvPr/>
        </p:nvCxnSpPr>
        <p:spPr>
          <a:xfrm rot="16200000" flipH="1">
            <a:off x="3143240" y="5072074"/>
            <a:ext cx="571504" cy="428628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118" name="Connecteur droit 117"/>
          <p:cNvCxnSpPr/>
          <p:nvPr/>
        </p:nvCxnSpPr>
        <p:spPr>
          <a:xfrm rot="16200000" flipH="1">
            <a:off x="3107521" y="4893479"/>
            <a:ext cx="785818" cy="571504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122" name="Connecteur droit 121"/>
          <p:cNvCxnSpPr/>
          <p:nvPr/>
        </p:nvCxnSpPr>
        <p:spPr>
          <a:xfrm rot="16200000" flipH="1">
            <a:off x="3821901" y="5464983"/>
            <a:ext cx="142876" cy="71438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124" name="Connecteur droit 123"/>
          <p:cNvCxnSpPr/>
          <p:nvPr/>
        </p:nvCxnSpPr>
        <p:spPr>
          <a:xfrm rot="16200000" flipH="1">
            <a:off x="4143372" y="5500702"/>
            <a:ext cx="71438" cy="71438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126" name="Connecteur droit 125"/>
          <p:cNvCxnSpPr/>
          <p:nvPr/>
        </p:nvCxnSpPr>
        <p:spPr>
          <a:xfrm rot="16200000" flipH="1">
            <a:off x="3214678" y="5429264"/>
            <a:ext cx="142876" cy="142876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graphicFrame>
        <p:nvGraphicFramePr>
          <p:cNvPr id="345102" name="Object 14"/>
          <p:cNvGraphicFramePr>
            <a:graphicFrameLocks noChangeAspect="1"/>
          </p:cNvGraphicFramePr>
          <p:nvPr/>
        </p:nvGraphicFramePr>
        <p:xfrm>
          <a:off x="357158" y="5715000"/>
          <a:ext cx="563562" cy="238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6239" name="Équation" r:id="rId10" imgW="266400" imgH="126720" progId="Equation.3">
                  <p:embed/>
                </p:oleObj>
              </mc:Choice>
              <mc:Fallback>
                <p:oleObj name="Équation" r:id="rId10" imgW="266400" imgH="12672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7158" y="5715000"/>
                        <a:ext cx="563562" cy="238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5103" name="Object 15"/>
          <p:cNvGraphicFramePr>
            <a:graphicFrameLocks noChangeAspect="1"/>
          </p:cNvGraphicFramePr>
          <p:nvPr/>
        </p:nvGraphicFramePr>
        <p:xfrm>
          <a:off x="5214938" y="5703888"/>
          <a:ext cx="563562" cy="261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6240" name="Équation" r:id="rId12" imgW="266400" imgH="139680" progId="Equation.3">
                  <p:embed/>
                </p:oleObj>
              </mc:Choice>
              <mc:Fallback>
                <p:oleObj name="Équation" r:id="rId12" imgW="266400" imgH="13968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14938" y="5703888"/>
                        <a:ext cx="563562" cy="2619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5104" name="Object 16"/>
          <p:cNvGraphicFramePr>
            <a:graphicFrameLocks noChangeAspect="1"/>
          </p:cNvGraphicFramePr>
          <p:nvPr/>
        </p:nvGraphicFramePr>
        <p:xfrm>
          <a:off x="1714480" y="5643578"/>
          <a:ext cx="617538" cy="738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6241" name="Équation" r:id="rId14" imgW="291960" imgH="393480" progId="Equation.3">
                  <p:embed/>
                </p:oleObj>
              </mc:Choice>
              <mc:Fallback>
                <p:oleObj name="Équation" r:id="rId14" imgW="291960" imgH="393480" progId="Equation.3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14480" y="5643578"/>
                        <a:ext cx="617538" cy="7381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5105" name="Object 17"/>
          <p:cNvGraphicFramePr>
            <a:graphicFrameLocks noChangeAspect="1"/>
          </p:cNvGraphicFramePr>
          <p:nvPr/>
        </p:nvGraphicFramePr>
        <p:xfrm>
          <a:off x="3121025" y="5643563"/>
          <a:ext cx="376238" cy="738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6242" name="Équation" r:id="rId16" imgW="177480" imgH="393480" progId="Equation.3">
                  <p:embed/>
                </p:oleObj>
              </mc:Choice>
              <mc:Fallback>
                <p:oleObj name="Équation" r:id="rId16" imgW="177480" imgH="393480" progId="Equation.3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21025" y="5643563"/>
                        <a:ext cx="376238" cy="7381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4" name="ZoneTexte 133"/>
          <p:cNvSpPr txBox="1"/>
          <p:nvPr/>
        </p:nvSpPr>
        <p:spPr>
          <a:xfrm>
            <a:off x="857224" y="4786322"/>
            <a:ext cx="6429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>
                <a:solidFill>
                  <a:schemeClr val="accent4"/>
                </a:solidFill>
              </a:rPr>
              <a:t>0,4</a:t>
            </a:r>
            <a:endParaRPr lang="fr-FR" b="1" dirty="0">
              <a:solidFill>
                <a:schemeClr val="accent4"/>
              </a:solidFill>
            </a:endParaRPr>
          </a:p>
        </p:txBody>
      </p:sp>
      <p:sp>
        <p:nvSpPr>
          <p:cNvPr id="135" name="ZoneTexte 134"/>
          <p:cNvSpPr txBox="1"/>
          <p:nvPr/>
        </p:nvSpPr>
        <p:spPr>
          <a:xfrm>
            <a:off x="3714744" y="4643446"/>
            <a:ext cx="6429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>
                <a:solidFill>
                  <a:schemeClr val="accent4"/>
                </a:solidFill>
              </a:rPr>
              <a:t>0,4</a:t>
            </a:r>
            <a:endParaRPr lang="fr-FR" b="1" dirty="0">
              <a:solidFill>
                <a:schemeClr val="accent4"/>
              </a:solidFill>
            </a:endParaRPr>
          </a:p>
        </p:txBody>
      </p:sp>
      <p:graphicFrame>
        <p:nvGraphicFramePr>
          <p:cNvPr id="345107" name="Object 19"/>
          <p:cNvGraphicFramePr>
            <a:graphicFrameLocks noChangeAspect="1"/>
          </p:cNvGraphicFramePr>
          <p:nvPr/>
        </p:nvGraphicFramePr>
        <p:xfrm>
          <a:off x="4429124" y="3214686"/>
          <a:ext cx="3754437" cy="738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6243" name="Équation" r:id="rId18" imgW="1777680" imgH="393480" progId="Equation.3">
                  <p:embed/>
                </p:oleObj>
              </mc:Choice>
              <mc:Fallback>
                <p:oleObj name="Équation" r:id="rId18" imgW="1777680" imgH="393480" progId="Equation.3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29124" y="3214686"/>
                        <a:ext cx="3754437" cy="7381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6123" name="Object 11"/>
          <p:cNvGraphicFramePr>
            <a:graphicFrameLocks noChangeAspect="1"/>
          </p:cNvGraphicFramePr>
          <p:nvPr/>
        </p:nvGraphicFramePr>
        <p:xfrm>
          <a:off x="4367213" y="4000500"/>
          <a:ext cx="4022725" cy="738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6244" name="Équation" r:id="rId20" imgW="1904760" imgH="393480" progId="Equation.3">
                  <p:embed/>
                </p:oleObj>
              </mc:Choice>
              <mc:Fallback>
                <p:oleObj name="Équation" r:id="rId20" imgW="1904760" imgH="393480" progId="Equation.3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67213" y="4000500"/>
                        <a:ext cx="4022725" cy="7381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6124" name="Object 12"/>
          <p:cNvGraphicFramePr>
            <a:graphicFrameLocks noChangeAspect="1"/>
          </p:cNvGraphicFramePr>
          <p:nvPr/>
        </p:nvGraphicFramePr>
        <p:xfrm>
          <a:off x="5929322" y="4786322"/>
          <a:ext cx="2466975" cy="738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6245" name="Équation" r:id="rId22" imgW="1168200" imgH="393480" progId="Equation.3">
                  <p:embed/>
                </p:oleObj>
              </mc:Choice>
              <mc:Fallback>
                <p:oleObj name="Équation" r:id="rId22" imgW="1168200" imgH="393480" progId="Equation.3">
                  <p:embed/>
                  <p:pic>
                    <p:nvPicPr>
                      <p:cNvPr id="0" name="Picture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29322" y="4786322"/>
                        <a:ext cx="2466975" cy="7381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6125" name="Object 13"/>
          <p:cNvGraphicFramePr>
            <a:graphicFrameLocks noChangeAspect="1"/>
          </p:cNvGraphicFramePr>
          <p:nvPr/>
        </p:nvGraphicFramePr>
        <p:xfrm>
          <a:off x="6343650" y="5572125"/>
          <a:ext cx="2065338" cy="738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6246" name="Équation" r:id="rId24" imgW="977760" imgH="393480" progId="Equation.3">
                  <p:embed/>
                </p:oleObj>
              </mc:Choice>
              <mc:Fallback>
                <p:oleObj name="Équation" r:id="rId24" imgW="977760" imgH="393480" progId="Equation.3">
                  <p:embed/>
                  <p:pic>
                    <p:nvPicPr>
                      <p:cNvPr id="0" name="Picture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43650" y="5572125"/>
                        <a:ext cx="2065338" cy="7381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7" name="Ellipse 106"/>
          <p:cNvSpPr/>
          <p:nvPr/>
        </p:nvSpPr>
        <p:spPr>
          <a:xfrm>
            <a:off x="3000364" y="3929066"/>
            <a:ext cx="1857388" cy="2071702"/>
          </a:xfrm>
          <a:prstGeom prst="ellipse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662736" cy="758952"/>
          </a:xfrm>
        </p:spPr>
        <p:txBody>
          <a:bodyPr>
            <a:normAutofit fontScale="90000"/>
          </a:bodyPr>
          <a:lstStyle/>
          <a:p>
            <a:pPr lvl="0"/>
            <a:r>
              <a:rPr lang="fr-FR" sz="2800" b="1" dirty="0" smtClean="0"/>
              <a:t>Chapitre 2. Variables aléatoires</a:t>
            </a:r>
            <a:r>
              <a:rPr lang="fr-FR" sz="3200" b="1" dirty="0" smtClean="0">
                <a:latin typeface="Garamond" pitchFamily="18" charset="0"/>
              </a:rPr>
              <a:t/>
            </a:r>
            <a:br>
              <a:rPr lang="fr-FR" sz="3200" b="1" dirty="0" smtClean="0">
                <a:latin typeface="Garamond" pitchFamily="18" charset="0"/>
              </a:rPr>
            </a:br>
            <a:r>
              <a:rPr lang="fr-FR" sz="1800" b="1" dirty="0" smtClean="0"/>
              <a:t> Les lois continues. </a:t>
            </a:r>
            <a:r>
              <a:rPr lang="fr-FR" sz="1800" b="1" dirty="0" smtClean="0">
                <a:solidFill>
                  <a:schemeClr val="tx2"/>
                </a:solidFill>
              </a:rPr>
              <a:t>La loi normale centrée réduite</a:t>
            </a:r>
            <a:endParaRPr lang="fr-FR" sz="2000" b="1" dirty="0">
              <a:solidFill>
                <a:schemeClr val="tx2"/>
              </a:solidFill>
              <a:latin typeface="Garamond" pitchFamily="18" charset="0"/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2969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2970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072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072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0728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0730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0734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0736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277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379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481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482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584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584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584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5848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5850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5852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89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89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894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896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89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900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902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904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906" name="Rectangle 1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908" name="Rectangle 2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891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891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8918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35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993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994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9942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9944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9946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9948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7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4403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44035" name="Rectangle 3"/>
          <p:cNvSpPr>
            <a:spLocks noChangeArrowheads="1"/>
          </p:cNvSpPr>
          <p:nvPr/>
        </p:nvSpPr>
        <p:spPr bwMode="auto">
          <a:xfrm>
            <a:off x="457200" y="695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703763" algn="l"/>
              </a:tabLst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4037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4710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47107" name="Rectangle 3"/>
          <p:cNvSpPr>
            <a:spLocks noChangeArrowheads="1"/>
          </p:cNvSpPr>
          <p:nvPr/>
        </p:nvSpPr>
        <p:spPr bwMode="auto">
          <a:xfrm>
            <a:off x="457200" y="8858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703763" algn="l"/>
              </a:tabLst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5120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6349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6349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1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34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36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38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40" name="Rectangle 1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75" name="Rectangle 74"/>
          <p:cNvSpPr/>
          <p:nvPr/>
        </p:nvSpPr>
        <p:spPr>
          <a:xfrm>
            <a:off x="214282" y="1428736"/>
            <a:ext cx="8572560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200000"/>
              </a:lnSpc>
            </a:pPr>
            <a:r>
              <a:rPr lang="fr-FR" b="1" dirty="0" smtClean="0"/>
              <a:t>Exemple.</a:t>
            </a:r>
            <a:r>
              <a:rPr lang="fr-FR" dirty="0" smtClean="0"/>
              <a:t> </a:t>
            </a:r>
          </a:p>
          <a:p>
            <a:pPr algn="just">
              <a:lnSpc>
                <a:spcPct val="200000"/>
              </a:lnSpc>
            </a:pPr>
            <a:r>
              <a:rPr lang="fr-FR" dirty="0" smtClean="0"/>
              <a:t>1.  Soit X une variable aléatoire qui suit une loi normale</a:t>
            </a:r>
          </a:p>
          <a:p>
            <a:pPr algn="just">
              <a:lnSpc>
                <a:spcPct val="200000"/>
              </a:lnSpc>
            </a:pPr>
            <a:r>
              <a:rPr lang="fr-FR" dirty="0" smtClean="0"/>
              <a:t>Déterminer       tel que :</a:t>
            </a:r>
          </a:p>
          <a:p>
            <a:pPr algn="just">
              <a:lnSpc>
                <a:spcPct val="200000"/>
              </a:lnSpc>
            </a:pPr>
            <a:endParaRPr lang="fr-FR" dirty="0" smtClean="0"/>
          </a:p>
          <a:p>
            <a:pPr algn="just">
              <a:lnSpc>
                <a:spcPct val="200000"/>
              </a:lnSpc>
            </a:pPr>
            <a:endParaRPr lang="fr-FR" dirty="0" smtClean="0"/>
          </a:p>
          <a:p>
            <a:pPr algn="just">
              <a:lnSpc>
                <a:spcPct val="200000"/>
              </a:lnSpc>
            </a:pPr>
            <a:endParaRPr lang="fr-FR" dirty="0" smtClean="0"/>
          </a:p>
          <a:p>
            <a:pPr algn="just">
              <a:lnSpc>
                <a:spcPct val="200000"/>
              </a:lnSpc>
            </a:pPr>
            <a:r>
              <a:rPr lang="fr-FR" dirty="0" smtClean="0"/>
              <a:t>                             </a:t>
            </a:r>
          </a:p>
          <a:p>
            <a:pPr algn="just">
              <a:lnSpc>
                <a:spcPct val="200000"/>
              </a:lnSpc>
            </a:pPr>
            <a:endParaRPr lang="fr-FR" dirty="0" smtClean="0"/>
          </a:p>
          <a:p>
            <a:pPr algn="just">
              <a:lnSpc>
                <a:spcPct val="200000"/>
              </a:lnSpc>
            </a:pPr>
            <a:endParaRPr lang="fr-FR" dirty="0" smtClean="0"/>
          </a:p>
          <a:p>
            <a:pPr algn="just">
              <a:lnSpc>
                <a:spcPct val="200000"/>
              </a:lnSpc>
            </a:pPr>
            <a:endParaRPr lang="fr-FR" dirty="0" smtClean="0"/>
          </a:p>
          <a:p>
            <a:pPr algn="just">
              <a:lnSpc>
                <a:spcPct val="200000"/>
              </a:lnSpc>
            </a:pPr>
            <a:endParaRPr lang="fr-FR" dirty="0" smtClean="0"/>
          </a:p>
          <a:p>
            <a:pPr algn="just">
              <a:lnSpc>
                <a:spcPct val="200000"/>
              </a:lnSpc>
            </a:pPr>
            <a:endParaRPr lang="fr-FR" dirty="0"/>
          </a:p>
        </p:txBody>
      </p:sp>
      <p:sp>
        <p:nvSpPr>
          <p:cNvPr id="124934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24936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24938" name="Rectangle 1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graphicFrame>
        <p:nvGraphicFramePr>
          <p:cNvPr id="340994" name="Object 6"/>
          <p:cNvGraphicFramePr>
            <a:graphicFrameLocks noChangeAspect="1"/>
          </p:cNvGraphicFramePr>
          <p:nvPr/>
        </p:nvGraphicFramePr>
        <p:xfrm>
          <a:off x="6000760" y="2143116"/>
          <a:ext cx="1206500" cy="428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264" name="Équation" r:id="rId4" imgW="571320" imgH="228600" progId="Equation.3">
                  <p:embed/>
                </p:oleObj>
              </mc:Choice>
              <mc:Fallback>
                <p:oleObj name="Équation" r:id="rId4" imgW="571320" imgH="22860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00760" y="2143116"/>
                        <a:ext cx="1206500" cy="428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2022" name="Object 6"/>
          <p:cNvGraphicFramePr>
            <a:graphicFrameLocks noChangeAspect="1"/>
          </p:cNvGraphicFramePr>
          <p:nvPr/>
        </p:nvGraphicFramePr>
        <p:xfrm>
          <a:off x="1500166" y="2786058"/>
          <a:ext cx="320675" cy="261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265" name="Équation" r:id="rId6" imgW="152280" imgH="139680" progId="Equation.3">
                  <p:embed/>
                </p:oleObj>
              </mc:Choice>
              <mc:Fallback>
                <p:oleObj name="Équation" r:id="rId6" imgW="152280" imgH="13968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00166" y="2786058"/>
                        <a:ext cx="320675" cy="2619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2023" name="Object 7"/>
          <p:cNvGraphicFramePr>
            <a:graphicFrameLocks noChangeAspect="1"/>
          </p:cNvGraphicFramePr>
          <p:nvPr/>
        </p:nvGraphicFramePr>
        <p:xfrm>
          <a:off x="2714612" y="2714620"/>
          <a:ext cx="2011363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266" name="Équation" r:id="rId8" imgW="952200" imgH="203040" progId="Equation.3">
                  <p:embed/>
                </p:oleObj>
              </mc:Choice>
              <mc:Fallback>
                <p:oleObj name="Équation" r:id="rId8" imgW="952200" imgH="20304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14612" y="2714620"/>
                        <a:ext cx="2011363" cy="381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88" name="Connecteur droit avec flèche 87"/>
          <p:cNvCxnSpPr/>
          <p:nvPr/>
        </p:nvCxnSpPr>
        <p:spPr>
          <a:xfrm>
            <a:off x="571472" y="5572121"/>
            <a:ext cx="5214974" cy="1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9" name="Forme libre 88"/>
          <p:cNvSpPr/>
          <p:nvPr/>
        </p:nvSpPr>
        <p:spPr>
          <a:xfrm>
            <a:off x="714347" y="3571871"/>
            <a:ext cx="3898900" cy="2025650"/>
          </a:xfrm>
          <a:custGeom>
            <a:avLst/>
            <a:gdLst>
              <a:gd name="connsiteX0" fmla="*/ 0 w 3898900"/>
              <a:gd name="connsiteY0" fmla="*/ 1767417 h 2025650"/>
              <a:gd name="connsiteX1" fmla="*/ 1028700 w 3898900"/>
              <a:gd name="connsiteY1" fmla="*/ 1716617 h 2025650"/>
              <a:gd name="connsiteX2" fmla="*/ 2006600 w 3898900"/>
              <a:gd name="connsiteY2" fmla="*/ 2117 h 2025650"/>
              <a:gd name="connsiteX3" fmla="*/ 2882900 w 3898900"/>
              <a:gd name="connsiteY3" fmla="*/ 1729317 h 2025650"/>
              <a:gd name="connsiteX4" fmla="*/ 3898900 w 3898900"/>
              <a:gd name="connsiteY4" fmla="*/ 1780117 h 2025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898900" h="2025650">
                <a:moveTo>
                  <a:pt x="0" y="1767417"/>
                </a:moveTo>
                <a:cubicBezTo>
                  <a:pt x="347133" y="1889125"/>
                  <a:pt x="694267" y="2010834"/>
                  <a:pt x="1028700" y="1716617"/>
                </a:cubicBezTo>
                <a:cubicBezTo>
                  <a:pt x="1363133" y="1422400"/>
                  <a:pt x="1697567" y="0"/>
                  <a:pt x="2006600" y="2117"/>
                </a:cubicBezTo>
                <a:cubicBezTo>
                  <a:pt x="2315633" y="4234"/>
                  <a:pt x="2567517" y="1432984"/>
                  <a:pt x="2882900" y="1729317"/>
                </a:cubicBezTo>
                <a:cubicBezTo>
                  <a:pt x="3198283" y="2025650"/>
                  <a:pt x="3548591" y="1902883"/>
                  <a:pt x="3898900" y="1780117"/>
                </a:cubicBezTo>
              </a:path>
            </a:pathLst>
          </a:cu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cxnSp>
        <p:nvCxnSpPr>
          <p:cNvPr id="90" name="Connecteur droit 89"/>
          <p:cNvCxnSpPr/>
          <p:nvPr/>
        </p:nvCxnSpPr>
        <p:spPr>
          <a:xfrm rot="5400000" flipH="1" flipV="1">
            <a:off x="1356505" y="4214015"/>
            <a:ext cx="2714625" cy="1588"/>
          </a:xfrm>
          <a:prstGeom prst="line">
            <a:avLst/>
          </a:prstGeom>
          <a:ln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1" name="ZoneTexte 23"/>
          <p:cNvSpPr txBox="1">
            <a:spLocks noChangeArrowheads="1"/>
          </p:cNvSpPr>
          <p:nvPr/>
        </p:nvSpPr>
        <p:spPr bwMode="auto">
          <a:xfrm>
            <a:off x="2571736" y="5715016"/>
            <a:ext cx="35718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dirty="0"/>
              <a:t>0</a:t>
            </a:r>
          </a:p>
        </p:txBody>
      </p:sp>
      <p:cxnSp>
        <p:nvCxnSpPr>
          <p:cNvPr id="93" name="Connecteur droit 92"/>
          <p:cNvCxnSpPr/>
          <p:nvPr/>
        </p:nvCxnSpPr>
        <p:spPr>
          <a:xfrm rot="5400000">
            <a:off x="1643042" y="5072074"/>
            <a:ext cx="1000132" cy="1588"/>
          </a:xfrm>
          <a:prstGeom prst="line">
            <a:avLst/>
          </a:prstGeom>
          <a:ln/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95" name="Connecteur droit 94"/>
          <p:cNvCxnSpPr/>
          <p:nvPr/>
        </p:nvCxnSpPr>
        <p:spPr>
          <a:xfrm rot="5400000">
            <a:off x="2715406" y="5071280"/>
            <a:ext cx="1000132" cy="1588"/>
          </a:xfrm>
          <a:prstGeom prst="line">
            <a:avLst/>
          </a:prstGeom>
          <a:ln/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97" name="Connecteur droit 96"/>
          <p:cNvCxnSpPr/>
          <p:nvPr/>
        </p:nvCxnSpPr>
        <p:spPr>
          <a:xfrm rot="5400000">
            <a:off x="1928794" y="5357826"/>
            <a:ext cx="214314" cy="214314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98" name="Connecteur droit 97"/>
          <p:cNvCxnSpPr/>
          <p:nvPr/>
        </p:nvCxnSpPr>
        <p:spPr>
          <a:xfrm rot="5400000">
            <a:off x="1607323" y="5036355"/>
            <a:ext cx="571504" cy="500066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100" name="Connecteur droit 99"/>
          <p:cNvCxnSpPr/>
          <p:nvPr/>
        </p:nvCxnSpPr>
        <p:spPr>
          <a:xfrm rot="5400000">
            <a:off x="1464447" y="5036355"/>
            <a:ext cx="571504" cy="500066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104" name="Connecteur droit 103"/>
          <p:cNvCxnSpPr/>
          <p:nvPr/>
        </p:nvCxnSpPr>
        <p:spPr>
          <a:xfrm rot="5400000">
            <a:off x="1785918" y="5214950"/>
            <a:ext cx="357190" cy="357190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106" name="Connecteur droit 105"/>
          <p:cNvCxnSpPr/>
          <p:nvPr/>
        </p:nvCxnSpPr>
        <p:spPr>
          <a:xfrm rot="10800000" flipV="1">
            <a:off x="1214414" y="5500702"/>
            <a:ext cx="142876" cy="71438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108" name="Connecteur droit 107"/>
          <p:cNvCxnSpPr/>
          <p:nvPr/>
        </p:nvCxnSpPr>
        <p:spPr>
          <a:xfrm rot="10800000" flipV="1">
            <a:off x="928662" y="5500702"/>
            <a:ext cx="142876" cy="71438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109" name="Connecteur droit 108"/>
          <p:cNvCxnSpPr/>
          <p:nvPr/>
        </p:nvCxnSpPr>
        <p:spPr>
          <a:xfrm rot="10800000" flipV="1">
            <a:off x="642910" y="5429264"/>
            <a:ext cx="214314" cy="142876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113" name="Connecteur droit 112"/>
          <p:cNvCxnSpPr/>
          <p:nvPr/>
        </p:nvCxnSpPr>
        <p:spPr>
          <a:xfrm rot="16200000" flipH="1">
            <a:off x="3178959" y="5250669"/>
            <a:ext cx="357190" cy="285752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116" name="Connecteur droit 115"/>
          <p:cNvCxnSpPr/>
          <p:nvPr/>
        </p:nvCxnSpPr>
        <p:spPr>
          <a:xfrm rot="16200000" flipH="1">
            <a:off x="3143240" y="5072074"/>
            <a:ext cx="571504" cy="428628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118" name="Connecteur droit 117"/>
          <p:cNvCxnSpPr/>
          <p:nvPr/>
        </p:nvCxnSpPr>
        <p:spPr>
          <a:xfrm rot="16200000" flipH="1">
            <a:off x="3107521" y="4893479"/>
            <a:ext cx="785818" cy="571504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126" name="Connecteur droit 125"/>
          <p:cNvCxnSpPr/>
          <p:nvPr/>
        </p:nvCxnSpPr>
        <p:spPr>
          <a:xfrm rot="16200000" flipH="1">
            <a:off x="3214678" y="5429264"/>
            <a:ext cx="142876" cy="142876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graphicFrame>
        <p:nvGraphicFramePr>
          <p:cNvPr id="345102" name="Object 14"/>
          <p:cNvGraphicFramePr>
            <a:graphicFrameLocks noChangeAspect="1"/>
          </p:cNvGraphicFramePr>
          <p:nvPr/>
        </p:nvGraphicFramePr>
        <p:xfrm>
          <a:off x="357158" y="5715000"/>
          <a:ext cx="563562" cy="238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267" name="Équation" r:id="rId10" imgW="266400" imgH="126720" progId="Equation.3">
                  <p:embed/>
                </p:oleObj>
              </mc:Choice>
              <mc:Fallback>
                <p:oleObj name="Équation" r:id="rId10" imgW="266400" imgH="12672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7158" y="5715000"/>
                        <a:ext cx="563562" cy="238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5103" name="Object 15"/>
          <p:cNvGraphicFramePr>
            <a:graphicFrameLocks noChangeAspect="1"/>
          </p:cNvGraphicFramePr>
          <p:nvPr/>
        </p:nvGraphicFramePr>
        <p:xfrm>
          <a:off x="5214938" y="5703888"/>
          <a:ext cx="563562" cy="261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268" name="Équation" r:id="rId12" imgW="266400" imgH="139680" progId="Equation.3">
                  <p:embed/>
                </p:oleObj>
              </mc:Choice>
              <mc:Fallback>
                <p:oleObj name="Équation" r:id="rId12" imgW="266400" imgH="13968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14938" y="5703888"/>
                        <a:ext cx="563562" cy="2619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5104" name="Object 16"/>
          <p:cNvGraphicFramePr>
            <a:graphicFrameLocks noChangeAspect="1"/>
          </p:cNvGraphicFramePr>
          <p:nvPr/>
        </p:nvGraphicFramePr>
        <p:xfrm>
          <a:off x="1714480" y="5643578"/>
          <a:ext cx="617538" cy="738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269" name="Équation" r:id="rId14" imgW="291960" imgH="393480" progId="Equation.3">
                  <p:embed/>
                </p:oleObj>
              </mc:Choice>
              <mc:Fallback>
                <p:oleObj name="Équation" r:id="rId14" imgW="291960" imgH="393480" progId="Equation.3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14480" y="5643578"/>
                        <a:ext cx="617538" cy="7381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5105" name="Object 17"/>
          <p:cNvGraphicFramePr>
            <a:graphicFrameLocks noChangeAspect="1"/>
          </p:cNvGraphicFramePr>
          <p:nvPr/>
        </p:nvGraphicFramePr>
        <p:xfrm>
          <a:off x="3121025" y="5643563"/>
          <a:ext cx="376238" cy="738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270" name="Équation" r:id="rId16" imgW="177480" imgH="393480" progId="Equation.3">
                  <p:embed/>
                </p:oleObj>
              </mc:Choice>
              <mc:Fallback>
                <p:oleObj name="Équation" r:id="rId16" imgW="177480" imgH="393480" progId="Equation.3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21025" y="5643563"/>
                        <a:ext cx="376238" cy="7381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4" name="ZoneTexte 133"/>
          <p:cNvSpPr txBox="1"/>
          <p:nvPr/>
        </p:nvSpPr>
        <p:spPr>
          <a:xfrm>
            <a:off x="857224" y="4786322"/>
            <a:ext cx="6429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>
                <a:solidFill>
                  <a:schemeClr val="accent4"/>
                </a:solidFill>
              </a:rPr>
              <a:t>0,4</a:t>
            </a:r>
            <a:endParaRPr lang="fr-FR" b="1" dirty="0">
              <a:solidFill>
                <a:schemeClr val="accent4"/>
              </a:solidFill>
            </a:endParaRPr>
          </a:p>
        </p:txBody>
      </p:sp>
      <p:graphicFrame>
        <p:nvGraphicFramePr>
          <p:cNvPr id="346125" name="Object 13"/>
          <p:cNvGraphicFramePr>
            <a:graphicFrameLocks noChangeAspect="1"/>
          </p:cNvGraphicFramePr>
          <p:nvPr/>
        </p:nvGraphicFramePr>
        <p:xfrm>
          <a:off x="5500694" y="4000504"/>
          <a:ext cx="2065338" cy="738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271" name="Équation" r:id="rId18" imgW="977760" imgH="393480" progId="Equation.3">
                  <p:embed/>
                </p:oleObj>
              </mc:Choice>
              <mc:Fallback>
                <p:oleObj name="Équation" r:id="rId18" imgW="977760" imgH="393480" progId="Equation.3">
                  <p:embed/>
                  <p:pic>
                    <p:nvPicPr>
                      <p:cNvPr id="0" name="Picture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00694" y="4000504"/>
                        <a:ext cx="2065338" cy="7381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7" name="ZoneTexte 106"/>
          <p:cNvSpPr txBox="1"/>
          <p:nvPr/>
        </p:nvSpPr>
        <p:spPr>
          <a:xfrm>
            <a:off x="3857620" y="3357562"/>
            <a:ext cx="457203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A l’aide de la table de la loi normale centrée réduite, on cherche la valeur du</a:t>
            </a:r>
          </a:p>
          <a:p>
            <a:endParaRPr lang="fr-FR" dirty="0" smtClean="0"/>
          </a:p>
          <a:p>
            <a:r>
              <a:rPr lang="fr-FR" dirty="0" smtClean="0"/>
              <a:t>Sachant que :</a:t>
            </a:r>
          </a:p>
          <a:p>
            <a:endParaRPr lang="fr-FR" dirty="0"/>
          </a:p>
        </p:txBody>
      </p:sp>
      <p:graphicFrame>
        <p:nvGraphicFramePr>
          <p:cNvPr id="348173" name="Object 13"/>
          <p:cNvGraphicFramePr>
            <a:graphicFrameLocks noChangeAspect="1"/>
          </p:cNvGraphicFramePr>
          <p:nvPr/>
        </p:nvGraphicFramePr>
        <p:xfrm>
          <a:off x="8001024" y="3429000"/>
          <a:ext cx="374650" cy="738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272" name="Équation" r:id="rId20" imgW="177480" imgH="393480" progId="Equation.3">
                  <p:embed/>
                </p:oleObj>
              </mc:Choice>
              <mc:Fallback>
                <p:oleObj name="Équation" r:id="rId20" imgW="177480" imgH="393480" progId="Equation.3">
                  <p:embed/>
                  <p:pic>
                    <p:nvPicPr>
                      <p:cNvPr id="0" name="Picture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001024" y="3429000"/>
                        <a:ext cx="374650" cy="7381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662736" cy="758952"/>
          </a:xfrm>
        </p:spPr>
        <p:txBody>
          <a:bodyPr>
            <a:normAutofit fontScale="90000"/>
          </a:bodyPr>
          <a:lstStyle/>
          <a:p>
            <a:pPr lvl="0"/>
            <a:r>
              <a:rPr lang="fr-FR" sz="2800" b="1" dirty="0" smtClean="0"/>
              <a:t>Chapitre 2. Variables aléatoires</a:t>
            </a:r>
            <a:r>
              <a:rPr lang="fr-FR" sz="3200" b="1" dirty="0" smtClean="0">
                <a:latin typeface="Garamond" pitchFamily="18" charset="0"/>
              </a:rPr>
              <a:t/>
            </a:r>
            <a:br>
              <a:rPr lang="fr-FR" sz="3200" b="1" dirty="0" smtClean="0">
                <a:latin typeface="Garamond" pitchFamily="18" charset="0"/>
              </a:rPr>
            </a:br>
            <a:r>
              <a:rPr lang="fr-FR" sz="1800" b="1" dirty="0" smtClean="0"/>
              <a:t> Les variables aléatoires continues</a:t>
            </a:r>
            <a:endParaRPr lang="fr-FR" sz="2000" b="1" dirty="0">
              <a:solidFill>
                <a:schemeClr val="tx2"/>
              </a:solidFill>
              <a:latin typeface="Garamond" pitchFamily="18" charset="0"/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2969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2970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072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072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0728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0730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0734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0736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277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379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481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482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584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584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584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5848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5850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5852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89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89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894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896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89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900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902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904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906" name="Rectangle 1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908" name="Rectangle 2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891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891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8918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35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993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994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9942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9944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9946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9948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7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4403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44035" name="Rectangle 3"/>
          <p:cNvSpPr>
            <a:spLocks noChangeArrowheads="1"/>
          </p:cNvSpPr>
          <p:nvPr/>
        </p:nvSpPr>
        <p:spPr bwMode="auto">
          <a:xfrm>
            <a:off x="457200" y="695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703763" algn="l"/>
              </a:tabLst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4037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4710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47107" name="Rectangle 3"/>
          <p:cNvSpPr>
            <a:spLocks noChangeArrowheads="1"/>
          </p:cNvSpPr>
          <p:nvPr/>
        </p:nvSpPr>
        <p:spPr bwMode="auto">
          <a:xfrm>
            <a:off x="457200" y="8858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703763" algn="l"/>
              </a:tabLst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5120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6349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6349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1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34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36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38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40" name="Rectangle 1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83" name="ZoneTexte 82"/>
          <p:cNvSpPr txBox="1"/>
          <p:nvPr/>
        </p:nvSpPr>
        <p:spPr>
          <a:xfrm>
            <a:off x="428596" y="1571613"/>
            <a:ext cx="814393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endParaRPr lang="fr-FR" dirty="0" smtClean="0"/>
          </a:p>
          <a:p>
            <a:pPr algn="just">
              <a:lnSpc>
                <a:spcPct val="150000"/>
              </a:lnSpc>
            </a:pPr>
            <a:endParaRPr lang="fr-FR" dirty="0" smtClean="0"/>
          </a:p>
        </p:txBody>
      </p:sp>
      <p:sp>
        <p:nvSpPr>
          <p:cNvPr id="76" name="ZoneTexte 75"/>
          <p:cNvSpPr txBox="1"/>
          <p:nvPr/>
        </p:nvSpPr>
        <p:spPr>
          <a:xfrm>
            <a:off x="214282" y="1571613"/>
            <a:ext cx="8643998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2400" b="1" dirty="0" smtClean="0">
                <a:solidFill>
                  <a:srgbClr val="FF0000"/>
                </a:solidFill>
                <a:latin typeface="Garamond" pitchFamily="18" charset="0"/>
              </a:rPr>
              <a:t>La </a:t>
            </a:r>
            <a:r>
              <a:rPr lang="fr-FR" sz="2400" b="1" dirty="0" err="1" smtClean="0">
                <a:solidFill>
                  <a:srgbClr val="FF0000"/>
                </a:solidFill>
                <a:latin typeface="Garamond" pitchFamily="18" charset="0"/>
              </a:rPr>
              <a:t>v.a</a:t>
            </a:r>
            <a:r>
              <a:rPr lang="fr-FR" sz="2400" b="1" dirty="0" smtClean="0">
                <a:solidFill>
                  <a:srgbClr val="FF0000"/>
                </a:solidFill>
                <a:latin typeface="Garamond" pitchFamily="18" charset="0"/>
              </a:rPr>
              <a:t>. continue</a:t>
            </a:r>
            <a:r>
              <a:rPr lang="fr-FR" sz="2400" b="1" dirty="0" smtClean="0">
                <a:latin typeface="Garamond" pitchFamily="18" charset="0"/>
              </a:rPr>
              <a:t>.</a:t>
            </a:r>
            <a:r>
              <a:rPr lang="fr-FR" sz="2400" dirty="0" smtClean="0">
                <a:latin typeface="Garamond" pitchFamily="18" charset="0"/>
              </a:rPr>
              <a:t> La </a:t>
            </a:r>
            <a:r>
              <a:rPr lang="fr-FR" sz="2400" dirty="0" err="1" smtClean="0">
                <a:latin typeface="Garamond" pitchFamily="18" charset="0"/>
              </a:rPr>
              <a:t>v.a</a:t>
            </a:r>
            <a:r>
              <a:rPr lang="fr-FR" sz="2400" dirty="0" smtClean="0">
                <a:latin typeface="Garamond" pitchFamily="18" charset="0"/>
              </a:rPr>
              <a:t>. est dite continue si ses réalisations sont n’importe quels réels dans un intervalle donné (le montant des transactions pendant une journée à la BVC). Elle est caractérisée par cet ensemble et </a:t>
            </a:r>
            <a:r>
              <a:rPr lang="fr-FR" sz="2400" u="sng" dirty="0" smtClean="0">
                <a:latin typeface="Garamond" pitchFamily="18" charset="0"/>
              </a:rPr>
              <a:t>la probabilité d’apparition appelée distribution ou loi de probabilité et prend la forme d’une expression analytique appelée densité.</a:t>
            </a:r>
          </a:p>
          <a:p>
            <a:pPr algn="just"/>
            <a:endParaRPr lang="fr-FR" sz="2400" dirty="0" smtClean="0">
              <a:latin typeface="Garamond" pitchFamily="18" charset="0"/>
            </a:endParaRPr>
          </a:p>
          <a:p>
            <a:pPr>
              <a:lnSpc>
                <a:spcPct val="150000"/>
              </a:lnSpc>
            </a:pPr>
            <a:r>
              <a:rPr lang="fr-FR" sz="2400" b="1" dirty="0" smtClean="0">
                <a:solidFill>
                  <a:srgbClr val="FF0000"/>
                </a:solidFill>
                <a:latin typeface="Garamond" pitchFamily="18" charset="0"/>
              </a:rPr>
              <a:t>Caractéristiques :</a:t>
            </a:r>
          </a:p>
          <a:p>
            <a:r>
              <a:rPr lang="fr-FR" sz="2400" dirty="0" smtClean="0">
                <a:latin typeface="Garamond" pitchFamily="18" charset="0"/>
              </a:rPr>
              <a:t>Les deux principales caractéristiques, la moyenne et la variance, d’une variables aléatoire continues sont données par</a:t>
            </a:r>
          </a:p>
          <a:p>
            <a:pPr algn="just"/>
            <a:endParaRPr lang="fr-FR" sz="2400" dirty="0" smtClean="0">
              <a:latin typeface="Garamond" pitchFamily="18" charset="0"/>
            </a:endParaRPr>
          </a:p>
          <a:p>
            <a:pPr algn="just"/>
            <a:r>
              <a:rPr lang="fr-FR" b="1" dirty="0" smtClean="0"/>
              <a:t> </a:t>
            </a:r>
            <a:endParaRPr lang="fr-FR" dirty="0" smtClean="0"/>
          </a:p>
          <a:p>
            <a:endParaRPr lang="fr-FR" dirty="0" smtClean="0"/>
          </a:p>
          <a:p>
            <a:endParaRPr lang="fr-FR" dirty="0" smtClean="0"/>
          </a:p>
          <a:p>
            <a:endParaRPr lang="fr-FR" dirty="0" smtClean="0"/>
          </a:p>
          <a:p>
            <a:r>
              <a:rPr lang="fr-FR" dirty="0" smtClean="0"/>
              <a:t>  </a:t>
            </a:r>
          </a:p>
          <a:p>
            <a:endParaRPr lang="fr-FR" dirty="0"/>
          </a:p>
        </p:txBody>
      </p:sp>
      <p:graphicFrame>
        <p:nvGraphicFramePr>
          <p:cNvPr id="109575" name="Object 3"/>
          <p:cNvGraphicFramePr>
            <a:graphicFrameLocks noGrp="1" noChangeAspect="1"/>
          </p:cNvGraphicFramePr>
          <p:nvPr>
            <p:ph sz="quarter" idx="1"/>
          </p:nvPr>
        </p:nvGraphicFramePr>
        <p:xfrm>
          <a:off x="1285852" y="5500702"/>
          <a:ext cx="5929354" cy="78581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586" name="Équation" r:id="rId3" imgW="3352680" imgH="469800" progId="Equation.3">
                  <p:embed/>
                </p:oleObj>
              </mc:Choice>
              <mc:Fallback>
                <p:oleObj name="Équation" r:id="rId3" imgW="3352680" imgH="4698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85852" y="5500702"/>
                        <a:ext cx="5929354" cy="78581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662736" cy="758952"/>
          </a:xfrm>
        </p:spPr>
        <p:txBody>
          <a:bodyPr>
            <a:normAutofit fontScale="90000"/>
          </a:bodyPr>
          <a:lstStyle/>
          <a:p>
            <a:pPr lvl="0"/>
            <a:r>
              <a:rPr lang="fr-FR" sz="2800" b="1" dirty="0" smtClean="0"/>
              <a:t>Chapitre 2. Variables aléatoires</a:t>
            </a:r>
            <a:r>
              <a:rPr lang="fr-FR" sz="3200" b="1" dirty="0" smtClean="0">
                <a:latin typeface="Garamond" pitchFamily="18" charset="0"/>
              </a:rPr>
              <a:t/>
            </a:r>
            <a:br>
              <a:rPr lang="fr-FR" sz="3200" b="1" dirty="0" smtClean="0">
                <a:latin typeface="Garamond" pitchFamily="18" charset="0"/>
              </a:rPr>
            </a:br>
            <a:r>
              <a:rPr lang="fr-FR" sz="1800" b="1" dirty="0" smtClean="0"/>
              <a:t> Les lois continues. </a:t>
            </a:r>
            <a:r>
              <a:rPr lang="fr-FR" sz="1800" b="1" dirty="0" smtClean="0">
                <a:solidFill>
                  <a:schemeClr val="tx2"/>
                </a:solidFill>
              </a:rPr>
              <a:t>La loi normale centrée réduite</a:t>
            </a:r>
            <a:endParaRPr lang="fr-FR" sz="2000" b="1" dirty="0">
              <a:solidFill>
                <a:schemeClr val="tx2"/>
              </a:solidFill>
              <a:latin typeface="Garamond" pitchFamily="18" charset="0"/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2969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2970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072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072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0728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0730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0734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0736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277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379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481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482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584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584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584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5848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5850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5852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89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89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894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896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89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900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902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904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906" name="Rectangle 1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908" name="Rectangle 2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891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891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8918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35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993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994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9942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9944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9946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9948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7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4403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44035" name="Rectangle 3"/>
          <p:cNvSpPr>
            <a:spLocks noChangeArrowheads="1"/>
          </p:cNvSpPr>
          <p:nvPr/>
        </p:nvSpPr>
        <p:spPr bwMode="auto">
          <a:xfrm>
            <a:off x="457200" y="695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703763" algn="l"/>
              </a:tabLst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4037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4710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47107" name="Rectangle 3"/>
          <p:cNvSpPr>
            <a:spLocks noChangeArrowheads="1"/>
          </p:cNvSpPr>
          <p:nvPr/>
        </p:nvSpPr>
        <p:spPr bwMode="auto">
          <a:xfrm>
            <a:off x="457200" y="8858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703763" algn="l"/>
              </a:tabLst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5120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6349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6349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1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34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36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38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40" name="Rectangle 1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75" name="Rectangle 74"/>
          <p:cNvSpPr/>
          <p:nvPr/>
        </p:nvSpPr>
        <p:spPr>
          <a:xfrm>
            <a:off x="214282" y="1428736"/>
            <a:ext cx="8572560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200000"/>
              </a:lnSpc>
            </a:pPr>
            <a:endParaRPr lang="fr-FR" dirty="0" smtClean="0"/>
          </a:p>
          <a:p>
            <a:pPr algn="just">
              <a:lnSpc>
                <a:spcPct val="200000"/>
              </a:lnSpc>
            </a:pPr>
            <a:endParaRPr lang="fr-FR" dirty="0" smtClean="0"/>
          </a:p>
          <a:p>
            <a:pPr algn="just">
              <a:lnSpc>
                <a:spcPct val="200000"/>
              </a:lnSpc>
            </a:pPr>
            <a:endParaRPr lang="fr-FR" dirty="0" smtClean="0"/>
          </a:p>
          <a:p>
            <a:pPr algn="just">
              <a:lnSpc>
                <a:spcPct val="200000"/>
              </a:lnSpc>
            </a:pPr>
            <a:r>
              <a:rPr lang="fr-FR" dirty="0" smtClean="0"/>
              <a:t>                             </a:t>
            </a:r>
          </a:p>
          <a:p>
            <a:pPr algn="just">
              <a:lnSpc>
                <a:spcPct val="200000"/>
              </a:lnSpc>
            </a:pPr>
            <a:endParaRPr lang="fr-FR" dirty="0" smtClean="0"/>
          </a:p>
          <a:p>
            <a:pPr algn="just">
              <a:lnSpc>
                <a:spcPct val="200000"/>
              </a:lnSpc>
            </a:pPr>
            <a:endParaRPr lang="fr-FR" dirty="0" smtClean="0"/>
          </a:p>
          <a:p>
            <a:pPr algn="just">
              <a:lnSpc>
                <a:spcPct val="200000"/>
              </a:lnSpc>
            </a:pPr>
            <a:endParaRPr lang="fr-FR" dirty="0" smtClean="0"/>
          </a:p>
          <a:p>
            <a:pPr algn="just">
              <a:lnSpc>
                <a:spcPct val="200000"/>
              </a:lnSpc>
            </a:pPr>
            <a:endParaRPr lang="fr-FR" dirty="0" smtClean="0"/>
          </a:p>
          <a:p>
            <a:pPr algn="just">
              <a:lnSpc>
                <a:spcPct val="200000"/>
              </a:lnSpc>
            </a:pPr>
            <a:endParaRPr lang="fr-FR" dirty="0"/>
          </a:p>
        </p:txBody>
      </p:sp>
      <p:sp>
        <p:nvSpPr>
          <p:cNvPr id="124934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24936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24938" name="Rectangle 1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pic>
        <p:nvPicPr>
          <p:cNvPr id="110" name="Image 109" descr="Résultat de recherche d'images pour &quot;table loi normale&quot;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57224" y="1500174"/>
            <a:ext cx="7215238" cy="47149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23" name="Connecteur droit 122"/>
          <p:cNvCxnSpPr/>
          <p:nvPr/>
        </p:nvCxnSpPr>
        <p:spPr>
          <a:xfrm>
            <a:off x="1071538" y="2857496"/>
            <a:ext cx="6858048" cy="1588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125" name="Rectangle 124"/>
          <p:cNvSpPr/>
          <p:nvPr/>
        </p:nvSpPr>
        <p:spPr>
          <a:xfrm>
            <a:off x="4786314" y="2786058"/>
            <a:ext cx="1285884" cy="142876"/>
          </a:xfrm>
          <a:prstGeom prst="rect">
            <a:avLst/>
          </a:prstGeom>
          <a:solidFill>
            <a:schemeClr val="accent3">
              <a:alpha val="0"/>
            </a:schemeClr>
          </a:solidFill>
          <a:ln w="2540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662736" cy="758952"/>
          </a:xfrm>
        </p:spPr>
        <p:txBody>
          <a:bodyPr>
            <a:normAutofit fontScale="90000"/>
          </a:bodyPr>
          <a:lstStyle/>
          <a:p>
            <a:pPr lvl="0"/>
            <a:r>
              <a:rPr lang="fr-FR" sz="2800" b="1" dirty="0" smtClean="0"/>
              <a:t>Chapitre 2. Variables aléatoires</a:t>
            </a:r>
            <a:r>
              <a:rPr lang="fr-FR" sz="3200" b="1" dirty="0" smtClean="0">
                <a:latin typeface="Garamond" pitchFamily="18" charset="0"/>
              </a:rPr>
              <a:t/>
            </a:r>
            <a:br>
              <a:rPr lang="fr-FR" sz="3200" b="1" dirty="0" smtClean="0">
                <a:latin typeface="Garamond" pitchFamily="18" charset="0"/>
              </a:rPr>
            </a:br>
            <a:r>
              <a:rPr lang="fr-FR" sz="1800" b="1" dirty="0" smtClean="0"/>
              <a:t> Les lois continues. </a:t>
            </a:r>
            <a:r>
              <a:rPr lang="fr-FR" sz="1800" b="1" dirty="0" smtClean="0">
                <a:solidFill>
                  <a:schemeClr val="tx2"/>
                </a:solidFill>
              </a:rPr>
              <a:t>La loi normale centrée réduite</a:t>
            </a:r>
            <a:endParaRPr lang="fr-FR" sz="2000" b="1" dirty="0">
              <a:solidFill>
                <a:schemeClr val="tx2"/>
              </a:solidFill>
              <a:latin typeface="Garamond" pitchFamily="18" charset="0"/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2969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2970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072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072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0728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0730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0734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0736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277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379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481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482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584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584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584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5848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5850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5852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89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89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894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896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89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900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902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904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906" name="Rectangle 1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908" name="Rectangle 2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891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891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8918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35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993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994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9942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9944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9946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9948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7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4403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44035" name="Rectangle 3"/>
          <p:cNvSpPr>
            <a:spLocks noChangeArrowheads="1"/>
          </p:cNvSpPr>
          <p:nvPr/>
        </p:nvSpPr>
        <p:spPr bwMode="auto">
          <a:xfrm>
            <a:off x="457200" y="695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703763" algn="l"/>
              </a:tabLst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4037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4710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47107" name="Rectangle 3"/>
          <p:cNvSpPr>
            <a:spLocks noChangeArrowheads="1"/>
          </p:cNvSpPr>
          <p:nvPr/>
        </p:nvSpPr>
        <p:spPr bwMode="auto">
          <a:xfrm>
            <a:off x="457200" y="8858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703763" algn="l"/>
              </a:tabLst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5120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6349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6349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1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34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36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38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40" name="Rectangle 1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75" name="Rectangle 74"/>
          <p:cNvSpPr/>
          <p:nvPr/>
        </p:nvSpPr>
        <p:spPr>
          <a:xfrm>
            <a:off x="214282" y="1428736"/>
            <a:ext cx="8572560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200000"/>
              </a:lnSpc>
            </a:pPr>
            <a:endParaRPr lang="fr-FR" dirty="0" smtClean="0"/>
          </a:p>
          <a:p>
            <a:pPr algn="just">
              <a:lnSpc>
                <a:spcPct val="200000"/>
              </a:lnSpc>
            </a:pPr>
            <a:endParaRPr lang="fr-FR" dirty="0" smtClean="0"/>
          </a:p>
          <a:p>
            <a:pPr algn="just">
              <a:lnSpc>
                <a:spcPct val="200000"/>
              </a:lnSpc>
            </a:pPr>
            <a:endParaRPr lang="fr-FR" dirty="0" smtClean="0"/>
          </a:p>
          <a:p>
            <a:pPr algn="just">
              <a:lnSpc>
                <a:spcPct val="200000"/>
              </a:lnSpc>
            </a:pPr>
            <a:r>
              <a:rPr lang="fr-FR" dirty="0" smtClean="0"/>
              <a:t>                             </a:t>
            </a:r>
          </a:p>
          <a:p>
            <a:pPr algn="just">
              <a:lnSpc>
                <a:spcPct val="200000"/>
              </a:lnSpc>
            </a:pPr>
            <a:endParaRPr lang="fr-FR" dirty="0" smtClean="0"/>
          </a:p>
          <a:p>
            <a:pPr algn="just">
              <a:lnSpc>
                <a:spcPct val="200000"/>
              </a:lnSpc>
            </a:pPr>
            <a:endParaRPr lang="fr-FR" dirty="0" smtClean="0"/>
          </a:p>
          <a:p>
            <a:pPr algn="just">
              <a:lnSpc>
                <a:spcPct val="200000"/>
              </a:lnSpc>
            </a:pPr>
            <a:endParaRPr lang="fr-FR" dirty="0" smtClean="0"/>
          </a:p>
          <a:p>
            <a:pPr algn="just">
              <a:lnSpc>
                <a:spcPct val="200000"/>
              </a:lnSpc>
            </a:pPr>
            <a:endParaRPr lang="fr-FR" dirty="0" smtClean="0"/>
          </a:p>
          <a:p>
            <a:pPr algn="just">
              <a:lnSpc>
                <a:spcPct val="200000"/>
              </a:lnSpc>
            </a:pPr>
            <a:endParaRPr lang="fr-FR" dirty="0"/>
          </a:p>
        </p:txBody>
      </p:sp>
      <p:sp>
        <p:nvSpPr>
          <p:cNvPr id="124934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24936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24938" name="Rectangle 1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pic>
        <p:nvPicPr>
          <p:cNvPr id="110" name="Image 109" descr="Résultat de recherche d'images pour &quot;table loi normale&quot;"/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57224" y="1500174"/>
            <a:ext cx="7215238" cy="47149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1" name="Ellipse 110"/>
          <p:cNvSpPr/>
          <p:nvPr/>
        </p:nvSpPr>
        <p:spPr>
          <a:xfrm>
            <a:off x="4786314" y="2714620"/>
            <a:ext cx="1285884" cy="214314"/>
          </a:xfrm>
          <a:prstGeom prst="ellipse">
            <a:avLst/>
          </a:prstGeom>
          <a:solidFill>
            <a:schemeClr val="accent3">
              <a:alpha val="0"/>
            </a:schemeClr>
          </a:solidFill>
          <a:ln w="2540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114" name="Connecteur droit avec flèche 113"/>
          <p:cNvCxnSpPr/>
          <p:nvPr/>
        </p:nvCxnSpPr>
        <p:spPr>
          <a:xfrm>
            <a:off x="928662" y="2786058"/>
            <a:ext cx="285752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119" name="Connecteur droit avec flèche 118"/>
          <p:cNvCxnSpPr/>
          <p:nvPr/>
        </p:nvCxnSpPr>
        <p:spPr>
          <a:xfrm rot="5400000">
            <a:off x="5179223" y="2035959"/>
            <a:ext cx="357190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graphicFrame>
        <p:nvGraphicFramePr>
          <p:cNvPr id="350210" name="Object 2"/>
          <p:cNvGraphicFramePr>
            <a:graphicFrameLocks noChangeAspect="1"/>
          </p:cNvGraphicFramePr>
          <p:nvPr/>
        </p:nvGraphicFramePr>
        <p:xfrm>
          <a:off x="6000750" y="1416050"/>
          <a:ext cx="1714522" cy="884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0221" name="Équation" r:id="rId5" imgW="672840" imgH="609480" progId="Equation.3">
                  <p:embed/>
                </p:oleObj>
              </mc:Choice>
              <mc:Fallback>
                <p:oleObj name="Équation" r:id="rId5" imgW="672840" imgH="60948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00750" y="1416050"/>
                        <a:ext cx="1714522" cy="8842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662736" cy="758952"/>
          </a:xfrm>
        </p:spPr>
        <p:txBody>
          <a:bodyPr>
            <a:normAutofit fontScale="90000"/>
          </a:bodyPr>
          <a:lstStyle/>
          <a:p>
            <a:pPr lvl="0"/>
            <a:r>
              <a:rPr lang="fr-FR" sz="2800" b="1" dirty="0" smtClean="0"/>
              <a:t>Chapitre 2. Variables aléatoires</a:t>
            </a:r>
            <a:r>
              <a:rPr lang="fr-FR" sz="3200" b="1" dirty="0" smtClean="0">
                <a:latin typeface="Garamond" pitchFamily="18" charset="0"/>
              </a:rPr>
              <a:t/>
            </a:r>
            <a:br>
              <a:rPr lang="fr-FR" sz="3200" b="1" dirty="0" smtClean="0">
                <a:latin typeface="Garamond" pitchFamily="18" charset="0"/>
              </a:rPr>
            </a:br>
            <a:r>
              <a:rPr lang="fr-FR" sz="1800" b="1" dirty="0" smtClean="0"/>
              <a:t> Les lois continues. </a:t>
            </a:r>
            <a:r>
              <a:rPr lang="fr-FR" sz="1800" b="1" dirty="0" smtClean="0">
                <a:solidFill>
                  <a:schemeClr val="tx2"/>
                </a:solidFill>
              </a:rPr>
              <a:t>La loi normale centrée réduite</a:t>
            </a:r>
            <a:endParaRPr lang="fr-FR" sz="2000" b="1" dirty="0">
              <a:solidFill>
                <a:schemeClr val="tx2"/>
              </a:solidFill>
              <a:latin typeface="Garamond" pitchFamily="18" charset="0"/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2969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2970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072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072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0728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0730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0734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0736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277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379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481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482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584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584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584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5848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5850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5852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89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89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894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896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89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900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902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904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906" name="Rectangle 1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908" name="Rectangle 2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891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891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8918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35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993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994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9942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9944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9946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9948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7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4403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44035" name="Rectangle 3"/>
          <p:cNvSpPr>
            <a:spLocks noChangeArrowheads="1"/>
          </p:cNvSpPr>
          <p:nvPr/>
        </p:nvSpPr>
        <p:spPr bwMode="auto">
          <a:xfrm>
            <a:off x="457200" y="695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703763" algn="l"/>
              </a:tabLst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4037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4710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47107" name="Rectangle 3"/>
          <p:cNvSpPr>
            <a:spLocks noChangeArrowheads="1"/>
          </p:cNvSpPr>
          <p:nvPr/>
        </p:nvSpPr>
        <p:spPr bwMode="auto">
          <a:xfrm>
            <a:off x="457200" y="8858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703763" algn="l"/>
              </a:tabLst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5120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6349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6349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1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34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36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38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40" name="Rectangle 1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75" name="Rectangle 74"/>
          <p:cNvSpPr/>
          <p:nvPr/>
        </p:nvSpPr>
        <p:spPr>
          <a:xfrm>
            <a:off x="214282" y="1571612"/>
            <a:ext cx="857256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200000"/>
              </a:lnSpc>
            </a:pPr>
            <a:r>
              <a:rPr lang="fr-FR" b="1" dirty="0" smtClean="0"/>
              <a:t>Exemple.</a:t>
            </a:r>
            <a:r>
              <a:rPr lang="fr-FR" dirty="0" smtClean="0"/>
              <a:t> </a:t>
            </a:r>
          </a:p>
          <a:p>
            <a:pPr algn="just">
              <a:lnSpc>
                <a:spcPct val="200000"/>
              </a:lnSpc>
            </a:pPr>
            <a:r>
              <a:rPr lang="fr-FR" dirty="0" smtClean="0"/>
              <a:t>2. Soit X une variable aléatoire qui suit une loi normale</a:t>
            </a:r>
          </a:p>
          <a:p>
            <a:pPr algn="just">
              <a:lnSpc>
                <a:spcPct val="200000"/>
              </a:lnSpc>
            </a:pPr>
            <a:r>
              <a:rPr lang="fr-FR" dirty="0" smtClean="0"/>
              <a:t>Déterminer        tel que :    </a:t>
            </a:r>
          </a:p>
          <a:p>
            <a:pPr algn="just">
              <a:lnSpc>
                <a:spcPct val="200000"/>
              </a:lnSpc>
            </a:pPr>
            <a:endParaRPr lang="fr-FR" dirty="0"/>
          </a:p>
        </p:txBody>
      </p:sp>
      <p:sp>
        <p:nvSpPr>
          <p:cNvPr id="124934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24936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24938" name="Rectangle 1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graphicFrame>
        <p:nvGraphicFramePr>
          <p:cNvPr id="340995" name="Object 6"/>
          <p:cNvGraphicFramePr>
            <a:graphicFrameLocks noChangeAspect="1"/>
          </p:cNvGraphicFramePr>
          <p:nvPr/>
        </p:nvGraphicFramePr>
        <p:xfrm>
          <a:off x="2857488" y="2833686"/>
          <a:ext cx="2173288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9462" name="Équation" r:id="rId4" imgW="1028520" imgH="203040" progId="Equation.3">
                  <p:embed/>
                </p:oleObj>
              </mc:Choice>
              <mc:Fallback>
                <p:oleObj name="Équation" r:id="rId4" imgW="1028520" imgH="20304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57488" y="2833686"/>
                        <a:ext cx="2173288" cy="381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0996" name="Object 6"/>
          <p:cNvGraphicFramePr>
            <a:graphicFrameLocks noChangeAspect="1"/>
          </p:cNvGraphicFramePr>
          <p:nvPr/>
        </p:nvGraphicFramePr>
        <p:xfrm>
          <a:off x="1535094" y="2905124"/>
          <a:ext cx="322262" cy="309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9463" name="Équation" r:id="rId6" imgW="152280" imgH="164880" progId="Equation.3">
                  <p:embed/>
                </p:oleObj>
              </mc:Choice>
              <mc:Fallback>
                <p:oleObj name="Équation" r:id="rId6" imgW="152280" imgH="16488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35094" y="2905124"/>
                        <a:ext cx="322262" cy="3095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2024" name="Object 6"/>
          <p:cNvGraphicFramePr>
            <a:graphicFrameLocks noChangeAspect="1"/>
          </p:cNvGraphicFramePr>
          <p:nvPr/>
        </p:nvGraphicFramePr>
        <p:xfrm>
          <a:off x="5929322" y="2285992"/>
          <a:ext cx="1314450" cy="428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9464" name="Équation" r:id="rId8" imgW="622080" imgH="228600" progId="Equation.3">
                  <p:embed/>
                </p:oleObj>
              </mc:Choice>
              <mc:Fallback>
                <p:oleObj name="Équation" r:id="rId8" imgW="622080" imgH="228600" progId="Equation.3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29322" y="2285992"/>
                        <a:ext cx="1314450" cy="428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662736" cy="758952"/>
          </a:xfrm>
        </p:spPr>
        <p:txBody>
          <a:bodyPr>
            <a:normAutofit fontScale="90000"/>
          </a:bodyPr>
          <a:lstStyle/>
          <a:p>
            <a:pPr lvl="0"/>
            <a:r>
              <a:rPr lang="fr-FR" sz="2800" b="1" dirty="0" smtClean="0"/>
              <a:t>Chapitre 2. Variables aléatoires</a:t>
            </a:r>
            <a:r>
              <a:rPr lang="fr-FR" sz="3200" b="1" dirty="0" smtClean="0">
                <a:latin typeface="Garamond" pitchFamily="18" charset="0"/>
              </a:rPr>
              <a:t/>
            </a:r>
            <a:br>
              <a:rPr lang="fr-FR" sz="3200" b="1" dirty="0" smtClean="0">
                <a:latin typeface="Garamond" pitchFamily="18" charset="0"/>
              </a:rPr>
            </a:br>
            <a:r>
              <a:rPr lang="fr-FR" sz="1800" b="1" dirty="0" smtClean="0"/>
              <a:t> Les lois continues. </a:t>
            </a:r>
            <a:r>
              <a:rPr lang="fr-FR" sz="1800" b="1" dirty="0" smtClean="0">
                <a:solidFill>
                  <a:schemeClr val="tx2"/>
                </a:solidFill>
              </a:rPr>
              <a:t>La loi normale centrée réduite</a:t>
            </a:r>
            <a:endParaRPr lang="fr-FR" sz="2000" b="1" dirty="0">
              <a:solidFill>
                <a:schemeClr val="tx2"/>
              </a:solidFill>
              <a:latin typeface="Garamond" pitchFamily="18" charset="0"/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2969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2970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072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072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0728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0730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0734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0736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277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379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481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482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584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584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584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5848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5850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5852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89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89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894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896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89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900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902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904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906" name="Rectangle 1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908" name="Rectangle 2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891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891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8918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35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993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994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9942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9944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9946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9948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7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4403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44035" name="Rectangle 3"/>
          <p:cNvSpPr>
            <a:spLocks noChangeArrowheads="1"/>
          </p:cNvSpPr>
          <p:nvPr/>
        </p:nvSpPr>
        <p:spPr bwMode="auto">
          <a:xfrm>
            <a:off x="457200" y="695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703763" algn="l"/>
              </a:tabLst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4037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4710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47107" name="Rectangle 3"/>
          <p:cNvSpPr>
            <a:spLocks noChangeArrowheads="1"/>
          </p:cNvSpPr>
          <p:nvPr/>
        </p:nvSpPr>
        <p:spPr bwMode="auto">
          <a:xfrm>
            <a:off x="457200" y="8858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703763" algn="l"/>
              </a:tabLst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5120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6349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6349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1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34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36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38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40" name="Rectangle 1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75" name="Rectangle 74"/>
          <p:cNvSpPr/>
          <p:nvPr/>
        </p:nvSpPr>
        <p:spPr>
          <a:xfrm>
            <a:off x="214282" y="1428736"/>
            <a:ext cx="8572560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200000"/>
              </a:lnSpc>
            </a:pPr>
            <a:r>
              <a:rPr lang="fr-FR" b="1" dirty="0" smtClean="0"/>
              <a:t>Exemple.</a:t>
            </a:r>
            <a:r>
              <a:rPr lang="fr-FR" dirty="0" smtClean="0"/>
              <a:t> </a:t>
            </a:r>
          </a:p>
          <a:p>
            <a:pPr algn="just">
              <a:lnSpc>
                <a:spcPct val="200000"/>
              </a:lnSpc>
            </a:pPr>
            <a:r>
              <a:rPr lang="fr-FR" dirty="0" smtClean="0"/>
              <a:t>2.  Soit X une variable aléatoire qui suit une loi normale</a:t>
            </a:r>
          </a:p>
          <a:p>
            <a:pPr algn="just">
              <a:lnSpc>
                <a:spcPct val="200000"/>
              </a:lnSpc>
            </a:pPr>
            <a:r>
              <a:rPr lang="fr-FR" dirty="0" smtClean="0"/>
              <a:t>Déterminer       tel que :</a:t>
            </a:r>
          </a:p>
          <a:p>
            <a:pPr algn="just">
              <a:lnSpc>
                <a:spcPct val="200000"/>
              </a:lnSpc>
            </a:pPr>
            <a:endParaRPr lang="fr-FR" dirty="0" smtClean="0"/>
          </a:p>
          <a:p>
            <a:pPr algn="just">
              <a:lnSpc>
                <a:spcPct val="200000"/>
              </a:lnSpc>
            </a:pPr>
            <a:endParaRPr lang="fr-FR" dirty="0" smtClean="0"/>
          </a:p>
          <a:p>
            <a:pPr algn="just">
              <a:lnSpc>
                <a:spcPct val="200000"/>
              </a:lnSpc>
            </a:pPr>
            <a:endParaRPr lang="fr-FR" dirty="0" smtClean="0"/>
          </a:p>
          <a:p>
            <a:pPr algn="just">
              <a:lnSpc>
                <a:spcPct val="200000"/>
              </a:lnSpc>
            </a:pPr>
            <a:r>
              <a:rPr lang="fr-FR" dirty="0" smtClean="0"/>
              <a:t>                             Suit une loi normale </a:t>
            </a:r>
          </a:p>
          <a:p>
            <a:pPr algn="just">
              <a:lnSpc>
                <a:spcPct val="200000"/>
              </a:lnSpc>
            </a:pPr>
            <a:endParaRPr lang="fr-FR" dirty="0" smtClean="0"/>
          </a:p>
          <a:p>
            <a:pPr algn="just">
              <a:lnSpc>
                <a:spcPct val="200000"/>
              </a:lnSpc>
            </a:pPr>
            <a:endParaRPr lang="fr-FR" dirty="0" smtClean="0"/>
          </a:p>
          <a:p>
            <a:pPr algn="just">
              <a:lnSpc>
                <a:spcPct val="200000"/>
              </a:lnSpc>
            </a:pPr>
            <a:endParaRPr lang="fr-FR" dirty="0" smtClean="0"/>
          </a:p>
          <a:p>
            <a:pPr algn="just">
              <a:lnSpc>
                <a:spcPct val="200000"/>
              </a:lnSpc>
            </a:pPr>
            <a:endParaRPr lang="fr-FR" dirty="0" smtClean="0"/>
          </a:p>
          <a:p>
            <a:pPr algn="just">
              <a:lnSpc>
                <a:spcPct val="200000"/>
              </a:lnSpc>
            </a:pPr>
            <a:endParaRPr lang="fr-FR" dirty="0"/>
          </a:p>
        </p:txBody>
      </p:sp>
      <p:sp>
        <p:nvSpPr>
          <p:cNvPr id="124934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24936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24938" name="Rectangle 1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81" name="ZoneTexte 80"/>
          <p:cNvSpPr txBox="1"/>
          <p:nvPr/>
        </p:nvSpPr>
        <p:spPr>
          <a:xfrm>
            <a:off x="5715008" y="3000372"/>
            <a:ext cx="2928958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Dire qu’une variable aléatoire continue X suit la loi normale</a:t>
            </a:r>
          </a:p>
          <a:p>
            <a:endParaRPr lang="fr-FR" dirty="0" smtClean="0"/>
          </a:p>
          <a:p>
            <a:r>
              <a:rPr lang="fr-FR" dirty="0" smtClean="0"/>
              <a:t>Signifie que la variable aléatoire</a:t>
            </a:r>
          </a:p>
          <a:p>
            <a:endParaRPr lang="fr-FR" dirty="0" smtClean="0"/>
          </a:p>
          <a:p>
            <a:r>
              <a:rPr lang="fr-FR" dirty="0" smtClean="0"/>
              <a:t>Suit la loi normale centrée réduite  </a:t>
            </a:r>
            <a:endParaRPr lang="fr-FR" dirty="0"/>
          </a:p>
        </p:txBody>
      </p:sp>
      <p:graphicFrame>
        <p:nvGraphicFramePr>
          <p:cNvPr id="344072" name="Object 6"/>
          <p:cNvGraphicFramePr>
            <a:graphicFrameLocks noChangeAspect="1"/>
          </p:cNvGraphicFramePr>
          <p:nvPr/>
        </p:nvGraphicFramePr>
        <p:xfrm>
          <a:off x="7000892" y="3500438"/>
          <a:ext cx="1287462" cy="428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0564" name="Équation" r:id="rId4" imgW="609480" imgH="228600" progId="Equation.3">
                  <p:embed/>
                </p:oleObj>
              </mc:Choice>
              <mc:Fallback>
                <p:oleObj name="Équation" r:id="rId4" imgW="609480" imgH="22860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00892" y="3500438"/>
                        <a:ext cx="1287462" cy="428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4073" name="Object 6"/>
          <p:cNvGraphicFramePr>
            <a:graphicFrameLocks noChangeAspect="1"/>
          </p:cNvGraphicFramePr>
          <p:nvPr/>
        </p:nvGraphicFramePr>
        <p:xfrm>
          <a:off x="6786578" y="4286256"/>
          <a:ext cx="938212" cy="738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0565" name="Équation" r:id="rId6" imgW="444240" imgH="393480" progId="Equation.3">
                  <p:embed/>
                </p:oleObj>
              </mc:Choice>
              <mc:Fallback>
                <p:oleObj name="Équation" r:id="rId6" imgW="444240" imgH="39348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86578" y="4286256"/>
                        <a:ext cx="938212" cy="7381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4074" name="Object 6"/>
          <p:cNvGraphicFramePr>
            <a:graphicFrameLocks noChangeAspect="1"/>
          </p:cNvGraphicFramePr>
          <p:nvPr/>
        </p:nvGraphicFramePr>
        <p:xfrm>
          <a:off x="6746875" y="5167311"/>
          <a:ext cx="938213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0566" name="Équation" r:id="rId8" imgW="444240" imgH="203040" progId="Equation.3">
                  <p:embed/>
                </p:oleObj>
              </mc:Choice>
              <mc:Fallback>
                <p:oleObj name="Équation" r:id="rId8" imgW="444240" imgH="203040" progId="Equation.3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46875" y="5167311"/>
                        <a:ext cx="938213" cy="381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4075" name="Object 11"/>
          <p:cNvGraphicFramePr>
            <a:graphicFrameLocks noChangeAspect="1"/>
          </p:cNvGraphicFramePr>
          <p:nvPr/>
        </p:nvGraphicFramePr>
        <p:xfrm>
          <a:off x="201613" y="3500438"/>
          <a:ext cx="4210050" cy="738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0567" name="Équation" r:id="rId10" imgW="1993680" imgH="393480" progId="Equation.3">
                  <p:embed/>
                </p:oleObj>
              </mc:Choice>
              <mc:Fallback>
                <p:oleObj name="Équation" r:id="rId10" imgW="1993680" imgH="393480" progId="Equation.3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1613" y="3500438"/>
                        <a:ext cx="4210050" cy="7381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4076" name="Object 12"/>
          <p:cNvGraphicFramePr>
            <a:graphicFrameLocks noChangeAspect="1"/>
          </p:cNvGraphicFramePr>
          <p:nvPr/>
        </p:nvGraphicFramePr>
        <p:xfrm>
          <a:off x="206375" y="4214813"/>
          <a:ext cx="4343400" cy="738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0568" name="Équation" r:id="rId12" imgW="2057400" imgH="393480" progId="Equation.3">
                  <p:embed/>
                </p:oleObj>
              </mc:Choice>
              <mc:Fallback>
                <p:oleObj name="Équation" r:id="rId12" imgW="2057400" imgH="393480" progId="Equation.3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6375" y="4214813"/>
                        <a:ext cx="4343400" cy="7381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4077" name="Object 13"/>
          <p:cNvGraphicFramePr>
            <a:graphicFrameLocks noChangeAspect="1"/>
          </p:cNvGraphicFramePr>
          <p:nvPr/>
        </p:nvGraphicFramePr>
        <p:xfrm>
          <a:off x="388938" y="4929188"/>
          <a:ext cx="1474787" cy="738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0569" name="Équation" r:id="rId14" imgW="698400" imgH="393480" progId="Equation.3">
                  <p:embed/>
                </p:oleObj>
              </mc:Choice>
              <mc:Fallback>
                <p:oleObj name="Équation" r:id="rId14" imgW="698400" imgH="393480" progId="Equation.3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8938" y="4929188"/>
                        <a:ext cx="1474787" cy="7381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4078" name="Object 6"/>
          <p:cNvGraphicFramePr>
            <a:graphicFrameLocks noChangeAspect="1"/>
          </p:cNvGraphicFramePr>
          <p:nvPr/>
        </p:nvGraphicFramePr>
        <p:xfrm>
          <a:off x="4133850" y="5024438"/>
          <a:ext cx="938213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0570" name="Équation" r:id="rId16" imgW="444240" imgH="203040" progId="Equation.3">
                  <p:embed/>
                </p:oleObj>
              </mc:Choice>
              <mc:Fallback>
                <p:oleObj name="Équation" r:id="rId16" imgW="444240" imgH="203040" progId="Equation.3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33850" y="5024438"/>
                        <a:ext cx="938213" cy="381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60461" name="Object 13"/>
          <p:cNvGraphicFramePr>
            <a:graphicFrameLocks noChangeAspect="1"/>
          </p:cNvGraphicFramePr>
          <p:nvPr/>
        </p:nvGraphicFramePr>
        <p:xfrm>
          <a:off x="5929322" y="2143116"/>
          <a:ext cx="1314450" cy="428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0571" name="Équation" r:id="rId18" imgW="622080" imgH="228600" progId="Equation.3">
                  <p:embed/>
                </p:oleObj>
              </mc:Choice>
              <mc:Fallback>
                <p:oleObj name="Équation" r:id="rId18" imgW="622080" imgH="228600" progId="Equation.3">
                  <p:embed/>
                  <p:pic>
                    <p:nvPicPr>
                      <p:cNvPr id="0" name="Picture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29322" y="2143116"/>
                        <a:ext cx="1314450" cy="428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60462" name="Object 14"/>
          <p:cNvGraphicFramePr>
            <a:graphicFrameLocks noChangeAspect="1"/>
          </p:cNvGraphicFramePr>
          <p:nvPr/>
        </p:nvGraphicFramePr>
        <p:xfrm>
          <a:off x="1500166" y="2786058"/>
          <a:ext cx="322262" cy="309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0572" name="Équation" r:id="rId20" imgW="152280" imgH="164880" progId="Equation.3">
                  <p:embed/>
                </p:oleObj>
              </mc:Choice>
              <mc:Fallback>
                <p:oleObj name="Équation" r:id="rId20" imgW="152280" imgH="164880" progId="Equation.3">
                  <p:embed/>
                  <p:pic>
                    <p:nvPicPr>
                      <p:cNvPr id="0" name="Picture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00166" y="2786058"/>
                        <a:ext cx="322262" cy="3095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60463" name="Object 15"/>
          <p:cNvGraphicFramePr>
            <a:graphicFrameLocks noChangeAspect="1"/>
          </p:cNvGraphicFramePr>
          <p:nvPr/>
        </p:nvGraphicFramePr>
        <p:xfrm>
          <a:off x="2714612" y="2714620"/>
          <a:ext cx="2173288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0573" name="Équation" r:id="rId22" imgW="1028520" imgH="203040" progId="Equation.3">
                  <p:embed/>
                </p:oleObj>
              </mc:Choice>
              <mc:Fallback>
                <p:oleObj name="Équation" r:id="rId22" imgW="1028520" imgH="203040" progId="Equation.3">
                  <p:embed/>
                  <p:pic>
                    <p:nvPicPr>
                      <p:cNvPr id="0" name="Picture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14612" y="2714620"/>
                        <a:ext cx="2173288" cy="381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662736" cy="758952"/>
          </a:xfrm>
        </p:spPr>
        <p:txBody>
          <a:bodyPr>
            <a:normAutofit fontScale="90000"/>
          </a:bodyPr>
          <a:lstStyle/>
          <a:p>
            <a:pPr lvl="0"/>
            <a:r>
              <a:rPr lang="fr-FR" sz="2800" b="1" dirty="0" smtClean="0"/>
              <a:t>Chapitre 2. Variables aléatoires</a:t>
            </a:r>
            <a:r>
              <a:rPr lang="fr-FR" sz="3200" b="1" dirty="0" smtClean="0">
                <a:latin typeface="Garamond" pitchFamily="18" charset="0"/>
              </a:rPr>
              <a:t/>
            </a:r>
            <a:br>
              <a:rPr lang="fr-FR" sz="3200" b="1" dirty="0" smtClean="0">
                <a:latin typeface="Garamond" pitchFamily="18" charset="0"/>
              </a:rPr>
            </a:br>
            <a:r>
              <a:rPr lang="fr-FR" sz="1800" b="1" dirty="0" smtClean="0"/>
              <a:t> Les lois continues. </a:t>
            </a:r>
            <a:r>
              <a:rPr lang="fr-FR" sz="1800" b="1" dirty="0" smtClean="0">
                <a:solidFill>
                  <a:schemeClr val="tx2"/>
                </a:solidFill>
              </a:rPr>
              <a:t>La loi normale centrée réduite</a:t>
            </a:r>
            <a:endParaRPr lang="fr-FR" sz="2000" b="1" dirty="0">
              <a:solidFill>
                <a:schemeClr val="tx2"/>
              </a:solidFill>
              <a:latin typeface="Garamond" pitchFamily="18" charset="0"/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2969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2970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072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072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0728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0730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0734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0736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277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379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481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482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584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584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584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5848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5850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5852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89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89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894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896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89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900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902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904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906" name="Rectangle 1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908" name="Rectangle 2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891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891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8918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35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993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994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9942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9944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9946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9948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7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4403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44035" name="Rectangle 3"/>
          <p:cNvSpPr>
            <a:spLocks noChangeArrowheads="1"/>
          </p:cNvSpPr>
          <p:nvPr/>
        </p:nvSpPr>
        <p:spPr bwMode="auto">
          <a:xfrm>
            <a:off x="457200" y="695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703763" algn="l"/>
              </a:tabLst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4037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4710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47107" name="Rectangle 3"/>
          <p:cNvSpPr>
            <a:spLocks noChangeArrowheads="1"/>
          </p:cNvSpPr>
          <p:nvPr/>
        </p:nvSpPr>
        <p:spPr bwMode="auto">
          <a:xfrm>
            <a:off x="457200" y="8858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703763" algn="l"/>
              </a:tabLst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5120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6349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6349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1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34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36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38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40" name="Rectangle 1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75" name="Rectangle 74"/>
          <p:cNvSpPr/>
          <p:nvPr/>
        </p:nvSpPr>
        <p:spPr>
          <a:xfrm>
            <a:off x="214282" y="1428736"/>
            <a:ext cx="8572560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200000"/>
              </a:lnSpc>
            </a:pPr>
            <a:r>
              <a:rPr lang="fr-FR" b="1" dirty="0" smtClean="0"/>
              <a:t>Exemple.</a:t>
            </a:r>
            <a:r>
              <a:rPr lang="fr-FR" dirty="0" smtClean="0"/>
              <a:t> </a:t>
            </a:r>
          </a:p>
          <a:p>
            <a:pPr algn="just">
              <a:lnSpc>
                <a:spcPct val="200000"/>
              </a:lnSpc>
            </a:pPr>
            <a:r>
              <a:rPr lang="fr-FR" dirty="0" smtClean="0"/>
              <a:t>1.  Soit X une variable aléatoire qui suit une loi normale</a:t>
            </a:r>
          </a:p>
          <a:p>
            <a:pPr algn="just">
              <a:lnSpc>
                <a:spcPct val="200000"/>
              </a:lnSpc>
            </a:pPr>
            <a:r>
              <a:rPr lang="fr-FR" dirty="0" smtClean="0"/>
              <a:t>Déterminer       tel que :</a:t>
            </a:r>
          </a:p>
          <a:p>
            <a:pPr algn="just">
              <a:lnSpc>
                <a:spcPct val="200000"/>
              </a:lnSpc>
            </a:pPr>
            <a:endParaRPr lang="fr-FR" dirty="0" smtClean="0"/>
          </a:p>
          <a:p>
            <a:pPr algn="just">
              <a:lnSpc>
                <a:spcPct val="200000"/>
              </a:lnSpc>
            </a:pPr>
            <a:endParaRPr lang="fr-FR" dirty="0" smtClean="0"/>
          </a:p>
          <a:p>
            <a:pPr algn="just">
              <a:lnSpc>
                <a:spcPct val="200000"/>
              </a:lnSpc>
            </a:pPr>
            <a:endParaRPr lang="fr-FR" dirty="0" smtClean="0"/>
          </a:p>
          <a:p>
            <a:pPr algn="just">
              <a:lnSpc>
                <a:spcPct val="200000"/>
              </a:lnSpc>
            </a:pPr>
            <a:r>
              <a:rPr lang="fr-FR" dirty="0" smtClean="0"/>
              <a:t>                             </a:t>
            </a:r>
          </a:p>
          <a:p>
            <a:pPr algn="just">
              <a:lnSpc>
                <a:spcPct val="200000"/>
              </a:lnSpc>
            </a:pPr>
            <a:endParaRPr lang="fr-FR" dirty="0" smtClean="0"/>
          </a:p>
          <a:p>
            <a:pPr algn="just">
              <a:lnSpc>
                <a:spcPct val="200000"/>
              </a:lnSpc>
            </a:pPr>
            <a:endParaRPr lang="fr-FR" dirty="0" smtClean="0"/>
          </a:p>
          <a:p>
            <a:pPr algn="just">
              <a:lnSpc>
                <a:spcPct val="200000"/>
              </a:lnSpc>
            </a:pPr>
            <a:endParaRPr lang="fr-FR" dirty="0" smtClean="0"/>
          </a:p>
          <a:p>
            <a:pPr algn="just">
              <a:lnSpc>
                <a:spcPct val="200000"/>
              </a:lnSpc>
            </a:pPr>
            <a:endParaRPr lang="fr-FR" dirty="0" smtClean="0"/>
          </a:p>
          <a:p>
            <a:pPr algn="just">
              <a:lnSpc>
                <a:spcPct val="200000"/>
              </a:lnSpc>
            </a:pPr>
            <a:endParaRPr lang="fr-FR" dirty="0"/>
          </a:p>
        </p:txBody>
      </p:sp>
      <p:sp>
        <p:nvSpPr>
          <p:cNvPr id="124934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24936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24938" name="Rectangle 1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cxnSp>
        <p:nvCxnSpPr>
          <p:cNvPr id="88" name="Connecteur droit avec flèche 87"/>
          <p:cNvCxnSpPr/>
          <p:nvPr/>
        </p:nvCxnSpPr>
        <p:spPr>
          <a:xfrm>
            <a:off x="571472" y="5572121"/>
            <a:ext cx="5214974" cy="1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9" name="Forme libre 88"/>
          <p:cNvSpPr/>
          <p:nvPr/>
        </p:nvSpPr>
        <p:spPr>
          <a:xfrm>
            <a:off x="714348" y="3571876"/>
            <a:ext cx="3898900" cy="2025650"/>
          </a:xfrm>
          <a:custGeom>
            <a:avLst/>
            <a:gdLst>
              <a:gd name="connsiteX0" fmla="*/ 0 w 3898900"/>
              <a:gd name="connsiteY0" fmla="*/ 1767417 h 2025650"/>
              <a:gd name="connsiteX1" fmla="*/ 1028700 w 3898900"/>
              <a:gd name="connsiteY1" fmla="*/ 1716617 h 2025650"/>
              <a:gd name="connsiteX2" fmla="*/ 2006600 w 3898900"/>
              <a:gd name="connsiteY2" fmla="*/ 2117 h 2025650"/>
              <a:gd name="connsiteX3" fmla="*/ 2882900 w 3898900"/>
              <a:gd name="connsiteY3" fmla="*/ 1729317 h 2025650"/>
              <a:gd name="connsiteX4" fmla="*/ 3898900 w 3898900"/>
              <a:gd name="connsiteY4" fmla="*/ 1780117 h 2025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898900" h="2025650">
                <a:moveTo>
                  <a:pt x="0" y="1767417"/>
                </a:moveTo>
                <a:cubicBezTo>
                  <a:pt x="347133" y="1889125"/>
                  <a:pt x="694267" y="2010834"/>
                  <a:pt x="1028700" y="1716617"/>
                </a:cubicBezTo>
                <a:cubicBezTo>
                  <a:pt x="1363133" y="1422400"/>
                  <a:pt x="1697567" y="0"/>
                  <a:pt x="2006600" y="2117"/>
                </a:cubicBezTo>
                <a:cubicBezTo>
                  <a:pt x="2315633" y="4234"/>
                  <a:pt x="2567517" y="1432984"/>
                  <a:pt x="2882900" y="1729317"/>
                </a:cubicBezTo>
                <a:cubicBezTo>
                  <a:pt x="3198283" y="2025650"/>
                  <a:pt x="3548591" y="1902883"/>
                  <a:pt x="3898900" y="1780117"/>
                </a:cubicBezTo>
              </a:path>
            </a:pathLst>
          </a:cu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cxnSp>
        <p:nvCxnSpPr>
          <p:cNvPr id="90" name="Connecteur droit 89"/>
          <p:cNvCxnSpPr/>
          <p:nvPr/>
        </p:nvCxnSpPr>
        <p:spPr>
          <a:xfrm rot="5400000" flipH="1" flipV="1">
            <a:off x="1356505" y="4214015"/>
            <a:ext cx="2714625" cy="1588"/>
          </a:xfrm>
          <a:prstGeom prst="line">
            <a:avLst/>
          </a:prstGeom>
          <a:ln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1" name="ZoneTexte 23"/>
          <p:cNvSpPr txBox="1">
            <a:spLocks noChangeArrowheads="1"/>
          </p:cNvSpPr>
          <p:nvPr/>
        </p:nvSpPr>
        <p:spPr bwMode="auto">
          <a:xfrm>
            <a:off x="2571736" y="5643578"/>
            <a:ext cx="35718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dirty="0"/>
              <a:t>0</a:t>
            </a:r>
          </a:p>
        </p:txBody>
      </p:sp>
      <p:cxnSp>
        <p:nvCxnSpPr>
          <p:cNvPr id="95" name="Connecteur droit 94"/>
          <p:cNvCxnSpPr/>
          <p:nvPr/>
        </p:nvCxnSpPr>
        <p:spPr>
          <a:xfrm rot="5400000">
            <a:off x="3143240" y="5286388"/>
            <a:ext cx="571504" cy="1588"/>
          </a:xfrm>
          <a:prstGeom prst="line">
            <a:avLst/>
          </a:prstGeom>
          <a:ln/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graphicFrame>
        <p:nvGraphicFramePr>
          <p:cNvPr id="345102" name="Object 14"/>
          <p:cNvGraphicFramePr>
            <a:graphicFrameLocks noChangeAspect="1"/>
          </p:cNvGraphicFramePr>
          <p:nvPr/>
        </p:nvGraphicFramePr>
        <p:xfrm>
          <a:off x="357158" y="5715000"/>
          <a:ext cx="563562" cy="238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1570" name="Équation" r:id="rId4" imgW="266400" imgH="126720" progId="Equation.3">
                  <p:embed/>
                </p:oleObj>
              </mc:Choice>
              <mc:Fallback>
                <p:oleObj name="Équation" r:id="rId4" imgW="266400" imgH="12672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7158" y="5715000"/>
                        <a:ext cx="563562" cy="238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5103" name="Object 15"/>
          <p:cNvGraphicFramePr>
            <a:graphicFrameLocks noChangeAspect="1"/>
          </p:cNvGraphicFramePr>
          <p:nvPr/>
        </p:nvGraphicFramePr>
        <p:xfrm>
          <a:off x="5214938" y="5703888"/>
          <a:ext cx="563562" cy="261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1571" name="Équation" r:id="rId6" imgW="266400" imgH="139680" progId="Equation.3">
                  <p:embed/>
                </p:oleObj>
              </mc:Choice>
              <mc:Fallback>
                <p:oleObj name="Équation" r:id="rId6" imgW="266400" imgH="13968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14938" y="5703888"/>
                        <a:ext cx="563562" cy="2619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5105" name="Object 17"/>
          <p:cNvGraphicFramePr>
            <a:graphicFrameLocks noChangeAspect="1"/>
          </p:cNvGraphicFramePr>
          <p:nvPr/>
        </p:nvGraphicFramePr>
        <p:xfrm>
          <a:off x="2962270" y="5643563"/>
          <a:ext cx="966788" cy="738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1572" name="Équation" r:id="rId8" imgW="457200" imgH="393480" progId="Equation.3">
                  <p:embed/>
                </p:oleObj>
              </mc:Choice>
              <mc:Fallback>
                <p:oleObj name="Équation" r:id="rId8" imgW="457200" imgH="393480" progId="Equation.3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62270" y="5643563"/>
                        <a:ext cx="966788" cy="7381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5" name="ZoneTexte 134"/>
          <p:cNvSpPr txBox="1"/>
          <p:nvPr/>
        </p:nvSpPr>
        <p:spPr>
          <a:xfrm>
            <a:off x="1571604" y="3714752"/>
            <a:ext cx="6429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>
                <a:solidFill>
                  <a:schemeClr val="accent4"/>
                </a:solidFill>
              </a:rPr>
              <a:t>0,7</a:t>
            </a:r>
            <a:endParaRPr lang="fr-FR" b="1" dirty="0">
              <a:solidFill>
                <a:schemeClr val="accent4"/>
              </a:solidFill>
            </a:endParaRPr>
          </a:p>
        </p:txBody>
      </p:sp>
      <p:graphicFrame>
        <p:nvGraphicFramePr>
          <p:cNvPr id="361483" name="Object 11"/>
          <p:cNvGraphicFramePr>
            <a:graphicFrameLocks noChangeAspect="1"/>
          </p:cNvGraphicFramePr>
          <p:nvPr/>
        </p:nvGraphicFramePr>
        <p:xfrm>
          <a:off x="5929313" y="2143125"/>
          <a:ext cx="1314450" cy="428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1573" name="Équation" r:id="rId10" imgW="622080" imgH="228600" progId="Equation.3">
                  <p:embed/>
                </p:oleObj>
              </mc:Choice>
              <mc:Fallback>
                <p:oleObj name="Équation" r:id="rId10" imgW="622080" imgH="228600" progId="Equation.3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29313" y="2143125"/>
                        <a:ext cx="1314450" cy="428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61484" name="Object 12"/>
          <p:cNvGraphicFramePr>
            <a:graphicFrameLocks noChangeAspect="1"/>
          </p:cNvGraphicFramePr>
          <p:nvPr/>
        </p:nvGraphicFramePr>
        <p:xfrm>
          <a:off x="1500188" y="2786063"/>
          <a:ext cx="322262" cy="309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1574" name="Équation" r:id="rId12" imgW="152280" imgH="164880" progId="Equation.3">
                  <p:embed/>
                </p:oleObj>
              </mc:Choice>
              <mc:Fallback>
                <p:oleObj name="Équation" r:id="rId12" imgW="152280" imgH="164880" progId="Equation.3">
                  <p:embed/>
                  <p:pic>
                    <p:nvPicPr>
                      <p:cNvPr id="0" name="Picture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00188" y="2786063"/>
                        <a:ext cx="322262" cy="3095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61485" name="Object 13"/>
          <p:cNvGraphicFramePr>
            <a:graphicFrameLocks noChangeAspect="1"/>
          </p:cNvGraphicFramePr>
          <p:nvPr/>
        </p:nvGraphicFramePr>
        <p:xfrm>
          <a:off x="2714625" y="2714625"/>
          <a:ext cx="2173288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1575" name="Équation" r:id="rId14" imgW="1028520" imgH="203040" progId="Equation.3">
                  <p:embed/>
                </p:oleObj>
              </mc:Choice>
              <mc:Fallback>
                <p:oleObj name="Équation" r:id="rId14" imgW="1028520" imgH="203040" progId="Equation.3">
                  <p:embed/>
                  <p:pic>
                    <p:nvPicPr>
                      <p:cNvPr id="0" name="Picture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14625" y="2714625"/>
                        <a:ext cx="2173288" cy="381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11" name="Connecteur droit 110"/>
          <p:cNvCxnSpPr/>
          <p:nvPr/>
        </p:nvCxnSpPr>
        <p:spPr>
          <a:xfrm rot="5400000">
            <a:off x="2821769" y="5036355"/>
            <a:ext cx="642942" cy="428628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114" name="Connecteur droit 113"/>
          <p:cNvCxnSpPr/>
          <p:nvPr/>
        </p:nvCxnSpPr>
        <p:spPr>
          <a:xfrm rot="5400000">
            <a:off x="2571736" y="4857760"/>
            <a:ext cx="857256" cy="571504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117" name="Connecteur droit 116"/>
          <p:cNvCxnSpPr/>
          <p:nvPr/>
        </p:nvCxnSpPr>
        <p:spPr>
          <a:xfrm rot="5400000">
            <a:off x="2357422" y="4714884"/>
            <a:ext cx="1000132" cy="714380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120" name="Connecteur droit 119"/>
          <p:cNvCxnSpPr/>
          <p:nvPr/>
        </p:nvCxnSpPr>
        <p:spPr>
          <a:xfrm rot="5400000">
            <a:off x="2071670" y="4500570"/>
            <a:ext cx="1214446" cy="928694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123" name="Connecteur droit 122"/>
          <p:cNvCxnSpPr/>
          <p:nvPr/>
        </p:nvCxnSpPr>
        <p:spPr>
          <a:xfrm rot="5400000">
            <a:off x="1714480" y="4214818"/>
            <a:ext cx="1500198" cy="1214446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127" name="Connecteur droit 126"/>
          <p:cNvCxnSpPr/>
          <p:nvPr/>
        </p:nvCxnSpPr>
        <p:spPr>
          <a:xfrm rot="5400000">
            <a:off x="1357290" y="4000504"/>
            <a:ext cx="1785950" cy="1357322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129" name="Connecteur droit 128"/>
          <p:cNvCxnSpPr/>
          <p:nvPr/>
        </p:nvCxnSpPr>
        <p:spPr>
          <a:xfrm rot="5400000">
            <a:off x="2143108" y="3714752"/>
            <a:ext cx="785818" cy="642942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131" name="Connecteur droit 130"/>
          <p:cNvCxnSpPr/>
          <p:nvPr/>
        </p:nvCxnSpPr>
        <p:spPr>
          <a:xfrm rot="5400000">
            <a:off x="1214414" y="5500702"/>
            <a:ext cx="71438" cy="71438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133" name="Connecteur droit 132"/>
          <p:cNvCxnSpPr/>
          <p:nvPr/>
        </p:nvCxnSpPr>
        <p:spPr>
          <a:xfrm rot="5400000">
            <a:off x="928662" y="5429264"/>
            <a:ext cx="142876" cy="142876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138" name="Connecteur droit 137"/>
          <p:cNvCxnSpPr/>
          <p:nvPr/>
        </p:nvCxnSpPr>
        <p:spPr>
          <a:xfrm rot="5400000">
            <a:off x="642910" y="5357826"/>
            <a:ext cx="214314" cy="214314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147" name="Connecteur droit 146"/>
          <p:cNvCxnSpPr/>
          <p:nvPr/>
        </p:nvCxnSpPr>
        <p:spPr>
          <a:xfrm rot="5400000" flipH="1" flipV="1">
            <a:off x="3071802" y="5214950"/>
            <a:ext cx="428628" cy="285752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149" name="ZoneTexte 148"/>
          <p:cNvSpPr txBox="1"/>
          <p:nvPr/>
        </p:nvSpPr>
        <p:spPr>
          <a:xfrm>
            <a:off x="3857620" y="3357562"/>
            <a:ext cx="457203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A l’aide de la table de la loi normale centrée réduite, on cherche la valeur du</a:t>
            </a:r>
          </a:p>
          <a:p>
            <a:endParaRPr lang="fr-FR" dirty="0" smtClean="0"/>
          </a:p>
          <a:p>
            <a:r>
              <a:rPr lang="fr-FR" dirty="0" smtClean="0"/>
              <a:t>Sachant que :</a:t>
            </a:r>
          </a:p>
          <a:p>
            <a:endParaRPr lang="fr-FR" dirty="0"/>
          </a:p>
        </p:txBody>
      </p:sp>
      <p:graphicFrame>
        <p:nvGraphicFramePr>
          <p:cNvPr id="361488" name="Object 16"/>
          <p:cNvGraphicFramePr>
            <a:graphicFrameLocks noChangeAspect="1"/>
          </p:cNvGraphicFramePr>
          <p:nvPr/>
        </p:nvGraphicFramePr>
        <p:xfrm>
          <a:off x="8001024" y="3405193"/>
          <a:ext cx="966788" cy="738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1576" name="Équation" r:id="rId16" imgW="457200" imgH="393480" progId="Equation.3">
                  <p:embed/>
                </p:oleObj>
              </mc:Choice>
              <mc:Fallback>
                <p:oleObj name="Équation" r:id="rId16" imgW="457200" imgH="393480" progId="Equation.3">
                  <p:embed/>
                  <p:pic>
                    <p:nvPicPr>
                      <p:cNvPr id="0" name="Picture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001024" y="3405193"/>
                        <a:ext cx="966788" cy="7381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61489" name="Object 17"/>
          <p:cNvGraphicFramePr>
            <a:graphicFrameLocks noChangeAspect="1"/>
          </p:cNvGraphicFramePr>
          <p:nvPr/>
        </p:nvGraphicFramePr>
        <p:xfrm>
          <a:off x="5643570" y="4572008"/>
          <a:ext cx="2654300" cy="738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1577" name="Équation" r:id="rId17" imgW="1257120" imgH="393480" progId="Equation.3">
                  <p:embed/>
                </p:oleObj>
              </mc:Choice>
              <mc:Fallback>
                <p:oleObj name="Équation" r:id="rId17" imgW="1257120" imgH="393480" progId="Equation.3">
                  <p:embed/>
                  <p:pic>
                    <p:nvPicPr>
                      <p:cNvPr id="0" name="Picture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43570" y="4572008"/>
                        <a:ext cx="2654300" cy="7381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662736" cy="758952"/>
          </a:xfrm>
        </p:spPr>
        <p:txBody>
          <a:bodyPr>
            <a:normAutofit fontScale="90000"/>
          </a:bodyPr>
          <a:lstStyle/>
          <a:p>
            <a:pPr lvl="0"/>
            <a:r>
              <a:rPr lang="fr-FR" sz="2800" b="1" dirty="0" smtClean="0"/>
              <a:t>Chapitre 2. Variables aléatoires</a:t>
            </a:r>
            <a:r>
              <a:rPr lang="fr-FR" sz="3200" b="1" dirty="0" smtClean="0">
                <a:latin typeface="Garamond" pitchFamily="18" charset="0"/>
              </a:rPr>
              <a:t/>
            </a:r>
            <a:br>
              <a:rPr lang="fr-FR" sz="3200" b="1" dirty="0" smtClean="0">
                <a:latin typeface="Garamond" pitchFamily="18" charset="0"/>
              </a:rPr>
            </a:br>
            <a:r>
              <a:rPr lang="fr-FR" sz="1800" b="1" dirty="0" smtClean="0"/>
              <a:t> Les lois continues. </a:t>
            </a:r>
            <a:r>
              <a:rPr lang="fr-FR" sz="1800" b="1" dirty="0" smtClean="0">
                <a:solidFill>
                  <a:schemeClr val="tx2"/>
                </a:solidFill>
              </a:rPr>
              <a:t>La loi normale centrée réduite</a:t>
            </a:r>
            <a:endParaRPr lang="fr-FR" sz="2000" b="1" dirty="0">
              <a:solidFill>
                <a:schemeClr val="tx2"/>
              </a:solidFill>
              <a:latin typeface="Garamond" pitchFamily="18" charset="0"/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2969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2970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072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072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0728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0730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0734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0736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277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379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481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482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584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584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584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5848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5850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5852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89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89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894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896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89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900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902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904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906" name="Rectangle 1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908" name="Rectangle 2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891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891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8918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35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993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994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9942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9944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9946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9948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7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4403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44035" name="Rectangle 3"/>
          <p:cNvSpPr>
            <a:spLocks noChangeArrowheads="1"/>
          </p:cNvSpPr>
          <p:nvPr/>
        </p:nvSpPr>
        <p:spPr bwMode="auto">
          <a:xfrm>
            <a:off x="457200" y="695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703763" algn="l"/>
              </a:tabLst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4037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4710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47107" name="Rectangle 3"/>
          <p:cNvSpPr>
            <a:spLocks noChangeArrowheads="1"/>
          </p:cNvSpPr>
          <p:nvPr/>
        </p:nvSpPr>
        <p:spPr bwMode="auto">
          <a:xfrm>
            <a:off x="457200" y="8858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703763" algn="l"/>
              </a:tabLst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5120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6349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6349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1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34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36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38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40" name="Rectangle 1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75" name="Rectangle 74"/>
          <p:cNvSpPr/>
          <p:nvPr/>
        </p:nvSpPr>
        <p:spPr>
          <a:xfrm>
            <a:off x="214282" y="1428736"/>
            <a:ext cx="8572560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200000"/>
              </a:lnSpc>
            </a:pPr>
            <a:endParaRPr lang="fr-FR" dirty="0" smtClean="0"/>
          </a:p>
          <a:p>
            <a:pPr algn="just">
              <a:lnSpc>
                <a:spcPct val="200000"/>
              </a:lnSpc>
            </a:pPr>
            <a:endParaRPr lang="fr-FR" dirty="0" smtClean="0"/>
          </a:p>
          <a:p>
            <a:pPr algn="just">
              <a:lnSpc>
                <a:spcPct val="200000"/>
              </a:lnSpc>
            </a:pPr>
            <a:endParaRPr lang="fr-FR" dirty="0" smtClean="0"/>
          </a:p>
          <a:p>
            <a:pPr algn="just">
              <a:lnSpc>
                <a:spcPct val="200000"/>
              </a:lnSpc>
            </a:pPr>
            <a:r>
              <a:rPr lang="fr-FR" dirty="0" smtClean="0"/>
              <a:t>                             </a:t>
            </a:r>
          </a:p>
          <a:p>
            <a:pPr algn="just">
              <a:lnSpc>
                <a:spcPct val="200000"/>
              </a:lnSpc>
            </a:pPr>
            <a:endParaRPr lang="fr-FR" dirty="0" smtClean="0"/>
          </a:p>
          <a:p>
            <a:pPr algn="just">
              <a:lnSpc>
                <a:spcPct val="200000"/>
              </a:lnSpc>
            </a:pPr>
            <a:endParaRPr lang="fr-FR" dirty="0" smtClean="0"/>
          </a:p>
          <a:p>
            <a:pPr algn="just">
              <a:lnSpc>
                <a:spcPct val="200000"/>
              </a:lnSpc>
            </a:pPr>
            <a:endParaRPr lang="fr-FR" dirty="0" smtClean="0"/>
          </a:p>
          <a:p>
            <a:pPr algn="just">
              <a:lnSpc>
                <a:spcPct val="200000"/>
              </a:lnSpc>
            </a:pPr>
            <a:endParaRPr lang="fr-FR" dirty="0" smtClean="0"/>
          </a:p>
          <a:p>
            <a:pPr algn="just">
              <a:lnSpc>
                <a:spcPct val="200000"/>
              </a:lnSpc>
            </a:pPr>
            <a:endParaRPr lang="fr-FR" dirty="0"/>
          </a:p>
        </p:txBody>
      </p:sp>
      <p:sp>
        <p:nvSpPr>
          <p:cNvPr id="124934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24936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24938" name="Rectangle 1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pic>
        <p:nvPicPr>
          <p:cNvPr id="110" name="Image 109" descr="Résultat de recherche d'images pour &quot;table loi normale&quot;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57224" y="1500174"/>
            <a:ext cx="7215238" cy="47149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23" name="Connecteur droit 122"/>
          <p:cNvCxnSpPr/>
          <p:nvPr/>
        </p:nvCxnSpPr>
        <p:spPr>
          <a:xfrm>
            <a:off x="1071538" y="3141660"/>
            <a:ext cx="6858048" cy="1588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125" name="Rectangle 124"/>
          <p:cNvSpPr/>
          <p:nvPr/>
        </p:nvSpPr>
        <p:spPr>
          <a:xfrm>
            <a:off x="2857488" y="3000372"/>
            <a:ext cx="1285884" cy="142876"/>
          </a:xfrm>
          <a:prstGeom prst="rect">
            <a:avLst/>
          </a:prstGeom>
          <a:solidFill>
            <a:schemeClr val="accent3">
              <a:alpha val="0"/>
            </a:schemeClr>
          </a:solidFill>
          <a:ln w="2540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662736" cy="758952"/>
          </a:xfrm>
        </p:spPr>
        <p:txBody>
          <a:bodyPr>
            <a:normAutofit fontScale="90000"/>
          </a:bodyPr>
          <a:lstStyle/>
          <a:p>
            <a:pPr lvl="0"/>
            <a:r>
              <a:rPr lang="fr-FR" sz="2800" b="1" dirty="0" smtClean="0"/>
              <a:t>Chapitre 2. Variables aléatoires</a:t>
            </a:r>
            <a:r>
              <a:rPr lang="fr-FR" sz="3200" b="1" dirty="0" smtClean="0">
                <a:latin typeface="Garamond" pitchFamily="18" charset="0"/>
              </a:rPr>
              <a:t/>
            </a:r>
            <a:br>
              <a:rPr lang="fr-FR" sz="3200" b="1" dirty="0" smtClean="0">
                <a:latin typeface="Garamond" pitchFamily="18" charset="0"/>
              </a:rPr>
            </a:br>
            <a:r>
              <a:rPr lang="fr-FR" sz="1800" b="1" dirty="0" smtClean="0"/>
              <a:t> Les lois continues. </a:t>
            </a:r>
            <a:r>
              <a:rPr lang="fr-FR" sz="1800" b="1" dirty="0" smtClean="0">
                <a:solidFill>
                  <a:schemeClr val="tx2"/>
                </a:solidFill>
              </a:rPr>
              <a:t>La loi normale centrée réduite</a:t>
            </a:r>
            <a:endParaRPr lang="fr-FR" sz="2000" b="1" dirty="0">
              <a:solidFill>
                <a:schemeClr val="tx2"/>
              </a:solidFill>
              <a:latin typeface="Garamond" pitchFamily="18" charset="0"/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2969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2970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072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072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0728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0730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0734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0736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277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379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481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482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584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584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584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5848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5850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5852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89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89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894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896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89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900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902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904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906" name="Rectangle 1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908" name="Rectangle 2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891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891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8918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35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993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994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9942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9944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9946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9948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7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4403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44035" name="Rectangle 3"/>
          <p:cNvSpPr>
            <a:spLocks noChangeArrowheads="1"/>
          </p:cNvSpPr>
          <p:nvPr/>
        </p:nvSpPr>
        <p:spPr bwMode="auto">
          <a:xfrm>
            <a:off x="457200" y="695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703763" algn="l"/>
              </a:tabLst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4037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4710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47107" name="Rectangle 3"/>
          <p:cNvSpPr>
            <a:spLocks noChangeArrowheads="1"/>
          </p:cNvSpPr>
          <p:nvPr/>
        </p:nvSpPr>
        <p:spPr bwMode="auto">
          <a:xfrm>
            <a:off x="457200" y="8858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703763" algn="l"/>
              </a:tabLst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5120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6349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6349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1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34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36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38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40" name="Rectangle 1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75" name="Rectangle 74"/>
          <p:cNvSpPr/>
          <p:nvPr/>
        </p:nvSpPr>
        <p:spPr>
          <a:xfrm>
            <a:off x="214282" y="1428736"/>
            <a:ext cx="8572560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200000"/>
              </a:lnSpc>
            </a:pPr>
            <a:endParaRPr lang="fr-FR" dirty="0" smtClean="0"/>
          </a:p>
          <a:p>
            <a:pPr algn="just">
              <a:lnSpc>
                <a:spcPct val="200000"/>
              </a:lnSpc>
            </a:pPr>
            <a:endParaRPr lang="fr-FR" dirty="0" smtClean="0"/>
          </a:p>
          <a:p>
            <a:pPr algn="just">
              <a:lnSpc>
                <a:spcPct val="200000"/>
              </a:lnSpc>
            </a:pPr>
            <a:endParaRPr lang="fr-FR" dirty="0" smtClean="0"/>
          </a:p>
          <a:p>
            <a:pPr algn="just">
              <a:lnSpc>
                <a:spcPct val="200000"/>
              </a:lnSpc>
            </a:pPr>
            <a:r>
              <a:rPr lang="fr-FR" dirty="0" smtClean="0"/>
              <a:t>                             </a:t>
            </a:r>
          </a:p>
          <a:p>
            <a:pPr algn="just">
              <a:lnSpc>
                <a:spcPct val="200000"/>
              </a:lnSpc>
            </a:pPr>
            <a:endParaRPr lang="fr-FR" dirty="0" smtClean="0"/>
          </a:p>
          <a:p>
            <a:pPr algn="just">
              <a:lnSpc>
                <a:spcPct val="200000"/>
              </a:lnSpc>
            </a:pPr>
            <a:endParaRPr lang="fr-FR" dirty="0" smtClean="0"/>
          </a:p>
          <a:p>
            <a:pPr algn="just">
              <a:lnSpc>
                <a:spcPct val="200000"/>
              </a:lnSpc>
            </a:pPr>
            <a:endParaRPr lang="fr-FR" dirty="0" smtClean="0"/>
          </a:p>
          <a:p>
            <a:pPr algn="just">
              <a:lnSpc>
                <a:spcPct val="200000"/>
              </a:lnSpc>
            </a:pPr>
            <a:endParaRPr lang="fr-FR" dirty="0" smtClean="0"/>
          </a:p>
          <a:p>
            <a:pPr algn="just">
              <a:lnSpc>
                <a:spcPct val="200000"/>
              </a:lnSpc>
            </a:pPr>
            <a:endParaRPr lang="fr-FR" dirty="0"/>
          </a:p>
        </p:txBody>
      </p:sp>
      <p:sp>
        <p:nvSpPr>
          <p:cNvPr id="124934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24936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24938" name="Rectangle 1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pic>
        <p:nvPicPr>
          <p:cNvPr id="110" name="Image 109" descr="Résultat de recherche d'images pour &quot;table loi normale&quot;"/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57224" y="1500174"/>
            <a:ext cx="7215238" cy="47149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23" name="Connecteur droit 122"/>
          <p:cNvCxnSpPr/>
          <p:nvPr/>
        </p:nvCxnSpPr>
        <p:spPr>
          <a:xfrm>
            <a:off x="1071538" y="3141660"/>
            <a:ext cx="6858048" cy="1588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125" name="Rectangle 124"/>
          <p:cNvSpPr/>
          <p:nvPr/>
        </p:nvSpPr>
        <p:spPr>
          <a:xfrm>
            <a:off x="2857488" y="3000372"/>
            <a:ext cx="1285884" cy="142876"/>
          </a:xfrm>
          <a:prstGeom prst="rect">
            <a:avLst/>
          </a:prstGeom>
          <a:solidFill>
            <a:schemeClr val="accent3">
              <a:alpha val="0"/>
            </a:schemeClr>
          </a:solidFill>
          <a:ln w="2540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81" name="Connecteur droit avec flèche 80"/>
          <p:cNvCxnSpPr/>
          <p:nvPr/>
        </p:nvCxnSpPr>
        <p:spPr>
          <a:xfrm>
            <a:off x="500034" y="3143248"/>
            <a:ext cx="428628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83" name="Connecteur droit avec flèche 82"/>
          <p:cNvCxnSpPr/>
          <p:nvPr/>
        </p:nvCxnSpPr>
        <p:spPr>
          <a:xfrm rot="5400000">
            <a:off x="3000364" y="2357430"/>
            <a:ext cx="1000132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graphicFrame>
        <p:nvGraphicFramePr>
          <p:cNvPr id="362498" name="Object 2"/>
          <p:cNvGraphicFramePr>
            <a:graphicFrameLocks noChangeAspect="1"/>
          </p:cNvGraphicFramePr>
          <p:nvPr/>
        </p:nvGraphicFramePr>
        <p:xfrm>
          <a:off x="5786446" y="1357298"/>
          <a:ext cx="1985963" cy="738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2542" name="Équation" r:id="rId5" imgW="939600" imgH="393480" progId="Equation.3">
                  <p:embed/>
                </p:oleObj>
              </mc:Choice>
              <mc:Fallback>
                <p:oleObj name="Équation" r:id="rId5" imgW="939600" imgH="39348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86446" y="1357298"/>
                        <a:ext cx="1985963" cy="7381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62499" name="Object 3"/>
          <p:cNvGraphicFramePr>
            <a:graphicFrameLocks noChangeAspect="1"/>
          </p:cNvGraphicFramePr>
          <p:nvPr/>
        </p:nvGraphicFramePr>
        <p:xfrm>
          <a:off x="7215206" y="1928802"/>
          <a:ext cx="1771650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2543" name="Équation" r:id="rId7" imgW="838080" imgH="203040" progId="Equation.3">
                  <p:embed/>
                </p:oleObj>
              </mc:Choice>
              <mc:Fallback>
                <p:oleObj name="Équation" r:id="rId7" imgW="838080" imgH="20304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15206" y="1928802"/>
                        <a:ext cx="1771650" cy="381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62500" name="Object 4"/>
          <p:cNvGraphicFramePr>
            <a:graphicFrameLocks noChangeAspect="1"/>
          </p:cNvGraphicFramePr>
          <p:nvPr/>
        </p:nvGraphicFramePr>
        <p:xfrm>
          <a:off x="7429520" y="5429264"/>
          <a:ext cx="1343025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2544" name="Équation" r:id="rId9" imgW="634680" imgH="203040" progId="Equation.3">
                  <p:embed/>
                </p:oleObj>
              </mc:Choice>
              <mc:Fallback>
                <p:oleObj name="Équation" r:id="rId9" imgW="634680" imgH="20304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29520" y="5429264"/>
                        <a:ext cx="1343025" cy="381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62501" name="Object 5"/>
          <p:cNvGraphicFramePr>
            <a:graphicFrameLocks noChangeAspect="1"/>
          </p:cNvGraphicFramePr>
          <p:nvPr/>
        </p:nvGraphicFramePr>
        <p:xfrm>
          <a:off x="1785918" y="1643050"/>
          <a:ext cx="806450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2545" name="Équation" r:id="rId11" imgW="380880" imgH="203040" progId="Equation.3">
                  <p:embed/>
                </p:oleObj>
              </mc:Choice>
              <mc:Fallback>
                <p:oleObj name="Équation" r:id="rId11" imgW="380880" imgH="20304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85918" y="1643050"/>
                        <a:ext cx="806450" cy="381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662736" cy="758952"/>
          </a:xfrm>
        </p:spPr>
        <p:txBody>
          <a:bodyPr>
            <a:normAutofit fontScale="90000"/>
          </a:bodyPr>
          <a:lstStyle/>
          <a:p>
            <a:pPr lvl="0"/>
            <a:r>
              <a:rPr lang="fr-FR" sz="2800" b="1" dirty="0" smtClean="0"/>
              <a:t>Chapitre 2. Variables aléatoires</a:t>
            </a:r>
            <a:r>
              <a:rPr lang="fr-FR" sz="3200" b="1" dirty="0" smtClean="0">
                <a:latin typeface="Garamond" pitchFamily="18" charset="0"/>
              </a:rPr>
              <a:t/>
            </a:r>
            <a:br>
              <a:rPr lang="fr-FR" sz="3200" b="1" dirty="0" smtClean="0">
                <a:latin typeface="Garamond" pitchFamily="18" charset="0"/>
              </a:rPr>
            </a:br>
            <a:r>
              <a:rPr lang="fr-FR" sz="1800" b="1" dirty="0" smtClean="0"/>
              <a:t> Les lois continues. </a:t>
            </a:r>
            <a:r>
              <a:rPr lang="fr-FR" sz="1800" b="1" dirty="0" smtClean="0">
                <a:solidFill>
                  <a:schemeClr val="tx2"/>
                </a:solidFill>
              </a:rPr>
              <a:t>La loi normale centrée réduite</a:t>
            </a:r>
            <a:endParaRPr lang="fr-FR" sz="2000" b="1" dirty="0">
              <a:solidFill>
                <a:schemeClr val="tx2"/>
              </a:solidFill>
              <a:latin typeface="Garamond" pitchFamily="18" charset="0"/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2969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2970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072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072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0728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0730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0734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0736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277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379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481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482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584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584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584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5848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5850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5852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89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89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894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896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89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900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902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904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906" name="Rectangle 1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908" name="Rectangle 2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891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891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8918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35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993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994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9942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9944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9946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9948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7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4403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44035" name="Rectangle 3"/>
          <p:cNvSpPr>
            <a:spLocks noChangeArrowheads="1"/>
          </p:cNvSpPr>
          <p:nvPr/>
        </p:nvSpPr>
        <p:spPr bwMode="auto">
          <a:xfrm>
            <a:off x="457200" y="695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703763" algn="l"/>
              </a:tabLst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4037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4710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47107" name="Rectangle 3"/>
          <p:cNvSpPr>
            <a:spLocks noChangeArrowheads="1"/>
          </p:cNvSpPr>
          <p:nvPr/>
        </p:nvSpPr>
        <p:spPr bwMode="auto">
          <a:xfrm>
            <a:off x="457200" y="8858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703763" algn="l"/>
              </a:tabLst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5120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6349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6349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1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34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36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38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40" name="Rectangle 1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75" name="Rectangle 74"/>
          <p:cNvSpPr/>
          <p:nvPr/>
        </p:nvSpPr>
        <p:spPr>
          <a:xfrm>
            <a:off x="214282" y="1428736"/>
            <a:ext cx="8572560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200000"/>
              </a:lnSpc>
            </a:pPr>
            <a:endParaRPr lang="fr-FR" dirty="0" smtClean="0"/>
          </a:p>
          <a:p>
            <a:pPr algn="just">
              <a:lnSpc>
                <a:spcPct val="200000"/>
              </a:lnSpc>
            </a:pPr>
            <a:endParaRPr lang="fr-FR" dirty="0" smtClean="0"/>
          </a:p>
          <a:p>
            <a:pPr algn="just">
              <a:lnSpc>
                <a:spcPct val="200000"/>
              </a:lnSpc>
            </a:pPr>
            <a:endParaRPr lang="fr-FR" dirty="0" smtClean="0"/>
          </a:p>
          <a:p>
            <a:pPr algn="just">
              <a:lnSpc>
                <a:spcPct val="200000"/>
              </a:lnSpc>
            </a:pPr>
            <a:r>
              <a:rPr lang="fr-FR" dirty="0" smtClean="0"/>
              <a:t>                             </a:t>
            </a:r>
          </a:p>
          <a:p>
            <a:pPr algn="just">
              <a:lnSpc>
                <a:spcPct val="200000"/>
              </a:lnSpc>
            </a:pPr>
            <a:endParaRPr lang="fr-FR" dirty="0" smtClean="0"/>
          </a:p>
          <a:p>
            <a:pPr algn="just">
              <a:lnSpc>
                <a:spcPct val="200000"/>
              </a:lnSpc>
            </a:pPr>
            <a:endParaRPr lang="fr-FR" dirty="0" smtClean="0"/>
          </a:p>
          <a:p>
            <a:pPr algn="just">
              <a:lnSpc>
                <a:spcPct val="200000"/>
              </a:lnSpc>
            </a:pPr>
            <a:endParaRPr lang="fr-FR" dirty="0" smtClean="0"/>
          </a:p>
          <a:p>
            <a:pPr algn="just">
              <a:lnSpc>
                <a:spcPct val="200000"/>
              </a:lnSpc>
            </a:pPr>
            <a:endParaRPr lang="fr-FR" dirty="0" smtClean="0"/>
          </a:p>
          <a:p>
            <a:pPr algn="just">
              <a:lnSpc>
                <a:spcPct val="200000"/>
              </a:lnSpc>
            </a:pPr>
            <a:endParaRPr lang="fr-FR" dirty="0"/>
          </a:p>
        </p:txBody>
      </p:sp>
      <p:sp>
        <p:nvSpPr>
          <p:cNvPr id="124934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24936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24938" name="Rectangle 1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graphicFrame>
        <p:nvGraphicFramePr>
          <p:cNvPr id="362498" name="Object 2"/>
          <p:cNvGraphicFramePr>
            <a:graphicFrameLocks noChangeAspect="1"/>
          </p:cNvGraphicFramePr>
          <p:nvPr/>
        </p:nvGraphicFramePr>
        <p:xfrm>
          <a:off x="642910" y="1857364"/>
          <a:ext cx="1985963" cy="738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3555" name="Équation" r:id="rId4" imgW="939600" imgH="393480" progId="Equation.3">
                  <p:embed/>
                </p:oleObj>
              </mc:Choice>
              <mc:Fallback>
                <p:oleObj name="Équation" r:id="rId4" imgW="939600" imgH="39348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2910" y="1857364"/>
                        <a:ext cx="1985963" cy="7381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62499" name="Object 3"/>
          <p:cNvGraphicFramePr>
            <a:graphicFrameLocks noChangeAspect="1"/>
          </p:cNvGraphicFramePr>
          <p:nvPr/>
        </p:nvGraphicFramePr>
        <p:xfrm>
          <a:off x="642910" y="3000372"/>
          <a:ext cx="1771650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3556" name="Équation" r:id="rId6" imgW="838080" imgH="203040" progId="Equation.3">
                  <p:embed/>
                </p:oleObj>
              </mc:Choice>
              <mc:Fallback>
                <p:oleObj name="Équation" r:id="rId6" imgW="838080" imgH="20304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2910" y="3000372"/>
                        <a:ext cx="1771650" cy="381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62500" name="Object 4"/>
          <p:cNvGraphicFramePr>
            <a:graphicFrameLocks noChangeAspect="1"/>
          </p:cNvGraphicFramePr>
          <p:nvPr/>
        </p:nvGraphicFramePr>
        <p:xfrm>
          <a:off x="1000100" y="3714752"/>
          <a:ext cx="1343025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3557" name="Équation" r:id="rId8" imgW="634680" imgH="203040" progId="Equation.3">
                  <p:embed/>
                </p:oleObj>
              </mc:Choice>
              <mc:Fallback>
                <p:oleObj name="Équation" r:id="rId8" imgW="634680" imgH="20304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00100" y="3714752"/>
                        <a:ext cx="1343025" cy="381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662736" cy="758952"/>
          </a:xfrm>
        </p:spPr>
        <p:txBody>
          <a:bodyPr>
            <a:normAutofit fontScale="90000"/>
          </a:bodyPr>
          <a:lstStyle/>
          <a:p>
            <a:pPr lvl="0"/>
            <a:r>
              <a:rPr lang="fr-FR" sz="2800" b="1" dirty="0" smtClean="0"/>
              <a:t>Chapitre 2. Variables aléatoires</a:t>
            </a:r>
            <a:r>
              <a:rPr lang="fr-FR" sz="3200" b="1" dirty="0" smtClean="0">
                <a:latin typeface="Garamond" pitchFamily="18" charset="0"/>
              </a:rPr>
              <a:t/>
            </a:r>
            <a:br>
              <a:rPr lang="fr-FR" sz="3200" b="1" dirty="0" smtClean="0">
                <a:latin typeface="Garamond" pitchFamily="18" charset="0"/>
              </a:rPr>
            </a:br>
            <a:r>
              <a:rPr lang="fr-FR" sz="1800" b="1" dirty="0" smtClean="0"/>
              <a:t> Les variables aléatoires continues</a:t>
            </a:r>
            <a:endParaRPr lang="fr-FR" sz="2000" b="1" dirty="0">
              <a:solidFill>
                <a:schemeClr val="tx2"/>
              </a:solidFill>
              <a:latin typeface="Garamond" pitchFamily="18" charset="0"/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2969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2970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072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072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0728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0730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0734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0736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277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379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481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482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584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584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584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5848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5850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5852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89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89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894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896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89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900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902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904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906" name="Rectangle 1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908" name="Rectangle 2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891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891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8918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35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993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994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9942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9944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9946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9948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7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4403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44035" name="Rectangle 3"/>
          <p:cNvSpPr>
            <a:spLocks noChangeArrowheads="1"/>
          </p:cNvSpPr>
          <p:nvPr/>
        </p:nvSpPr>
        <p:spPr bwMode="auto">
          <a:xfrm>
            <a:off x="457200" y="695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703763" algn="l"/>
              </a:tabLst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4037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4710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47107" name="Rectangle 3"/>
          <p:cNvSpPr>
            <a:spLocks noChangeArrowheads="1"/>
          </p:cNvSpPr>
          <p:nvPr/>
        </p:nvSpPr>
        <p:spPr bwMode="auto">
          <a:xfrm>
            <a:off x="457200" y="8858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703763" algn="l"/>
              </a:tabLst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5120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6349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6349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1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34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36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38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40" name="Rectangle 1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83" name="ZoneTexte 82"/>
          <p:cNvSpPr txBox="1"/>
          <p:nvPr/>
        </p:nvSpPr>
        <p:spPr>
          <a:xfrm>
            <a:off x="428596" y="1571613"/>
            <a:ext cx="814393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endParaRPr lang="fr-FR" dirty="0" smtClean="0"/>
          </a:p>
          <a:p>
            <a:pPr algn="just">
              <a:lnSpc>
                <a:spcPct val="150000"/>
              </a:lnSpc>
            </a:pPr>
            <a:endParaRPr lang="fr-FR" dirty="0" smtClean="0"/>
          </a:p>
        </p:txBody>
      </p:sp>
      <p:sp>
        <p:nvSpPr>
          <p:cNvPr id="74" name="Espace réservé du contenu 73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311639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fr-FR" sz="2400" b="1" dirty="0" smtClean="0">
                <a:latin typeface="Garamond" pitchFamily="18" charset="0"/>
              </a:rPr>
              <a:t>Exemple. </a:t>
            </a:r>
            <a:r>
              <a:rPr lang="fr-FR" sz="2400" dirty="0" smtClean="0">
                <a:latin typeface="Garamond" pitchFamily="18" charset="0"/>
              </a:rPr>
              <a:t>On considère la fonction f définie sur :  par  et X est une variable aléatoire de densité f.</a:t>
            </a:r>
          </a:p>
          <a:p>
            <a:pPr>
              <a:buNone/>
            </a:pPr>
            <a:r>
              <a:rPr lang="fr-FR" sz="2400" dirty="0" smtClean="0">
                <a:latin typeface="Garamond" pitchFamily="18" charset="0"/>
              </a:rPr>
              <a:t>Calculer les probabilités suivantes : </a:t>
            </a:r>
          </a:p>
          <a:p>
            <a:pPr marL="457200" lvl="0" indent="-457200">
              <a:buAutoNum type="alphaLcPeriod"/>
            </a:pPr>
            <a:r>
              <a:rPr lang="fr-FR" sz="2400" dirty="0" smtClean="0">
                <a:latin typeface="Garamond" pitchFamily="18" charset="0"/>
              </a:rPr>
              <a:t> </a:t>
            </a:r>
          </a:p>
          <a:p>
            <a:pPr marL="457200" lvl="0" indent="-457200">
              <a:buAutoNum type="alphaLcPeriod"/>
            </a:pPr>
            <a:r>
              <a:rPr lang="fr-FR" sz="2400" dirty="0" smtClean="0">
                <a:latin typeface="Garamond" pitchFamily="18" charset="0"/>
              </a:rPr>
              <a:t> </a:t>
            </a:r>
          </a:p>
          <a:p>
            <a:pPr>
              <a:buNone/>
            </a:pPr>
            <a:endParaRPr lang="fr-FR" sz="2400" b="1" dirty="0">
              <a:latin typeface="Garamond" pitchFamily="18" charset="0"/>
            </a:endParaRPr>
          </a:p>
        </p:txBody>
      </p:sp>
      <p:sp>
        <p:nvSpPr>
          <p:cNvPr id="11059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pic>
        <p:nvPicPr>
          <p:cNvPr id="110595" name="Picture 3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85786" y="2928934"/>
            <a:ext cx="1245879" cy="285752"/>
          </a:xfrm>
          <a:prstGeom prst="rect">
            <a:avLst/>
          </a:prstGeom>
          <a:noFill/>
        </p:spPr>
      </p:pic>
      <p:sp>
        <p:nvSpPr>
          <p:cNvPr id="110598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pic>
        <p:nvPicPr>
          <p:cNvPr id="110597" name="Picture 5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57224" y="3357562"/>
            <a:ext cx="928694" cy="30956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662736" cy="758952"/>
          </a:xfrm>
        </p:spPr>
        <p:txBody>
          <a:bodyPr>
            <a:normAutofit fontScale="90000"/>
          </a:bodyPr>
          <a:lstStyle/>
          <a:p>
            <a:pPr lvl="0"/>
            <a:r>
              <a:rPr lang="fr-FR" sz="2800" b="1" dirty="0" smtClean="0"/>
              <a:t>Chapitre 2. Variables aléatoires</a:t>
            </a:r>
            <a:r>
              <a:rPr lang="fr-FR" sz="3200" b="1" dirty="0" smtClean="0">
                <a:latin typeface="Garamond" pitchFamily="18" charset="0"/>
              </a:rPr>
              <a:t/>
            </a:r>
            <a:br>
              <a:rPr lang="fr-FR" sz="3200" b="1" dirty="0" smtClean="0">
                <a:latin typeface="Garamond" pitchFamily="18" charset="0"/>
              </a:rPr>
            </a:br>
            <a:r>
              <a:rPr lang="fr-FR" sz="1800" b="1" dirty="0" smtClean="0"/>
              <a:t> Les variables aléatoires continues</a:t>
            </a:r>
            <a:endParaRPr lang="fr-FR" sz="2000" b="1" dirty="0">
              <a:solidFill>
                <a:schemeClr val="tx2"/>
              </a:solidFill>
              <a:latin typeface="Garamond" pitchFamily="18" charset="0"/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2969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2970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072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072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0728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0730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0734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0736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277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379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481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482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584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584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584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5848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5850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5852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89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89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894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896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89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900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902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904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906" name="Rectangle 1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908" name="Rectangle 2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891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891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8918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35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993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994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9942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9944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9946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9948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7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4403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44035" name="Rectangle 3"/>
          <p:cNvSpPr>
            <a:spLocks noChangeArrowheads="1"/>
          </p:cNvSpPr>
          <p:nvPr/>
        </p:nvSpPr>
        <p:spPr bwMode="auto">
          <a:xfrm>
            <a:off x="457200" y="695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703763" algn="l"/>
              </a:tabLst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4037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4710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47107" name="Rectangle 3"/>
          <p:cNvSpPr>
            <a:spLocks noChangeArrowheads="1"/>
          </p:cNvSpPr>
          <p:nvPr/>
        </p:nvSpPr>
        <p:spPr bwMode="auto">
          <a:xfrm>
            <a:off x="457200" y="8858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703763" algn="l"/>
              </a:tabLst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5120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6349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6349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1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34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36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38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40" name="Rectangle 1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83" name="ZoneTexte 82"/>
          <p:cNvSpPr txBox="1"/>
          <p:nvPr/>
        </p:nvSpPr>
        <p:spPr>
          <a:xfrm>
            <a:off x="428596" y="1571613"/>
            <a:ext cx="814393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endParaRPr lang="fr-FR" dirty="0" smtClean="0"/>
          </a:p>
          <a:p>
            <a:pPr algn="just">
              <a:lnSpc>
                <a:spcPct val="150000"/>
              </a:lnSpc>
            </a:pPr>
            <a:endParaRPr lang="fr-FR" dirty="0" smtClean="0"/>
          </a:p>
        </p:txBody>
      </p:sp>
      <p:sp>
        <p:nvSpPr>
          <p:cNvPr id="74" name="Espace réservé du contenu 73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3116398"/>
          </a:xfrm>
        </p:spPr>
        <p:txBody>
          <a:bodyPr>
            <a:normAutofit/>
          </a:bodyPr>
          <a:lstStyle/>
          <a:p>
            <a:pPr marL="457200" lvl="0" indent="-457200">
              <a:buAutoNum type="alphaLcPeriod"/>
            </a:pPr>
            <a:r>
              <a:rPr lang="fr-FR" sz="2400" dirty="0" smtClean="0">
                <a:latin typeface="Garamond" pitchFamily="18" charset="0"/>
              </a:rPr>
              <a:t> </a:t>
            </a:r>
          </a:p>
          <a:p>
            <a:pPr marL="457200" lvl="0" indent="-457200">
              <a:buNone/>
            </a:pPr>
            <a:r>
              <a:rPr lang="fr-FR" sz="2400" dirty="0" smtClean="0">
                <a:latin typeface="Garamond" pitchFamily="18" charset="0"/>
              </a:rPr>
              <a:t> </a:t>
            </a:r>
          </a:p>
          <a:p>
            <a:pPr>
              <a:buNone/>
            </a:pPr>
            <a:endParaRPr lang="fr-FR" sz="2400" b="1" dirty="0">
              <a:latin typeface="Garamond" pitchFamily="18" charset="0"/>
            </a:endParaRPr>
          </a:p>
        </p:txBody>
      </p:sp>
      <p:sp>
        <p:nvSpPr>
          <p:cNvPr id="11059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pic>
        <p:nvPicPr>
          <p:cNvPr id="110595" name="Picture 3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85786" y="1643050"/>
            <a:ext cx="1245879" cy="285752"/>
          </a:xfrm>
          <a:prstGeom prst="rect">
            <a:avLst/>
          </a:prstGeom>
          <a:noFill/>
        </p:spPr>
      </p:pic>
      <p:sp>
        <p:nvSpPr>
          <p:cNvPr id="110598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cxnSp>
        <p:nvCxnSpPr>
          <p:cNvPr id="78" name="Connecteur droit 77"/>
          <p:cNvCxnSpPr/>
          <p:nvPr/>
        </p:nvCxnSpPr>
        <p:spPr>
          <a:xfrm rot="5400000">
            <a:off x="-32" y="3357562"/>
            <a:ext cx="2000264" cy="158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Connecteur droit 78"/>
          <p:cNvCxnSpPr/>
          <p:nvPr/>
        </p:nvCxnSpPr>
        <p:spPr>
          <a:xfrm rot="10800000" flipV="1">
            <a:off x="1000101" y="4347375"/>
            <a:ext cx="3357585" cy="1031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Forme libre 81"/>
          <p:cNvSpPr/>
          <p:nvPr/>
        </p:nvSpPr>
        <p:spPr>
          <a:xfrm>
            <a:off x="1285852" y="3143248"/>
            <a:ext cx="3000396" cy="478077"/>
          </a:xfrm>
          <a:custGeom>
            <a:avLst/>
            <a:gdLst>
              <a:gd name="connsiteX0" fmla="*/ 0 w 2630465"/>
              <a:gd name="connsiteY0" fmla="*/ 315238 h 478077"/>
              <a:gd name="connsiteX1" fmla="*/ 1778696 w 2630465"/>
              <a:gd name="connsiteY1" fmla="*/ 27140 h 478077"/>
              <a:gd name="connsiteX2" fmla="*/ 2630465 w 2630465"/>
              <a:gd name="connsiteY2" fmla="*/ 478077 h 478077"/>
              <a:gd name="connsiteX3" fmla="*/ 2630465 w 2630465"/>
              <a:gd name="connsiteY3" fmla="*/ 478077 h 4780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30465" h="478077">
                <a:moveTo>
                  <a:pt x="0" y="315238"/>
                </a:moveTo>
                <a:cubicBezTo>
                  <a:pt x="670142" y="157619"/>
                  <a:pt x="1340285" y="0"/>
                  <a:pt x="1778696" y="27140"/>
                </a:cubicBezTo>
                <a:cubicBezTo>
                  <a:pt x="2217107" y="54280"/>
                  <a:pt x="2630465" y="478077"/>
                  <a:pt x="2630465" y="478077"/>
                </a:cubicBezTo>
                <a:lnTo>
                  <a:pt x="2630465" y="478077"/>
                </a:lnTo>
              </a:path>
            </a:pathLst>
          </a:cu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schemeClr val="accent3"/>
              </a:solidFill>
            </a:endParaRPr>
          </a:p>
        </p:txBody>
      </p:sp>
      <p:cxnSp>
        <p:nvCxnSpPr>
          <p:cNvPr id="87" name="Connecteur droit 86"/>
          <p:cNvCxnSpPr/>
          <p:nvPr/>
        </p:nvCxnSpPr>
        <p:spPr>
          <a:xfrm rot="5400000">
            <a:off x="1107257" y="3893347"/>
            <a:ext cx="928694" cy="1588"/>
          </a:xfrm>
          <a:prstGeom prst="line">
            <a:avLst/>
          </a:prstGeom>
          <a:ln w="12700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Connecteur droit 87"/>
          <p:cNvCxnSpPr/>
          <p:nvPr/>
        </p:nvCxnSpPr>
        <p:spPr>
          <a:xfrm rot="5400000">
            <a:off x="1607323" y="3821909"/>
            <a:ext cx="1071570" cy="1588"/>
          </a:xfrm>
          <a:prstGeom prst="line">
            <a:avLst/>
          </a:prstGeom>
          <a:ln w="19050">
            <a:solidFill>
              <a:schemeClr val="accent4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Connecteur droit 89"/>
          <p:cNvCxnSpPr/>
          <p:nvPr/>
        </p:nvCxnSpPr>
        <p:spPr>
          <a:xfrm rot="5400000">
            <a:off x="2642777" y="3785793"/>
            <a:ext cx="1143008" cy="794"/>
          </a:xfrm>
          <a:prstGeom prst="line">
            <a:avLst/>
          </a:prstGeom>
          <a:ln w="19050">
            <a:solidFill>
              <a:schemeClr val="accent4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Connecteur droit 92"/>
          <p:cNvCxnSpPr/>
          <p:nvPr/>
        </p:nvCxnSpPr>
        <p:spPr>
          <a:xfrm rot="5400000">
            <a:off x="3536943" y="3892553"/>
            <a:ext cx="928694" cy="1588"/>
          </a:xfrm>
          <a:prstGeom prst="line">
            <a:avLst/>
          </a:prstGeom>
          <a:ln w="12700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4" name="ZoneTexte 93"/>
          <p:cNvSpPr txBox="1"/>
          <p:nvPr/>
        </p:nvSpPr>
        <p:spPr>
          <a:xfrm>
            <a:off x="2000232" y="4345552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solidFill>
                  <a:schemeClr val="accent4"/>
                </a:solidFill>
              </a:rPr>
              <a:t>a</a:t>
            </a:r>
            <a:endParaRPr lang="fr-FR" dirty="0">
              <a:solidFill>
                <a:schemeClr val="accent4"/>
              </a:solidFill>
            </a:endParaRPr>
          </a:p>
        </p:txBody>
      </p:sp>
      <p:sp>
        <p:nvSpPr>
          <p:cNvPr id="95" name="ZoneTexte 94"/>
          <p:cNvSpPr txBox="1"/>
          <p:nvPr/>
        </p:nvSpPr>
        <p:spPr>
          <a:xfrm>
            <a:off x="3071802" y="4345552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solidFill>
                  <a:schemeClr val="accent4"/>
                </a:solidFill>
              </a:rPr>
              <a:t>b</a:t>
            </a:r>
            <a:endParaRPr lang="fr-FR" dirty="0">
              <a:solidFill>
                <a:schemeClr val="accent4"/>
              </a:solidFill>
            </a:endParaRPr>
          </a:p>
        </p:txBody>
      </p:sp>
      <p:sp>
        <p:nvSpPr>
          <p:cNvPr id="96" name="ZoneTexte 95"/>
          <p:cNvSpPr txBox="1"/>
          <p:nvPr/>
        </p:nvSpPr>
        <p:spPr>
          <a:xfrm>
            <a:off x="3786182" y="2643182"/>
            <a:ext cx="6429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solidFill>
                  <a:schemeClr val="accent3"/>
                </a:solidFill>
              </a:rPr>
              <a:t>f(x)</a:t>
            </a:r>
            <a:endParaRPr lang="fr-FR" dirty="0">
              <a:solidFill>
                <a:schemeClr val="accent3"/>
              </a:solidFill>
            </a:endParaRPr>
          </a:p>
        </p:txBody>
      </p:sp>
      <p:cxnSp>
        <p:nvCxnSpPr>
          <p:cNvPr id="100" name="Connecteur droit avec flèche 99"/>
          <p:cNvCxnSpPr>
            <a:stCxn id="96" idx="1"/>
          </p:cNvCxnSpPr>
          <p:nvPr/>
        </p:nvCxnSpPr>
        <p:spPr>
          <a:xfrm rot="10800000" flipV="1">
            <a:off x="3357554" y="2827848"/>
            <a:ext cx="428628" cy="243962"/>
          </a:xfrm>
          <a:prstGeom prst="straightConnector1">
            <a:avLst/>
          </a:prstGeom>
          <a:ln w="15875">
            <a:solidFill>
              <a:schemeClr val="accent3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Connecteur droit 102"/>
          <p:cNvCxnSpPr/>
          <p:nvPr/>
        </p:nvCxnSpPr>
        <p:spPr>
          <a:xfrm rot="5400000">
            <a:off x="2821769" y="3964785"/>
            <a:ext cx="428628" cy="357190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Connecteur droit 104"/>
          <p:cNvCxnSpPr/>
          <p:nvPr/>
        </p:nvCxnSpPr>
        <p:spPr>
          <a:xfrm rot="5400000">
            <a:off x="2500298" y="3643314"/>
            <a:ext cx="785818" cy="642942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Connecteur droit 106"/>
          <p:cNvCxnSpPr/>
          <p:nvPr/>
        </p:nvCxnSpPr>
        <p:spPr>
          <a:xfrm rot="5400000">
            <a:off x="2250265" y="3393281"/>
            <a:ext cx="1071570" cy="857256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Connecteur droit 108"/>
          <p:cNvCxnSpPr/>
          <p:nvPr/>
        </p:nvCxnSpPr>
        <p:spPr>
          <a:xfrm rot="5400000">
            <a:off x="2071670" y="3286124"/>
            <a:ext cx="1000132" cy="857256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Connecteur droit 110"/>
          <p:cNvCxnSpPr/>
          <p:nvPr/>
        </p:nvCxnSpPr>
        <p:spPr>
          <a:xfrm rot="5400000">
            <a:off x="2107389" y="3321843"/>
            <a:ext cx="571504" cy="500066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Connecteur droit 113"/>
          <p:cNvCxnSpPr/>
          <p:nvPr/>
        </p:nvCxnSpPr>
        <p:spPr>
          <a:xfrm rot="5400000">
            <a:off x="2107389" y="3250405"/>
            <a:ext cx="357190" cy="285752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1618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11620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11621" name="Rectangle 5"/>
          <p:cNvSpPr>
            <a:spLocks noChangeArrowheads="1"/>
          </p:cNvSpPr>
          <p:nvPr/>
        </p:nvSpPr>
        <p:spPr bwMode="auto">
          <a:xfrm>
            <a:off x="0" y="9715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1623" name="Rectangle 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pic>
        <p:nvPicPr>
          <p:cNvPr id="111622" name="Picture 6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285852" y="4857760"/>
            <a:ext cx="3095625" cy="742950"/>
          </a:xfrm>
          <a:prstGeom prst="rect">
            <a:avLst/>
          </a:prstGeom>
          <a:noFill/>
        </p:spPr>
      </p:pic>
      <p:sp>
        <p:nvSpPr>
          <p:cNvPr id="111624" name="Rectangle 8"/>
          <p:cNvSpPr>
            <a:spLocks noChangeArrowheads="1"/>
          </p:cNvSpPr>
          <p:nvPr/>
        </p:nvSpPr>
        <p:spPr bwMode="auto">
          <a:xfrm>
            <a:off x="0" y="120015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23" name="Connecteur droit avec flèche 122"/>
          <p:cNvCxnSpPr/>
          <p:nvPr/>
        </p:nvCxnSpPr>
        <p:spPr>
          <a:xfrm rot="5400000" flipH="1" flipV="1">
            <a:off x="2429654" y="4714884"/>
            <a:ext cx="427834" cy="794"/>
          </a:xfrm>
          <a:prstGeom prst="straightConnector1">
            <a:avLst/>
          </a:prstGeom>
          <a:ln w="15875">
            <a:solidFill>
              <a:schemeClr val="accent4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1626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pic>
        <p:nvPicPr>
          <p:cNvPr id="111625" name="Picture 9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071934" y="1857364"/>
            <a:ext cx="2643206" cy="714380"/>
          </a:xfrm>
          <a:prstGeom prst="rect">
            <a:avLst/>
          </a:prstGeom>
          <a:noFill/>
        </p:spPr>
      </p:pic>
      <p:sp>
        <p:nvSpPr>
          <p:cNvPr id="111628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pic>
        <p:nvPicPr>
          <p:cNvPr id="111627" name="Picture 11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572132" y="2643182"/>
            <a:ext cx="928694" cy="857256"/>
          </a:xfrm>
          <a:prstGeom prst="rect">
            <a:avLst/>
          </a:prstGeom>
          <a:noFill/>
        </p:spPr>
      </p:pic>
      <p:sp>
        <p:nvSpPr>
          <p:cNvPr id="111630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pic>
        <p:nvPicPr>
          <p:cNvPr id="111629" name="Picture 13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572132" y="3643314"/>
            <a:ext cx="871538" cy="571504"/>
          </a:xfrm>
          <a:prstGeom prst="rect">
            <a:avLst/>
          </a:prstGeom>
          <a:noFill/>
        </p:spPr>
      </p:pic>
      <p:sp>
        <p:nvSpPr>
          <p:cNvPr id="111632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pic>
        <p:nvPicPr>
          <p:cNvPr id="111631" name="Picture 15"/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572132" y="4357694"/>
            <a:ext cx="928694" cy="500066"/>
          </a:xfrm>
          <a:prstGeom prst="rect">
            <a:avLst/>
          </a:prstGeom>
          <a:noFill/>
        </p:spPr>
      </p:pic>
      <p:sp>
        <p:nvSpPr>
          <p:cNvPr id="111634" name="Rectangle 1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pic>
        <p:nvPicPr>
          <p:cNvPr id="111633" name="Picture 17"/>
          <p:cNvPicPr>
            <a:picLocks noChangeAspect="1" noChangeArrowheads="1"/>
          </p:cNvPicPr>
          <p:nvPr/>
        </p:nvPicPr>
        <p:blipFill>
          <a:blip r:embed="rId8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572132" y="5000636"/>
            <a:ext cx="1071570" cy="500066"/>
          </a:xfrm>
          <a:prstGeom prst="rect">
            <a:avLst/>
          </a:prstGeom>
          <a:noFill/>
        </p:spPr>
      </p:pic>
      <p:sp>
        <p:nvSpPr>
          <p:cNvPr id="111636" name="Rectangle 2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11638" name="Rectangle 2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pic>
        <p:nvPicPr>
          <p:cNvPr id="111637" name="Picture 21"/>
          <p:cNvPicPr>
            <a:picLocks noChangeAspect="1" noChangeArrowheads="1"/>
          </p:cNvPicPr>
          <p:nvPr/>
        </p:nvPicPr>
        <p:blipFill>
          <a:blip r:embed="rId9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572132" y="5572140"/>
            <a:ext cx="1000132" cy="500066"/>
          </a:xfrm>
          <a:prstGeom prst="rect">
            <a:avLst/>
          </a:prstGeom>
          <a:noFill/>
        </p:spPr>
      </p:pic>
      <p:pic>
        <p:nvPicPr>
          <p:cNvPr id="111641" name="Picture 25"/>
          <p:cNvPicPr>
            <a:picLocks noChangeAspect="1" noChangeArrowheads="1"/>
          </p:cNvPicPr>
          <p:nvPr/>
        </p:nvPicPr>
        <p:blipFill>
          <a:blip r:embed="rId10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358082" y="2786058"/>
            <a:ext cx="1143008" cy="642942"/>
          </a:xfrm>
          <a:prstGeom prst="rect">
            <a:avLst/>
          </a:prstGeom>
          <a:noFill/>
        </p:spPr>
      </p:pic>
      <p:pic>
        <p:nvPicPr>
          <p:cNvPr id="111640" name="Picture 24"/>
          <p:cNvPicPr>
            <a:picLocks noChangeAspect="1" noChangeArrowheads="1"/>
          </p:cNvPicPr>
          <p:nvPr/>
        </p:nvPicPr>
        <p:blipFill>
          <a:blip r:embed="rId11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500958" y="5572140"/>
            <a:ext cx="857256" cy="642942"/>
          </a:xfrm>
          <a:prstGeom prst="rect">
            <a:avLst/>
          </a:prstGeom>
          <a:noFill/>
        </p:spPr>
      </p:pic>
      <p:pic>
        <p:nvPicPr>
          <p:cNvPr id="111639" name="Picture 23"/>
          <p:cNvPicPr>
            <a:picLocks noChangeAspect="1" noChangeArrowheads="1"/>
          </p:cNvPicPr>
          <p:nvPr/>
        </p:nvPicPr>
        <p:blipFill>
          <a:blip r:embed="rId1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339559" y="4357694"/>
            <a:ext cx="1375845" cy="357190"/>
          </a:xfrm>
          <a:prstGeom prst="rect">
            <a:avLst/>
          </a:prstGeom>
          <a:noFill/>
        </p:spPr>
      </p:pic>
      <p:sp>
        <p:nvSpPr>
          <p:cNvPr id="111642" name="Rectangle 2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11643" name="Rectangle 27"/>
          <p:cNvSpPr>
            <a:spLocks noChangeArrowheads="1"/>
          </p:cNvSpPr>
          <p:nvPr/>
        </p:nvSpPr>
        <p:spPr bwMode="auto">
          <a:xfrm>
            <a:off x="0" y="89535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662736" cy="758952"/>
          </a:xfrm>
        </p:spPr>
        <p:txBody>
          <a:bodyPr>
            <a:normAutofit fontScale="90000"/>
          </a:bodyPr>
          <a:lstStyle/>
          <a:p>
            <a:pPr lvl="0"/>
            <a:r>
              <a:rPr lang="fr-FR" sz="2800" b="1" dirty="0" smtClean="0"/>
              <a:t>Chapitre 2. Variables aléatoires</a:t>
            </a:r>
            <a:r>
              <a:rPr lang="fr-FR" sz="3200" b="1" dirty="0" smtClean="0">
                <a:latin typeface="Garamond" pitchFamily="18" charset="0"/>
              </a:rPr>
              <a:t/>
            </a:r>
            <a:br>
              <a:rPr lang="fr-FR" sz="3200" b="1" dirty="0" smtClean="0">
                <a:latin typeface="Garamond" pitchFamily="18" charset="0"/>
              </a:rPr>
            </a:br>
            <a:r>
              <a:rPr lang="fr-FR" sz="1800" b="1" dirty="0" smtClean="0"/>
              <a:t> Les lois continues. </a:t>
            </a:r>
            <a:r>
              <a:rPr lang="fr-FR" sz="1800" b="1" dirty="0" smtClean="0">
                <a:solidFill>
                  <a:schemeClr val="tx2"/>
                </a:solidFill>
              </a:rPr>
              <a:t>La loi normale</a:t>
            </a:r>
            <a:endParaRPr lang="fr-FR" sz="2000" b="1" dirty="0">
              <a:solidFill>
                <a:schemeClr val="tx2"/>
              </a:solidFill>
              <a:latin typeface="Garamond" pitchFamily="18" charset="0"/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2969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2970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072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072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0728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0730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0734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0736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277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379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481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482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584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584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584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5848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5850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5852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89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89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894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896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89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900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902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904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906" name="Rectangle 1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908" name="Rectangle 2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891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891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8918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35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993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994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9942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9944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9946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9948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7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4403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44035" name="Rectangle 3"/>
          <p:cNvSpPr>
            <a:spLocks noChangeArrowheads="1"/>
          </p:cNvSpPr>
          <p:nvPr/>
        </p:nvSpPr>
        <p:spPr bwMode="auto">
          <a:xfrm>
            <a:off x="457200" y="695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703763" algn="l"/>
              </a:tabLst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4037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4710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47107" name="Rectangle 3"/>
          <p:cNvSpPr>
            <a:spLocks noChangeArrowheads="1"/>
          </p:cNvSpPr>
          <p:nvPr/>
        </p:nvSpPr>
        <p:spPr bwMode="auto">
          <a:xfrm>
            <a:off x="457200" y="8858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703763" algn="l"/>
              </a:tabLst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5120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6349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6349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1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34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36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38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40" name="Rectangle 1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83" name="ZoneTexte 82"/>
          <p:cNvSpPr txBox="1"/>
          <p:nvPr/>
        </p:nvSpPr>
        <p:spPr>
          <a:xfrm>
            <a:off x="428596" y="1571612"/>
            <a:ext cx="8143932" cy="18928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b="1" dirty="0" smtClean="0">
                <a:solidFill>
                  <a:srgbClr val="FF0000"/>
                </a:solidFill>
              </a:rPr>
              <a:t>La loi normale : </a:t>
            </a:r>
            <a:r>
              <a:rPr lang="fr-FR" i="1" dirty="0" smtClean="0"/>
              <a:t>X</a:t>
            </a:r>
            <a:r>
              <a:rPr lang="fr-FR" dirty="0" smtClean="0"/>
              <a:t> suit une loi Normale de paramètres   </a:t>
            </a:r>
            <a:r>
              <a:rPr lang="el-GR" i="1" dirty="0" smtClean="0"/>
              <a:t>μ</a:t>
            </a:r>
            <a:r>
              <a:rPr lang="fr-FR" dirty="0" smtClean="0"/>
              <a:t>  et  </a:t>
            </a:r>
            <a:r>
              <a:rPr lang="el-GR" i="1" dirty="0" smtClean="0"/>
              <a:t>σ</a:t>
            </a:r>
            <a:r>
              <a:rPr lang="fr-FR" dirty="0" smtClean="0"/>
              <a:t>   notée  si sa densité est donnée par :</a:t>
            </a:r>
          </a:p>
          <a:p>
            <a:pPr algn="just">
              <a:lnSpc>
                <a:spcPct val="150000"/>
              </a:lnSpc>
            </a:pPr>
            <a:endParaRPr lang="fr-FR" i="1" dirty="0" smtClean="0"/>
          </a:p>
          <a:p>
            <a:pPr algn="just">
              <a:lnSpc>
                <a:spcPct val="150000"/>
              </a:lnSpc>
            </a:pPr>
            <a:endParaRPr lang="fr-FR" dirty="0" smtClean="0"/>
          </a:p>
          <a:p>
            <a:pPr>
              <a:lnSpc>
                <a:spcPct val="150000"/>
              </a:lnSpc>
            </a:pPr>
            <a:endParaRPr lang="fr-FR" dirty="0" smtClean="0"/>
          </a:p>
        </p:txBody>
      </p:sp>
      <p:graphicFrame>
        <p:nvGraphicFramePr>
          <p:cNvPr id="113669" name="Object 2"/>
          <p:cNvGraphicFramePr>
            <a:graphicFrameLocks noChangeAspect="1"/>
          </p:cNvGraphicFramePr>
          <p:nvPr/>
        </p:nvGraphicFramePr>
        <p:xfrm>
          <a:off x="2428860" y="2571744"/>
          <a:ext cx="3732213" cy="114300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702" name="Équation" r:id="rId3" imgW="1765080" imgH="495000" progId="Equation.3">
                  <p:embed/>
                </p:oleObj>
              </mc:Choice>
              <mc:Fallback>
                <p:oleObj name="Équation" r:id="rId3" imgW="1765080" imgH="49500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28860" y="2571744"/>
                        <a:ext cx="3732213" cy="114300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7" name="Rectangle 76"/>
          <p:cNvSpPr/>
          <p:nvPr/>
        </p:nvSpPr>
        <p:spPr>
          <a:xfrm>
            <a:off x="642910" y="4500570"/>
            <a:ext cx="382188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 smtClean="0">
                <a:solidFill>
                  <a:srgbClr val="FF0000"/>
                </a:solidFill>
              </a:rPr>
              <a:t>Propriétés :                               </a:t>
            </a:r>
            <a:r>
              <a:rPr lang="fr-FR" b="1" dirty="0" smtClean="0"/>
              <a:t>et  </a:t>
            </a:r>
            <a:r>
              <a:rPr lang="fr-FR" dirty="0" smtClean="0"/>
              <a:t> </a:t>
            </a:r>
            <a:endParaRPr lang="fr-FR" dirty="0"/>
          </a:p>
        </p:txBody>
      </p:sp>
      <p:graphicFrame>
        <p:nvGraphicFramePr>
          <p:cNvPr id="113670" name="Object 3"/>
          <p:cNvGraphicFramePr>
            <a:graphicFrameLocks noGrp="1" noChangeAspect="1"/>
          </p:cNvGraphicFramePr>
          <p:nvPr>
            <p:ph sz="quarter" idx="1"/>
          </p:nvPr>
        </p:nvGraphicFramePr>
        <p:xfrm>
          <a:off x="2428860" y="4500569"/>
          <a:ext cx="1357322" cy="41096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703" name="Équation" r:id="rId5" imgW="647640" imgH="203040" progId="Equation.3">
                  <p:embed/>
                </p:oleObj>
              </mc:Choice>
              <mc:Fallback>
                <p:oleObj name="Équation" r:id="rId5" imgW="647640" imgH="20304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28860" y="4500569"/>
                        <a:ext cx="1357322" cy="41096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3671" name="Object 4"/>
          <p:cNvGraphicFramePr>
            <a:graphicFrameLocks noChangeAspect="1"/>
          </p:cNvGraphicFramePr>
          <p:nvPr/>
        </p:nvGraphicFramePr>
        <p:xfrm>
          <a:off x="4357686" y="4500570"/>
          <a:ext cx="1476375" cy="428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704" name="Équation" r:id="rId7" imgW="698400" imgH="228600" progId="Equation.3">
                  <p:embed/>
                </p:oleObj>
              </mc:Choice>
              <mc:Fallback>
                <p:oleObj name="Équation" r:id="rId7" imgW="698400" imgH="2286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57686" y="4500570"/>
                        <a:ext cx="1476375" cy="428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662736" cy="758952"/>
          </a:xfrm>
        </p:spPr>
        <p:txBody>
          <a:bodyPr>
            <a:normAutofit fontScale="90000"/>
          </a:bodyPr>
          <a:lstStyle/>
          <a:p>
            <a:pPr lvl="0"/>
            <a:r>
              <a:rPr lang="fr-FR" sz="2800" b="1" dirty="0" smtClean="0"/>
              <a:t>Chapitre 2. Variables aléatoires</a:t>
            </a:r>
            <a:r>
              <a:rPr lang="fr-FR" sz="3200" b="1" dirty="0" smtClean="0">
                <a:latin typeface="Garamond" pitchFamily="18" charset="0"/>
              </a:rPr>
              <a:t/>
            </a:r>
            <a:br>
              <a:rPr lang="fr-FR" sz="3200" b="1" dirty="0" smtClean="0">
                <a:latin typeface="Garamond" pitchFamily="18" charset="0"/>
              </a:rPr>
            </a:br>
            <a:r>
              <a:rPr lang="fr-FR" sz="1800" b="1" dirty="0" smtClean="0"/>
              <a:t> Les variables aléatoires continues</a:t>
            </a:r>
            <a:endParaRPr lang="fr-FR" sz="2000" b="1" dirty="0">
              <a:solidFill>
                <a:schemeClr val="tx2"/>
              </a:solidFill>
              <a:latin typeface="Garamond" pitchFamily="18" charset="0"/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2969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2970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072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072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0728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0730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0734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0736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277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379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481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482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584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584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584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5848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5850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5852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89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89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894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896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89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900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902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904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906" name="Rectangle 1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908" name="Rectangle 2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891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891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8918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35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993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994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9942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9944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9946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9948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7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4403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44035" name="Rectangle 3"/>
          <p:cNvSpPr>
            <a:spLocks noChangeArrowheads="1"/>
          </p:cNvSpPr>
          <p:nvPr/>
        </p:nvSpPr>
        <p:spPr bwMode="auto">
          <a:xfrm>
            <a:off x="457200" y="695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703763" algn="l"/>
              </a:tabLst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4037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4710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47107" name="Rectangle 3"/>
          <p:cNvSpPr>
            <a:spLocks noChangeArrowheads="1"/>
          </p:cNvSpPr>
          <p:nvPr/>
        </p:nvSpPr>
        <p:spPr bwMode="auto">
          <a:xfrm>
            <a:off x="457200" y="8858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703763" algn="l"/>
              </a:tabLst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5120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6349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6349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1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34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36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38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40" name="Rectangle 1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83" name="ZoneTexte 82"/>
          <p:cNvSpPr txBox="1"/>
          <p:nvPr/>
        </p:nvSpPr>
        <p:spPr>
          <a:xfrm>
            <a:off x="428596" y="1571613"/>
            <a:ext cx="814393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endParaRPr lang="fr-FR" dirty="0" smtClean="0"/>
          </a:p>
          <a:p>
            <a:pPr algn="just">
              <a:lnSpc>
                <a:spcPct val="150000"/>
              </a:lnSpc>
            </a:pPr>
            <a:endParaRPr lang="fr-FR" dirty="0" smtClean="0"/>
          </a:p>
        </p:txBody>
      </p:sp>
      <p:sp>
        <p:nvSpPr>
          <p:cNvPr id="74" name="Espace réservé du contenu 73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3116398"/>
          </a:xfrm>
        </p:spPr>
        <p:txBody>
          <a:bodyPr>
            <a:normAutofit/>
          </a:bodyPr>
          <a:lstStyle/>
          <a:p>
            <a:pPr marL="457200" lvl="0" indent="-457200">
              <a:buNone/>
            </a:pPr>
            <a:r>
              <a:rPr lang="fr-FR" sz="2400" dirty="0" smtClean="0">
                <a:latin typeface="Garamond" pitchFamily="18" charset="0"/>
              </a:rPr>
              <a:t>b.  </a:t>
            </a:r>
          </a:p>
          <a:p>
            <a:pPr marL="457200" lvl="0" indent="-457200">
              <a:buNone/>
            </a:pPr>
            <a:r>
              <a:rPr lang="fr-FR" sz="2400" dirty="0" smtClean="0">
                <a:latin typeface="Garamond" pitchFamily="18" charset="0"/>
              </a:rPr>
              <a:t> </a:t>
            </a:r>
          </a:p>
          <a:p>
            <a:pPr>
              <a:buNone/>
            </a:pPr>
            <a:endParaRPr lang="fr-FR" sz="2400" b="1" dirty="0">
              <a:latin typeface="Garamond" pitchFamily="18" charset="0"/>
            </a:endParaRPr>
          </a:p>
        </p:txBody>
      </p:sp>
      <p:sp>
        <p:nvSpPr>
          <p:cNvPr id="11059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10598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cxnSp>
        <p:nvCxnSpPr>
          <p:cNvPr id="78" name="Connecteur droit 77"/>
          <p:cNvCxnSpPr/>
          <p:nvPr/>
        </p:nvCxnSpPr>
        <p:spPr>
          <a:xfrm rot="5400000">
            <a:off x="-356428" y="3285330"/>
            <a:ext cx="2000264" cy="158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Connecteur droit 78"/>
          <p:cNvCxnSpPr/>
          <p:nvPr/>
        </p:nvCxnSpPr>
        <p:spPr>
          <a:xfrm rot="10800000">
            <a:off x="643706" y="4285462"/>
            <a:ext cx="3071038" cy="79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Connecteur droit 87"/>
          <p:cNvCxnSpPr/>
          <p:nvPr/>
        </p:nvCxnSpPr>
        <p:spPr>
          <a:xfrm rot="5400000">
            <a:off x="1250927" y="3749677"/>
            <a:ext cx="1071570" cy="1588"/>
          </a:xfrm>
          <a:prstGeom prst="line">
            <a:avLst/>
          </a:prstGeom>
          <a:ln w="19050">
            <a:solidFill>
              <a:schemeClr val="accent4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4" name="ZoneTexte 93"/>
          <p:cNvSpPr txBox="1"/>
          <p:nvPr/>
        </p:nvSpPr>
        <p:spPr>
          <a:xfrm>
            <a:off x="1643836" y="4273320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solidFill>
                  <a:schemeClr val="accent4"/>
                </a:solidFill>
              </a:rPr>
              <a:t>3</a:t>
            </a:r>
            <a:endParaRPr lang="fr-FR" dirty="0">
              <a:solidFill>
                <a:schemeClr val="accent4"/>
              </a:solidFill>
            </a:endParaRPr>
          </a:p>
        </p:txBody>
      </p:sp>
      <p:sp>
        <p:nvSpPr>
          <p:cNvPr id="96" name="ZoneTexte 95"/>
          <p:cNvSpPr txBox="1"/>
          <p:nvPr/>
        </p:nvSpPr>
        <p:spPr>
          <a:xfrm>
            <a:off x="1500166" y="2357430"/>
            <a:ext cx="17145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solidFill>
                  <a:schemeClr val="accent1"/>
                </a:solidFill>
              </a:rPr>
              <a:t>A1 </a:t>
            </a:r>
            <a:r>
              <a:rPr lang="fr-FR" dirty="0" smtClean="0">
                <a:solidFill>
                  <a:schemeClr val="accent4"/>
                </a:solidFill>
              </a:rPr>
              <a:t>+ A2 </a:t>
            </a:r>
            <a:r>
              <a:rPr lang="fr-FR" dirty="0" smtClean="0">
                <a:solidFill>
                  <a:schemeClr val="accent1"/>
                </a:solidFill>
              </a:rPr>
              <a:t>=1</a:t>
            </a:r>
            <a:endParaRPr lang="fr-FR" dirty="0">
              <a:solidFill>
                <a:schemeClr val="accent1"/>
              </a:solidFill>
            </a:endParaRPr>
          </a:p>
        </p:txBody>
      </p:sp>
      <p:cxnSp>
        <p:nvCxnSpPr>
          <p:cNvPr id="100" name="Connecteur droit avec flèche 99"/>
          <p:cNvCxnSpPr>
            <a:stCxn id="136" idx="2"/>
          </p:cNvCxnSpPr>
          <p:nvPr/>
        </p:nvCxnSpPr>
        <p:spPr>
          <a:xfrm rot="5400000">
            <a:off x="988311" y="2524238"/>
            <a:ext cx="345050" cy="35719"/>
          </a:xfrm>
          <a:prstGeom prst="straightConnector1">
            <a:avLst/>
          </a:prstGeom>
          <a:ln w="15875">
            <a:solidFill>
              <a:schemeClr val="accent3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Connecteur droit 102"/>
          <p:cNvCxnSpPr/>
          <p:nvPr/>
        </p:nvCxnSpPr>
        <p:spPr>
          <a:xfrm rot="5400000">
            <a:off x="2429654" y="3571876"/>
            <a:ext cx="785024" cy="642148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Connecteur droit 104"/>
          <p:cNvCxnSpPr/>
          <p:nvPr/>
        </p:nvCxnSpPr>
        <p:spPr>
          <a:xfrm rot="5400000">
            <a:off x="2143902" y="3571082"/>
            <a:ext cx="785818" cy="642942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Connecteur droit 106"/>
          <p:cNvCxnSpPr/>
          <p:nvPr/>
        </p:nvCxnSpPr>
        <p:spPr>
          <a:xfrm rot="5400000">
            <a:off x="1893869" y="3536157"/>
            <a:ext cx="856462" cy="642148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Connecteur droit 108"/>
          <p:cNvCxnSpPr/>
          <p:nvPr/>
        </p:nvCxnSpPr>
        <p:spPr>
          <a:xfrm rot="5400000">
            <a:off x="1715274" y="3429000"/>
            <a:ext cx="785024" cy="642148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Connecteur droit 110"/>
          <p:cNvCxnSpPr/>
          <p:nvPr/>
        </p:nvCxnSpPr>
        <p:spPr>
          <a:xfrm rot="5400000">
            <a:off x="1750993" y="3321843"/>
            <a:ext cx="499272" cy="427834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Connecteur droit 113"/>
          <p:cNvCxnSpPr/>
          <p:nvPr/>
        </p:nvCxnSpPr>
        <p:spPr>
          <a:xfrm rot="5400000">
            <a:off x="1786712" y="3286124"/>
            <a:ext cx="213520" cy="213520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1618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11620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11621" name="Rectangle 5"/>
          <p:cNvSpPr>
            <a:spLocks noChangeArrowheads="1"/>
          </p:cNvSpPr>
          <p:nvPr/>
        </p:nvSpPr>
        <p:spPr bwMode="auto">
          <a:xfrm>
            <a:off x="0" y="9715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1623" name="Rectangle 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11624" name="Rectangle 8"/>
          <p:cNvSpPr>
            <a:spLocks noChangeArrowheads="1"/>
          </p:cNvSpPr>
          <p:nvPr/>
        </p:nvSpPr>
        <p:spPr bwMode="auto">
          <a:xfrm>
            <a:off x="0" y="120015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23" name="Connecteur droit avec flèche 122"/>
          <p:cNvCxnSpPr/>
          <p:nvPr/>
        </p:nvCxnSpPr>
        <p:spPr>
          <a:xfrm rot="5400000" flipH="1" flipV="1">
            <a:off x="2286778" y="4499776"/>
            <a:ext cx="285752" cy="144464"/>
          </a:xfrm>
          <a:prstGeom prst="straightConnector1">
            <a:avLst/>
          </a:prstGeom>
          <a:ln w="15875">
            <a:solidFill>
              <a:schemeClr val="accent4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1626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11628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11630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11632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11634" name="Rectangle 1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11636" name="Rectangle 2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11638" name="Rectangle 2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11642" name="Rectangle 2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11643" name="Rectangle 27"/>
          <p:cNvSpPr>
            <a:spLocks noChangeArrowheads="1"/>
          </p:cNvSpPr>
          <p:nvPr/>
        </p:nvSpPr>
        <p:spPr bwMode="auto">
          <a:xfrm>
            <a:off x="0" y="89535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pic>
        <p:nvPicPr>
          <p:cNvPr id="118" name="Picture 5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14348" y="1643050"/>
            <a:ext cx="928694" cy="309565"/>
          </a:xfrm>
          <a:prstGeom prst="rect">
            <a:avLst/>
          </a:prstGeom>
          <a:noFill/>
        </p:spPr>
      </p:pic>
      <p:sp>
        <p:nvSpPr>
          <p:cNvPr id="119" name="Arc 118"/>
          <p:cNvSpPr/>
          <p:nvPr/>
        </p:nvSpPr>
        <p:spPr>
          <a:xfrm rot="11094784">
            <a:off x="987657" y="1944641"/>
            <a:ext cx="5446050" cy="1611297"/>
          </a:xfrm>
          <a:prstGeom prst="arc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126" name="Connecteur droit 125"/>
          <p:cNvCxnSpPr/>
          <p:nvPr/>
        </p:nvCxnSpPr>
        <p:spPr>
          <a:xfrm rot="5400000">
            <a:off x="2715009" y="3571479"/>
            <a:ext cx="785024" cy="642942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Connecteur droit 129"/>
          <p:cNvCxnSpPr>
            <a:stCxn id="119" idx="0"/>
          </p:cNvCxnSpPr>
          <p:nvPr/>
        </p:nvCxnSpPr>
        <p:spPr>
          <a:xfrm flipH="1">
            <a:off x="3071802" y="3552978"/>
            <a:ext cx="569880" cy="733278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264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pic>
        <p:nvPicPr>
          <p:cNvPr id="112641" name="Picture 1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57343" y="4786322"/>
            <a:ext cx="1100145" cy="357190"/>
          </a:xfrm>
          <a:prstGeom prst="rect">
            <a:avLst/>
          </a:prstGeom>
          <a:noFill/>
        </p:spPr>
      </p:pic>
      <p:sp>
        <p:nvSpPr>
          <p:cNvPr id="136" name="ZoneTexte 135"/>
          <p:cNvSpPr txBox="1"/>
          <p:nvPr/>
        </p:nvSpPr>
        <p:spPr>
          <a:xfrm>
            <a:off x="857224" y="2000240"/>
            <a:ext cx="6429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solidFill>
                  <a:schemeClr val="accent3"/>
                </a:solidFill>
              </a:rPr>
              <a:t>f(x)</a:t>
            </a:r>
            <a:endParaRPr lang="fr-FR" dirty="0">
              <a:solidFill>
                <a:schemeClr val="accent3"/>
              </a:solidFill>
            </a:endParaRPr>
          </a:p>
        </p:txBody>
      </p:sp>
      <p:cxnSp>
        <p:nvCxnSpPr>
          <p:cNvPr id="140" name="Connecteur droit avec flèche 139"/>
          <p:cNvCxnSpPr/>
          <p:nvPr/>
        </p:nvCxnSpPr>
        <p:spPr>
          <a:xfrm rot="5400000">
            <a:off x="1464450" y="2821780"/>
            <a:ext cx="285752" cy="71432"/>
          </a:xfrm>
          <a:prstGeom prst="straightConnector1">
            <a:avLst/>
          </a:prstGeom>
          <a:ln w="15875"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1" name="ZoneTexte 150"/>
          <p:cNvSpPr txBox="1"/>
          <p:nvPr/>
        </p:nvSpPr>
        <p:spPr>
          <a:xfrm>
            <a:off x="2428860" y="2928934"/>
            <a:ext cx="12858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solidFill>
                  <a:schemeClr val="accent4"/>
                </a:solidFill>
              </a:rPr>
              <a:t>A2 =1 - A1</a:t>
            </a:r>
            <a:endParaRPr lang="fr-FR" dirty="0">
              <a:solidFill>
                <a:schemeClr val="accent4"/>
              </a:solidFill>
            </a:endParaRPr>
          </a:p>
        </p:txBody>
      </p:sp>
      <p:sp>
        <p:nvSpPr>
          <p:cNvPr id="11264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pic>
        <p:nvPicPr>
          <p:cNvPr id="112643" name="Picture 3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857751" y="1643050"/>
            <a:ext cx="2686069" cy="357190"/>
          </a:xfrm>
          <a:prstGeom prst="rect">
            <a:avLst/>
          </a:prstGeom>
          <a:noFill/>
        </p:spPr>
      </p:pic>
      <p:sp>
        <p:nvSpPr>
          <p:cNvPr id="11264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pic>
        <p:nvPicPr>
          <p:cNvPr id="112645" name="Picture 5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715008" y="2071678"/>
            <a:ext cx="1357322" cy="571504"/>
          </a:xfrm>
          <a:prstGeom prst="rect">
            <a:avLst/>
          </a:prstGeom>
          <a:noFill/>
        </p:spPr>
      </p:pic>
      <p:sp>
        <p:nvSpPr>
          <p:cNvPr id="112648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pic>
        <p:nvPicPr>
          <p:cNvPr id="112647" name="Picture 7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715008" y="2714620"/>
            <a:ext cx="1071570" cy="714380"/>
          </a:xfrm>
          <a:prstGeom prst="rect">
            <a:avLst/>
          </a:prstGeom>
          <a:noFill/>
        </p:spPr>
      </p:pic>
      <p:sp>
        <p:nvSpPr>
          <p:cNvPr id="112650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pic>
        <p:nvPicPr>
          <p:cNvPr id="112649" name="Picture 9"/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715008" y="3571876"/>
            <a:ext cx="1214446" cy="428628"/>
          </a:xfrm>
          <a:prstGeom prst="rect">
            <a:avLst/>
          </a:prstGeom>
          <a:noFill/>
        </p:spPr>
      </p:pic>
      <p:sp>
        <p:nvSpPr>
          <p:cNvPr id="112652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pic>
        <p:nvPicPr>
          <p:cNvPr id="112651" name="Picture 11"/>
          <p:cNvPicPr>
            <a:picLocks noChangeAspect="1" noChangeArrowheads="1"/>
          </p:cNvPicPr>
          <p:nvPr/>
        </p:nvPicPr>
        <p:blipFill>
          <a:blip r:embed="rId8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715008" y="4071942"/>
            <a:ext cx="928694" cy="357190"/>
          </a:xfrm>
          <a:prstGeom prst="rect">
            <a:avLst/>
          </a:prstGeom>
          <a:noFill/>
        </p:spPr>
      </p:pic>
      <p:sp>
        <p:nvSpPr>
          <p:cNvPr id="112654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pic>
        <p:nvPicPr>
          <p:cNvPr id="112653" name="Picture 13"/>
          <p:cNvPicPr>
            <a:picLocks noChangeAspect="1" noChangeArrowheads="1"/>
          </p:cNvPicPr>
          <p:nvPr/>
        </p:nvPicPr>
        <p:blipFill>
          <a:blip r:embed="rId9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715008" y="4572008"/>
            <a:ext cx="1000132" cy="357190"/>
          </a:xfrm>
          <a:prstGeom prst="rect">
            <a:avLst/>
          </a:prstGeom>
          <a:noFill/>
        </p:spPr>
      </p:pic>
      <p:sp>
        <p:nvSpPr>
          <p:cNvPr id="112656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pic>
        <p:nvPicPr>
          <p:cNvPr id="112655" name="Picture 15"/>
          <p:cNvPicPr>
            <a:picLocks noChangeAspect="1" noChangeArrowheads="1"/>
          </p:cNvPicPr>
          <p:nvPr/>
        </p:nvPicPr>
        <p:blipFill>
          <a:blip r:embed="rId10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715008" y="5000636"/>
            <a:ext cx="1071570" cy="485776"/>
          </a:xfrm>
          <a:prstGeom prst="rect">
            <a:avLst/>
          </a:prstGeom>
          <a:noFill/>
        </p:spPr>
      </p:pic>
      <p:sp>
        <p:nvSpPr>
          <p:cNvPr id="112658" name="Rectangle 1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pic>
        <p:nvPicPr>
          <p:cNvPr id="112657" name="Picture 17"/>
          <p:cNvPicPr>
            <a:picLocks noChangeAspect="1" noChangeArrowheads="1"/>
          </p:cNvPicPr>
          <p:nvPr/>
        </p:nvPicPr>
        <p:blipFill>
          <a:blip r:embed="rId11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715008" y="5572140"/>
            <a:ext cx="1071570" cy="428628"/>
          </a:xfrm>
          <a:prstGeom prst="rect">
            <a:avLst/>
          </a:prstGeom>
          <a:noFill/>
        </p:spPr>
      </p:pic>
      <p:sp>
        <p:nvSpPr>
          <p:cNvPr id="112660" name="Rectangle 2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pic>
        <p:nvPicPr>
          <p:cNvPr id="112659" name="Picture 19"/>
          <p:cNvPicPr>
            <a:picLocks noChangeAspect="1" noChangeArrowheads="1"/>
          </p:cNvPicPr>
          <p:nvPr/>
        </p:nvPicPr>
        <p:blipFill>
          <a:blip r:embed="rId1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715008" y="5857892"/>
            <a:ext cx="571504" cy="48577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662736" cy="758952"/>
          </a:xfrm>
        </p:spPr>
        <p:txBody>
          <a:bodyPr>
            <a:normAutofit fontScale="90000"/>
          </a:bodyPr>
          <a:lstStyle/>
          <a:p>
            <a:pPr lvl="0"/>
            <a:r>
              <a:rPr lang="fr-FR" sz="2800" b="1" dirty="0" smtClean="0"/>
              <a:t>Chapitre 2. Variables aléatoires</a:t>
            </a:r>
            <a:r>
              <a:rPr lang="fr-FR" sz="3200" b="1" dirty="0" smtClean="0">
                <a:latin typeface="Garamond" pitchFamily="18" charset="0"/>
              </a:rPr>
              <a:t/>
            </a:r>
            <a:br>
              <a:rPr lang="fr-FR" sz="3200" b="1" dirty="0" smtClean="0">
                <a:latin typeface="Garamond" pitchFamily="18" charset="0"/>
              </a:rPr>
            </a:br>
            <a:r>
              <a:rPr lang="fr-FR" sz="1800" b="1" dirty="0" smtClean="0"/>
              <a:t> Les lois continues. </a:t>
            </a:r>
            <a:r>
              <a:rPr lang="fr-FR" sz="1800" b="1" dirty="0" smtClean="0">
                <a:solidFill>
                  <a:schemeClr val="tx2"/>
                </a:solidFill>
              </a:rPr>
              <a:t>La loi normale</a:t>
            </a:r>
            <a:endParaRPr lang="fr-FR" sz="2000" b="1" dirty="0">
              <a:solidFill>
                <a:schemeClr val="tx2"/>
              </a:solidFill>
              <a:latin typeface="Garamond" pitchFamily="18" charset="0"/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2969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2970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072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072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0728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0730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0734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0736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277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379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481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482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584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584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584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5848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5850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5852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89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89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894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896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89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900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902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904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906" name="Rectangle 1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908" name="Rectangle 2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891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891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8918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35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993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994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9942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9944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9946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9948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7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4403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44035" name="Rectangle 3"/>
          <p:cNvSpPr>
            <a:spLocks noChangeArrowheads="1"/>
          </p:cNvSpPr>
          <p:nvPr/>
        </p:nvSpPr>
        <p:spPr bwMode="auto">
          <a:xfrm>
            <a:off x="457200" y="695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703763" algn="l"/>
              </a:tabLst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4037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4710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47107" name="Rectangle 3"/>
          <p:cNvSpPr>
            <a:spLocks noChangeArrowheads="1"/>
          </p:cNvSpPr>
          <p:nvPr/>
        </p:nvSpPr>
        <p:spPr bwMode="auto">
          <a:xfrm>
            <a:off x="457200" y="8858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703763" algn="l"/>
              </a:tabLst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5120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6349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6349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1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34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36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38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40" name="Rectangle 1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cxnSp>
        <p:nvCxnSpPr>
          <p:cNvPr id="78" name="Connecteur droit avec flèche 77"/>
          <p:cNvCxnSpPr/>
          <p:nvPr/>
        </p:nvCxnSpPr>
        <p:spPr>
          <a:xfrm>
            <a:off x="2143125" y="4202122"/>
            <a:ext cx="5572125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9" name="Forme libre 78"/>
          <p:cNvSpPr/>
          <p:nvPr/>
        </p:nvSpPr>
        <p:spPr>
          <a:xfrm>
            <a:off x="2286000" y="2200285"/>
            <a:ext cx="3898900" cy="2025650"/>
          </a:xfrm>
          <a:custGeom>
            <a:avLst/>
            <a:gdLst>
              <a:gd name="connsiteX0" fmla="*/ 0 w 3898900"/>
              <a:gd name="connsiteY0" fmla="*/ 1767417 h 2025650"/>
              <a:gd name="connsiteX1" fmla="*/ 1028700 w 3898900"/>
              <a:gd name="connsiteY1" fmla="*/ 1716617 h 2025650"/>
              <a:gd name="connsiteX2" fmla="*/ 2006600 w 3898900"/>
              <a:gd name="connsiteY2" fmla="*/ 2117 h 2025650"/>
              <a:gd name="connsiteX3" fmla="*/ 2882900 w 3898900"/>
              <a:gd name="connsiteY3" fmla="*/ 1729317 h 2025650"/>
              <a:gd name="connsiteX4" fmla="*/ 3898900 w 3898900"/>
              <a:gd name="connsiteY4" fmla="*/ 1780117 h 2025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898900" h="2025650">
                <a:moveTo>
                  <a:pt x="0" y="1767417"/>
                </a:moveTo>
                <a:cubicBezTo>
                  <a:pt x="347133" y="1889125"/>
                  <a:pt x="694267" y="2010834"/>
                  <a:pt x="1028700" y="1716617"/>
                </a:cubicBezTo>
                <a:cubicBezTo>
                  <a:pt x="1363133" y="1422400"/>
                  <a:pt x="1697567" y="0"/>
                  <a:pt x="2006600" y="2117"/>
                </a:cubicBezTo>
                <a:cubicBezTo>
                  <a:pt x="2315633" y="4234"/>
                  <a:pt x="2567517" y="1432984"/>
                  <a:pt x="2882900" y="1729317"/>
                </a:cubicBezTo>
                <a:cubicBezTo>
                  <a:pt x="3198283" y="2025650"/>
                  <a:pt x="3548591" y="1902883"/>
                  <a:pt x="3898900" y="1780117"/>
                </a:cubicBezTo>
              </a:path>
            </a:pathLst>
          </a:cu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cxnSp>
        <p:nvCxnSpPr>
          <p:cNvPr id="80" name="Connecteur droit 79"/>
          <p:cNvCxnSpPr/>
          <p:nvPr/>
        </p:nvCxnSpPr>
        <p:spPr>
          <a:xfrm rot="5400000" flipH="1" flipV="1">
            <a:off x="2928144" y="2844016"/>
            <a:ext cx="2714625" cy="1587"/>
          </a:xfrm>
          <a:prstGeom prst="line">
            <a:avLst/>
          </a:prstGeom>
          <a:ln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ZoneTexte 23"/>
          <p:cNvSpPr txBox="1">
            <a:spLocks noChangeArrowheads="1"/>
          </p:cNvSpPr>
          <p:nvPr/>
        </p:nvSpPr>
        <p:spPr bwMode="auto">
          <a:xfrm>
            <a:off x="4143375" y="4286256"/>
            <a:ext cx="357187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l-GR" i="1" dirty="0"/>
              <a:t>μ</a:t>
            </a:r>
            <a:endParaRPr lang="fr-FR" i="1" dirty="0"/>
          </a:p>
        </p:txBody>
      </p:sp>
      <p:sp>
        <p:nvSpPr>
          <p:cNvPr id="82" name="ZoneTexte 12"/>
          <p:cNvSpPr txBox="1">
            <a:spLocks noChangeArrowheads="1"/>
          </p:cNvSpPr>
          <p:nvPr/>
        </p:nvSpPr>
        <p:spPr bwMode="auto">
          <a:xfrm>
            <a:off x="642910" y="4786322"/>
            <a:ext cx="6500813" cy="1287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50000"/>
              </a:lnSpc>
            </a:pPr>
            <a:r>
              <a:rPr lang="fr-FR" dirty="0"/>
              <a:t>- Il existe une infinité des lois normales</a:t>
            </a:r>
          </a:p>
          <a:p>
            <a:pPr>
              <a:lnSpc>
                <a:spcPct val="150000"/>
              </a:lnSpc>
              <a:buFontTx/>
              <a:buChar char="-"/>
            </a:pPr>
            <a:r>
              <a:rPr lang="fr-FR" dirty="0"/>
              <a:t> La loi n’est pas tabulée. </a:t>
            </a:r>
            <a:r>
              <a:rPr lang="fr-FR" b="1" dirty="0">
                <a:solidFill>
                  <a:srgbClr val="FF0000"/>
                </a:solidFill>
              </a:rPr>
              <a:t>Problème</a:t>
            </a:r>
            <a:endParaRPr lang="fr-FR" b="1" dirty="0"/>
          </a:p>
          <a:p>
            <a:pPr>
              <a:lnSpc>
                <a:spcPct val="150000"/>
              </a:lnSpc>
              <a:buFontTx/>
              <a:buChar char="-"/>
            </a:pPr>
            <a:r>
              <a:rPr lang="fr-FR" b="1" dirty="0"/>
              <a:t> Il faut la standardiser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662736" cy="758952"/>
          </a:xfrm>
        </p:spPr>
        <p:txBody>
          <a:bodyPr>
            <a:normAutofit fontScale="90000"/>
          </a:bodyPr>
          <a:lstStyle/>
          <a:p>
            <a:pPr lvl="0"/>
            <a:r>
              <a:rPr lang="fr-FR" sz="2800" b="1" dirty="0" smtClean="0"/>
              <a:t>Chapitre 2. Variables aléatoires</a:t>
            </a:r>
            <a:r>
              <a:rPr lang="fr-FR" sz="3200" b="1" dirty="0" smtClean="0">
                <a:latin typeface="Garamond" pitchFamily="18" charset="0"/>
              </a:rPr>
              <a:t/>
            </a:r>
            <a:br>
              <a:rPr lang="fr-FR" sz="3200" b="1" dirty="0" smtClean="0">
                <a:latin typeface="Garamond" pitchFamily="18" charset="0"/>
              </a:rPr>
            </a:br>
            <a:r>
              <a:rPr lang="fr-FR" sz="1800" b="1" dirty="0" smtClean="0"/>
              <a:t> Les lois continues. </a:t>
            </a:r>
            <a:r>
              <a:rPr lang="fr-FR" sz="1800" b="1" dirty="0" smtClean="0">
                <a:solidFill>
                  <a:schemeClr val="tx2"/>
                </a:solidFill>
              </a:rPr>
              <a:t>La loi normale centrée réduite</a:t>
            </a:r>
            <a:endParaRPr lang="fr-FR" sz="2000" b="1" dirty="0">
              <a:solidFill>
                <a:schemeClr val="tx2"/>
              </a:solidFill>
              <a:latin typeface="Garamond" pitchFamily="18" charset="0"/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2969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2970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072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072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0728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0730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0734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0736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277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379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481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482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584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584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584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5848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5850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5852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89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89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894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896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89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900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902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904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906" name="Rectangle 1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908" name="Rectangle 2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891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891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8918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35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993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994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9942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9944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9946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9948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7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4403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44035" name="Rectangle 3"/>
          <p:cNvSpPr>
            <a:spLocks noChangeArrowheads="1"/>
          </p:cNvSpPr>
          <p:nvPr/>
        </p:nvSpPr>
        <p:spPr bwMode="auto">
          <a:xfrm>
            <a:off x="457200" y="695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703763" algn="l"/>
              </a:tabLst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4037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4710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47107" name="Rectangle 3"/>
          <p:cNvSpPr>
            <a:spLocks noChangeArrowheads="1"/>
          </p:cNvSpPr>
          <p:nvPr/>
        </p:nvSpPr>
        <p:spPr bwMode="auto">
          <a:xfrm>
            <a:off x="457200" y="8858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703763" algn="l"/>
              </a:tabLst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5120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6349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6349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1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34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36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38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40" name="Rectangle 1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83" name="ZoneTexte 82"/>
          <p:cNvSpPr txBox="1"/>
          <p:nvPr/>
        </p:nvSpPr>
        <p:spPr>
          <a:xfrm>
            <a:off x="428596" y="1571613"/>
            <a:ext cx="8143932" cy="24468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200000"/>
              </a:lnSpc>
            </a:pPr>
            <a:r>
              <a:rPr lang="fr-FR" b="1" dirty="0" smtClean="0">
                <a:solidFill>
                  <a:srgbClr val="FF0000"/>
                </a:solidFill>
              </a:rPr>
              <a:t>La loi normale centrée réduite (standard) : </a:t>
            </a:r>
            <a:r>
              <a:rPr lang="fr-FR" dirty="0" smtClean="0"/>
              <a:t>Si on pose                       on obtient une V.A. noté </a:t>
            </a:r>
            <a:r>
              <a:rPr lang="fr-FR" i="1" dirty="0" smtClean="0"/>
              <a:t>N</a:t>
            </a:r>
            <a:r>
              <a:rPr lang="fr-FR" dirty="0" smtClean="0"/>
              <a:t>(0,1) de densité  </a:t>
            </a:r>
          </a:p>
          <a:p>
            <a:pPr algn="just">
              <a:lnSpc>
                <a:spcPct val="150000"/>
              </a:lnSpc>
            </a:pPr>
            <a:endParaRPr lang="fr-FR" i="1" dirty="0" smtClean="0"/>
          </a:p>
          <a:p>
            <a:pPr algn="just">
              <a:lnSpc>
                <a:spcPct val="150000"/>
              </a:lnSpc>
            </a:pPr>
            <a:endParaRPr lang="fr-FR" dirty="0" smtClean="0"/>
          </a:p>
          <a:p>
            <a:pPr>
              <a:lnSpc>
                <a:spcPct val="150000"/>
              </a:lnSpc>
            </a:pPr>
            <a:endParaRPr lang="fr-FR" dirty="0" smtClean="0"/>
          </a:p>
        </p:txBody>
      </p:sp>
      <p:sp>
        <p:nvSpPr>
          <p:cNvPr id="77" name="Rectangle 76"/>
          <p:cNvSpPr/>
          <p:nvPr/>
        </p:nvSpPr>
        <p:spPr>
          <a:xfrm>
            <a:off x="642910" y="4500570"/>
            <a:ext cx="382188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 smtClean="0">
                <a:solidFill>
                  <a:srgbClr val="FF0000"/>
                </a:solidFill>
              </a:rPr>
              <a:t>Propriétés :                               </a:t>
            </a:r>
            <a:r>
              <a:rPr lang="fr-FR" b="1" dirty="0" smtClean="0"/>
              <a:t>et  </a:t>
            </a:r>
            <a:r>
              <a:rPr lang="fr-FR" dirty="0" smtClean="0"/>
              <a:t> </a:t>
            </a:r>
            <a:endParaRPr lang="fr-FR" dirty="0"/>
          </a:p>
        </p:txBody>
      </p:sp>
      <p:graphicFrame>
        <p:nvGraphicFramePr>
          <p:cNvPr id="115717" name="Object 5"/>
          <p:cNvGraphicFramePr>
            <a:graphicFrameLocks noChangeAspect="1"/>
          </p:cNvGraphicFramePr>
          <p:nvPr/>
        </p:nvGraphicFramePr>
        <p:xfrm>
          <a:off x="6786578" y="1619242"/>
          <a:ext cx="1333525" cy="738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5761" name="Équation" r:id="rId3" imgW="698400" imgH="393480" progId="Equation.3">
                  <p:embed/>
                </p:oleObj>
              </mc:Choice>
              <mc:Fallback>
                <p:oleObj name="Équation" r:id="rId3" imgW="698400" imgH="39348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86578" y="1619242"/>
                        <a:ext cx="1333525" cy="7381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5718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85285997"/>
              </p:ext>
            </p:extLst>
          </p:nvPr>
        </p:nvGraphicFramePr>
        <p:xfrm>
          <a:off x="3428992" y="2780928"/>
          <a:ext cx="2227262" cy="881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5762" name="Équation" r:id="rId5" imgW="1054080" imgH="469800" progId="Equation.3">
                  <p:embed/>
                </p:oleObj>
              </mc:Choice>
              <mc:Fallback>
                <p:oleObj name="Équation" r:id="rId5" imgW="1054080" imgH="46980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28992" y="2780928"/>
                        <a:ext cx="2227262" cy="8810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5719" name="Object 3"/>
          <p:cNvGraphicFramePr>
            <a:graphicFrameLocks noGrp="1" noChangeAspect="1"/>
          </p:cNvGraphicFramePr>
          <p:nvPr>
            <p:ph sz="quarter" idx="1"/>
          </p:nvPr>
        </p:nvGraphicFramePr>
        <p:xfrm>
          <a:off x="2500298" y="4429132"/>
          <a:ext cx="1143008" cy="42862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5763" name="Équation" r:id="rId7" imgW="622080" imgH="203040" progId="Equation.3">
                  <p:embed/>
                </p:oleObj>
              </mc:Choice>
              <mc:Fallback>
                <p:oleObj name="Équation" r:id="rId7" imgW="622080" imgH="20304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00298" y="4429132"/>
                        <a:ext cx="1143008" cy="42862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5720" name="Object 4"/>
          <p:cNvGraphicFramePr>
            <a:graphicFrameLocks noChangeAspect="1"/>
          </p:cNvGraphicFramePr>
          <p:nvPr/>
        </p:nvGraphicFramePr>
        <p:xfrm>
          <a:off x="4357686" y="4500570"/>
          <a:ext cx="1235075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5764" name="Équation" r:id="rId9" imgW="583920" imgH="203040" progId="Equation.3">
                  <p:embed/>
                </p:oleObj>
              </mc:Choice>
              <mc:Fallback>
                <p:oleObj name="Équation" r:id="rId9" imgW="583920" imgH="20304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57686" y="4500570"/>
                        <a:ext cx="1235075" cy="381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662736" cy="758952"/>
          </a:xfrm>
        </p:spPr>
        <p:txBody>
          <a:bodyPr>
            <a:normAutofit fontScale="90000"/>
          </a:bodyPr>
          <a:lstStyle/>
          <a:p>
            <a:pPr lvl="0"/>
            <a:r>
              <a:rPr lang="fr-FR" sz="2800" b="1" dirty="0" smtClean="0"/>
              <a:t>Chapitre 2. Variables aléatoires</a:t>
            </a:r>
            <a:r>
              <a:rPr lang="fr-FR" sz="3200" b="1" dirty="0" smtClean="0">
                <a:latin typeface="Garamond" pitchFamily="18" charset="0"/>
              </a:rPr>
              <a:t/>
            </a:r>
            <a:br>
              <a:rPr lang="fr-FR" sz="3200" b="1" dirty="0" smtClean="0">
                <a:latin typeface="Garamond" pitchFamily="18" charset="0"/>
              </a:rPr>
            </a:br>
            <a:r>
              <a:rPr lang="fr-FR" sz="1800" b="1" dirty="0" smtClean="0"/>
              <a:t> Les lois continues. </a:t>
            </a:r>
            <a:r>
              <a:rPr lang="fr-FR" sz="1800" b="1" dirty="0" smtClean="0">
                <a:solidFill>
                  <a:schemeClr val="tx2"/>
                </a:solidFill>
              </a:rPr>
              <a:t>La loi normale centrée réduite</a:t>
            </a:r>
            <a:endParaRPr lang="fr-FR" sz="2000" b="1" dirty="0">
              <a:solidFill>
                <a:schemeClr val="tx2"/>
              </a:solidFill>
              <a:latin typeface="Garamond" pitchFamily="18" charset="0"/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2969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2970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072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072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0728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0730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0734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0736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277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379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481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482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584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584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584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5848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5850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5852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89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89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894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896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89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900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902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904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906" name="Rectangle 1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908" name="Rectangle 2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891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891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8918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35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993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994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9942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9944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9946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9948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7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4403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44035" name="Rectangle 3"/>
          <p:cNvSpPr>
            <a:spLocks noChangeArrowheads="1"/>
          </p:cNvSpPr>
          <p:nvPr/>
        </p:nvSpPr>
        <p:spPr bwMode="auto">
          <a:xfrm>
            <a:off x="457200" y="695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703763" algn="l"/>
              </a:tabLst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4037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4710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47107" name="Rectangle 3"/>
          <p:cNvSpPr>
            <a:spLocks noChangeArrowheads="1"/>
          </p:cNvSpPr>
          <p:nvPr/>
        </p:nvSpPr>
        <p:spPr bwMode="auto">
          <a:xfrm>
            <a:off x="457200" y="8858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703763" algn="l"/>
              </a:tabLst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5120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6349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6349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1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34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36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38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40" name="Rectangle 1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cxnSp>
        <p:nvCxnSpPr>
          <p:cNvPr id="79" name="Connecteur droit avec flèche 78"/>
          <p:cNvCxnSpPr/>
          <p:nvPr/>
        </p:nvCxnSpPr>
        <p:spPr>
          <a:xfrm>
            <a:off x="1785938" y="4559300"/>
            <a:ext cx="5572125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0" name="Forme libre 79"/>
          <p:cNvSpPr/>
          <p:nvPr/>
        </p:nvSpPr>
        <p:spPr>
          <a:xfrm>
            <a:off x="1928813" y="2559050"/>
            <a:ext cx="3898900" cy="2025650"/>
          </a:xfrm>
          <a:custGeom>
            <a:avLst/>
            <a:gdLst>
              <a:gd name="connsiteX0" fmla="*/ 0 w 3898900"/>
              <a:gd name="connsiteY0" fmla="*/ 1767417 h 2025650"/>
              <a:gd name="connsiteX1" fmla="*/ 1028700 w 3898900"/>
              <a:gd name="connsiteY1" fmla="*/ 1716617 h 2025650"/>
              <a:gd name="connsiteX2" fmla="*/ 2006600 w 3898900"/>
              <a:gd name="connsiteY2" fmla="*/ 2117 h 2025650"/>
              <a:gd name="connsiteX3" fmla="*/ 2882900 w 3898900"/>
              <a:gd name="connsiteY3" fmla="*/ 1729317 h 2025650"/>
              <a:gd name="connsiteX4" fmla="*/ 3898900 w 3898900"/>
              <a:gd name="connsiteY4" fmla="*/ 1780117 h 2025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898900" h="2025650">
                <a:moveTo>
                  <a:pt x="0" y="1767417"/>
                </a:moveTo>
                <a:cubicBezTo>
                  <a:pt x="347133" y="1889125"/>
                  <a:pt x="694267" y="2010834"/>
                  <a:pt x="1028700" y="1716617"/>
                </a:cubicBezTo>
                <a:cubicBezTo>
                  <a:pt x="1363133" y="1422400"/>
                  <a:pt x="1697567" y="0"/>
                  <a:pt x="2006600" y="2117"/>
                </a:cubicBezTo>
                <a:cubicBezTo>
                  <a:pt x="2315633" y="4234"/>
                  <a:pt x="2567517" y="1432984"/>
                  <a:pt x="2882900" y="1729317"/>
                </a:cubicBezTo>
                <a:cubicBezTo>
                  <a:pt x="3198283" y="2025650"/>
                  <a:pt x="3548591" y="1902883"/>
                  <a:pt x="3898900" y="1780117"/>
                </a:cubicBezTo>
              </a:path>
            </a:pathLst>
          </a:cu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cxnSp>
        <p:nvCxnSpPr>
          <p:cNvPr id="81" name="Connecteur droit 80"/>
          <p:cNvCxnSpPr/>
          <p:nvPr/>
        </p:nvCxnSpPr>
        <p:spPr>
          <a:xfrm rot="5400000" flipH="1" flipV="1">
            <a:off x="2570956" y="3201194"/>
            <a:ext cx="2714625" cy="1588"/>
          </a:xfrm>
          <a:prstGeom prst="line">
            <a:avLst/>
          </a:prstGeom>
          <a:ln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ZoneTexte 23"/>
          <p:cNvSpPr txBox="1">
            <a:spLocks noChangeArrowheads="1"/>
          </p:cNvSpPr>
          <p:nvPr/>
        </p:nvSpPr>
        <p:spPr bwMode="auto">
          <a:xfrm>
            <a:off x="3714744" y="4643446"/>
            <a:ext cx="35718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dirty="0"/>
              <a:t>0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662736" cy="758952"/>
          </a:xfrm>
        </p:spPr>
        <p:txBody>
          <a:bodyPr>
            <a:normAutofit fontScale="90000"/>
          </a:bodyPr>
          <a:lstStyle/>
          <a:p>
            <a:pPr lvl="0"/>
            <a:r>
              <a:rPr lang="fr-FR" sz="2800" b="1" dirty="0" smtClean="0"/>
              <a:t>Chapitre 2. Variables aléatoires</a:t>
            </a:r>
            <a:r>
              <a:rPr lang="fr-FR" sz="3200" b="1" dirty="0" smtClean="0">
                <a:latin typeface="Garamond" pitchFamily="18" charset="0"/>
              </a:rPr>
              <a:t/>
            </a:r>
            <a:br>
              <a:rPr lang="fr-FR" sz="3200" b="1" dirty="0" smtClean="0">
                <a:latin typeface="Garamond" pitchFamily="18" charset="0"/>
              </a:rPr>
            </a:br>
            <a:r>
              <a:rPr lang="fr-FR" sz="1800" b="1" dirty="0" smtClean="0"/>
              <a:t> Les lois continues. </a:t>
            </a:r>
            <a:r>
              <a:rPr lang="fr-FR" sz="1800" b="1" dirty="0" smtClean="0">
                <a:solidFill>
                  <a:schemeClr val="tx2"/>
                </a:solidFill>
              </a:rPr>
              <a:t>La loi normale centrée réduite</a:t>
            </a:r>
            <a:endParaRPr lang="fr-FR" sz="2000" b="1" dirty="0">
              <a:solidFill>
                <a:schemeClr val="tx2"/>
              </a:solidFill>
              <a:latin typeface="Garamond" pitchFamily="18" charset="0"/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2969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2970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072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072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0728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0730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0734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0736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277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379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481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482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584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584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584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5848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5850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5852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89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89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894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896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89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900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902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904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906" name="Rectangle 1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908" name="Rectangle 2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891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891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8918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35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993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994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9942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9944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9946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9948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7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4403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44035" name="Rectangle 3"/>
          <p:cNvSpPr>
            <a:spLocks noChangeArrowheads="1"/>
          </p:cNvSpPr>
          <p:nvPr/>
        </p:nvSpPr>
        <p:spPr bwMode="auto">
          <a:xfrm>
            <a:off x="457200" y="695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703763" algn="l"/>
              </a:tabLst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4037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4710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47107" name="Rectangle 3"/>
          <p:cNvSpPr>
            <a:spLocks noChangeArrowheads="1"/>
          </p:cNvSpPr>
          <p:nvPr/>
        </p:nvSpPr>
        <p:spPr bwMode="auto">
          <a:xfrm>
            <a:off x="457200" y="8858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703763" algn="l"/>
              </a:tabLst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5120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6349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6349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1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34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36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38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40" name="Rectangle 1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75" name="Rectangle 74"/>
          <p:cNvSpPr/>
          <p:nvPr/>
        </p:nvSpPr>
        <p:spPr>
          <a:xfrm>
            <a:off x="214282" y="1571612"/>
            <a:ext cx="857256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200000"/>
              </a:lnSpc>
            </a:pPr>
            <a:r>
              <a:rPr lang="fr-FR" b="1" dirty="0" smtClean="0">
                <a:solidFill>
                  <a:srgbClr val="FF0000"/>
                </a:solidFill>
              </a:rPr>
              <a:t>Le théorème central limite</a:t>
            </a:r>
            <a:endParaRPr lang="fr-FR" dirty="0" smtClean="0">
              <a:solidFill>
                <a:srgbClr val="FF0000"/>
              </a:solidFill>
            </a:endParaRPr>
          </a:p>
          <a:p>
            <a:pPr>
              <a:lnSpc>
                <a:spcPct val="200000"/>
              </a:lnSpc>
            </a:pPr>
            <a:r>
              <a:rPr lang="fr-FR" dirty="0" smtClean="0"/>
              <a:t> Soit </a:t>
            </a:r>
            <a:r>
              <a:rPr lang="fr-FR" i="1" dirty="0" smtClean="0"/>
              <a:t>X</a:t>
            </a:r>
            <a:r>
              <a:rPr lang="fr-FR" baseline="-25000" dirty="0" smtClean="0"/>
              <a:t>1</a:t>
            </a:r>
            <a:r>
              <a:rPr lang="fr-FR" dirty="0" smtClean="0"/>
              <a:t>, </a:t>
            </a:r>
            <a:r>
              <a:rPr lang="fr-FR" i="1" dirty="0" smtClean="0"/>
              <a:t>X</a:t>
            </a:r>
            <a:r>
              <a:rPr lang="fr-FR" baseline="-25000" dirty="0" smtClean="0"/>
              <a:t>2</a:t>
            </a:r>
            <a:r>
              <a:rPr lang="fr-FR" dirty="0" smtClean="0"/>
              <a:t>, … une suite de variables aléatoires réelles définies sur le même espace de probabilité, indépendantes et identiquement distribuées suivant la même loi </a:t>
            </a:r>
            <a:r>
              <a:rPr lang="fr-FR" i="1" dirty="0" smtClean="0"/>
              <a:t>L</a:t>
            </a:r>
            <a:r>
              <a:rPr lang="fr-FR" dirty="0" smtClean="0"/>
              <a:t>. Supposons que l‘espérance </a:t>
            </a:r>
            <a:r>
              <a:rPr lang="fr-FR" i="1" dirty="0" smtClean="0"/>
              <a:t>μ</a:t>
            </a:r>
            <a:r>
              <a:rPr lang="fr-FR" dirty="0" smtClean="0"/>
              <a:t> et l’écart-type </a:t>
            </a:r>
            <a:r>
              <a:rPr lang="fr-FR" i="1" dirty="0" smtClean="0"/>
              <a:t>σ</a:t>
            </a:r>
            <a:r>
              <a:rPr lang="fr-FR" dirty="0" smtClean="0"/>
              <a:t> de L existent et soient finis avec </a:t>
            </a:r>
          </a:p>
          <a:p>
            <a:pPr>
              <a:lnSpc>
                <a:spcPct val="200000"/>
              </a:lnSpc>
            </a:pPr>
            <a:r>
              <a:rPr lang="fr-FR" i="1" dirty="0" smtClean="0"/>
              <a:t>σ</a:t>
            </a:r>
            <a:r>
              <a:rPr lang="fr-FR" dirty="0" smtClean="0"/>
              <a:t> ≠ 0. </a:t>
            </a:r>
          </a:p>
          <a:p>
            <a:pPr>
              <a:lnSpc>
                <a:spcPct val="200000"/>
              </a:lnSpc>
            </a:pPr>
            <a:r>
              <a:rPr lang="fr-FR" dirty="0" smtClean="0"/>
              <a:t>Considérons la somme </a:t>
            </a:r>
          </a:p>
          <a:p>
            <a:pPr>
              <a:lnSpc>
                <a:spcPct val="200000"/>
              </a:lnSpc>
            </a:pPr>
            <a:r>
              <a:rPr lang="fr-FR" dirty="0" smtClean="0"/>
              <a:t>Si n est grand alors         est une variable aléatoire normale de moyenne </a:t>
            </a:r>
            <a:r>
              <a:rPr lang="fr-FR" i="1" dirty="0" smtClean="0"/>
              <a:t>n μ</a:t>
            </a:r>
            <a:r>
              <a:rPr lang="fr-FR" dirty="0" smtClean="0"/>
              <a:t> et de variance </a:t>
            </a:r>
            <a:endParaRPr lang="fr-FR" dirty="0"/>
          </a:p>
        </p:txBody>
      </p:sp>
      <p:graphicFrame>
        <p:nvGraphicFramePr>
          <p:cNvPr id="117762" name="Object 6"/>
          <p:cNvGraphicFramePr>
            <a:graphicFrameLocks noChangeAspect="1"/>
          </p:cNvGraphicFramePr>
          <p:nvPr/>
        </p:nvGraphicFramePr>
        <p:xfrm>
          <a:off x="2714612" y="4500570"/>
          <a:ext cx="2414588" cy="428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7795" name="Équation" r:id="rId4" imgW="1143000" imgH="228600" progId="Equation.3">
                  <p:embed/>
                </p:oleObj>
              </mc:Choice>
              <mc:Fallback>
                <p:oleObj name="Équation" r:id="rId4" imgW="1143000" imgH="22860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14612" y="4500570"/>
                        <a:ext cx="2414588" cy="428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7763" name="Object 7"/>
          <p:cNvGraphicFramePr>
            <a:graphicFrameLocks noChangeAspect="1"/>
          </p:cNvGraphicFramePr>
          <p:nvPr/>
        </p:nvGraphicFramePr>
        <p:xfrm>
          <a:off x="2285984" y="5000636"/>
          <a:ext cx="376237" cy="428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7796" name="Équation" r:id="rId6" imgW="177480" imgH="228600" progId="Equation.3">
                  <p:embed/>
                </p:oleObj>
              </mc:Choice>
              <mc:Fallback>
                <p:oleObj name="Équation" r:id="rId6" imgW="177480" imgH="22860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5984" y="5000636"/>
                        <a:ext cx="376237" cy="4286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7764" name="Object 8"/>
          <p:cNvGraphicFramePr>
            <a:graphicFrameLocks noChangeAspect="1"/>
          </p:cNvGraphicFramePr>
          <p:nvPr/>
        </p:nvGraphicFramePr>
        <p:xfrm>
          <a:off x="1214414" y="5572140"/>
          <a:ext cx="615950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7797" name="Équation" r:id="rId8" imgW="291960" imgH="203040" progId="Equation.3">
                  <p:embed/>
                </p:oleObj>
              </mc:Choice>
              <mc:Fallback>
                <p:oleObj name="Équation" r:id="rId8" imgW="291960" imgH="203040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4414" y="5572140"/>
                        <a:ext cx="615950" cy="381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662736" cy="758952"/>
          </a:xfrm>
        </p:spPr>
        <p:txBody>
          <a:bodyPr>
            <a:normAutofit fontScale="90000"/>
          </a:bodyPr>
          <a:lstStyle/>
          <a:p>
            <a:pPr lvl="0"/>
            <a:r>
              <a:rPr lang="fr-FR" sz="2800" b="1" dirty="0" smtClean="0"/>
              <a:t>Chapitre 2. Variables aléatoires</a:t>
            </a:r>
            <a:r>
              <a:rPr lang="fr-FR" sz="3200" b="1" dirty="0" smtClean="0">
                <a:latin typeface="Garamond" pitchFamily="18" charset="0"/>
              </a:rPr>
              <a:t/>
            </a:r>
            <a:br>
              <a:rPr lang="fr-FR" sz="3200" b="1" dirty="0" smtClean="0">
                <a:latin typeface="Garamond" pitchFamily="18" charset="0"/>
              </a:rPr>
            </a:br>
            <a:r>
              <a:rPr lang="fr-FR" sz="1800" b="1" dirty="0" smtClean="0"/>
              <a:t> Les lois continues. </a:t>
            </a:r>
            <a:r>
              <a:rPr lang="fr-FR" sz="1800" b="1" dirty="0" smtClean="0">
                <a:solidFill>
                  <a:schemeClr val="tx2"/>
                </a:solidFill>
              </a:rPr>
              <a:t>La loi normale centrée réduite</a:t>
            </a:r>
            <a:endParaRPr lang="fr-FR" sz="2000" b="1" dirty="0">
              <a:solidFill>
                <a:schemeClr val="tx2"/>
              </a:solidFill>
              <a:latin typeface="Garamond" pitchFamily="18" charset="0"/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2969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2970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072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072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0728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0730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0734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0736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277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379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481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482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584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584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584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5848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5850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5852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89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89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894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896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89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900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902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904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906" name="Rectangle 1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908" name="Rectangle 2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891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891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8918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35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993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994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9942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9944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9946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9948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7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4403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44035" name="Rectangle 3"/>
          <p:cNvSpPr>
            <a:spLocks noChangeArrowheads="1"/>
          </p:cNvSpPr>
          <p:nvPr/>
        </p:nvSpPr>
        <p:spPr bwMode="auto">
          <a:xfrm>
            <a:off x="457200" y="695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703763" algn="l"/>
              </a:tabLst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4037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4710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47107" name="Rectangle 3"/>
          <p:cNvSpPr>
            <a:spLocks noChangeArrowheads="1"/>
          </p:cNvSpPr>
          <p:nvPr/>
        </p:nvSpPr>
        <p:spPr bwMode="auto">
          <a:xfrm>
            <a:off x="457200" y="8858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703763" algn="l"/>
              </a:tabLst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5120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6349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6349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1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34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36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38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40" name="Rectangle 1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75" name="Rectangle 74"/>
          <p:cNvSpPr/>
          <p:nvPr/>
        </p:nvSpPr>
        <p:spPr>
          <a:xfrm>
            <a:off x="214282" y="1571612"/>
            <a:ext cx="857256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200000"/>
              </a:lnSpc>
            </a:pPr>
            <a:r>
              <a:rPr lang="fr-FR" b="1" dirty="0" smtClean="0"/>
              <a:t>Exemple.</a:t>
            </a:r>
            <a:r>
              <a:rPr lang="fr-FR" dirty="0" smtClean="0"/>
              <a:t> Supposons que X suit une loi normale</a:t>
            </a:r>
          </a:p>
          <a:p>
            <a:pPr algn="just">
              <a:lnSpc>
                <a:spcPct val="200000"/>
              </a:lnSpc>
            </a:pPr>
            <a:r>
              <a:rPr lang="fr-FR" dirty="0" smtClean="0"/>
              <a:t>Calculer   </a:t>
            </a:r>
            <a:endParaRPr lang="fr-FR" dirty="0"/>
          </a:p>
        </p:txBody>
      </p:sp>
      <p:sp>
        <p:nvSpPr>
          <p:cNvPr id="124934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24936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24938" name="Rectangle 1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graphicFrame>
        <p:nvGraphicFramePr>
          <p:cNvPr id="340994" name="Object 6"/>
          <p:cNvGraphicFramePr>
            <a:graphicFrameLocks noChangeAspect="1"/>
          </p:cNvGraphicFramePr>
          <p:nvPr/>
        </p:nvGraphicFramePr>
        <p:xfrm>
          <a:off x="5429256" y="1785926"/>
          <a:ext cx="1420813" cy="428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1038" name="Équation" r:id="rId4" imgW="672840" imgH="228600" progId="Equation.3">
                  <p:embed/>
                </p:oleObj>
              </mc:Choice>
              <mc:Fallback>
                <p:oleObj name="Équation" r:id="rId4" imgW="672840" imgH="22860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29256" y="1785926"/>
                        <a:ext cx="1420813" cy="428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0995" name="Object 6"/>
          <p:cNvGraphicFramePr>
            <a:graphicFrameLocks noChangeAspect="1"/>
          </p:cNvGraphicFramePr>
          <p:nvPr/>
        </p:nvGraphicFramePr>
        <p:xfrm>
          <a:off x="1285852" y="2333620"/>
          <a:ext cx="2225675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1039" name="Équation" r:id="rId6" imgW="1054080" imgH="203040" progId="Equation.3">
                  <p:embed/>
                </p:oleObj>
              </mc:Choice>
              <mc:Fallback>
                <p:oleObj name="Équation" r:id="rId6" imgW="1054080" imgH="20304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85852" y="2333620"/>
                        <a:ext cx="2225675" cy="381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0996" name="Object 6"/>
          <p:cNvGraphicFramePr>
            <a:graphicFrameLocks noChangeAspect="1"/>
          </p:cNvGraphicFramePr>
          <p:nvPr/>
        </p:nvGraphicFramePr>
        <p:xfrm>
          <a:off x="1214414" y="2928934"/>
          <a:ext cx="939800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1040" name="Équation" r:id="rId8" imgW="444240" imgH="203040" progId="Equation.3">
                  <p:embed/>
                </p:oleObj>
              </mc:Choice>
              <mc:Fallback>
                <p:oleObj name="Équation" r:id="rId8" imgW="444240" imgH="20304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4414" y="2928934"/>
                        <a:ext cx="939800" cy="381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0997" name="Object 6"/>
          <p:cNvGraphicFramePr>
            <a:graphicFrameLocks noChangeAspect="1"/>
          </p:cNvGraphicFramePr>
          <p:nvPr/>
        </p:nvGraphicFramePr>
        <p:xfrm>
          <a:off x="2786050" y="3000372"/>
          <a:ext cx="938213" cy="333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1041" name="Équation" r:id="rId10" imgW="444240" imgH="177480" progId="Equation.3">
                  <p:embed/>
                </p:oleObj>
              </mc:Choice>
              <mc:Fallback>
                <p:oleObj name="Équation" r:id="rId10" imgW="444240" imgH="17748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86050" y="3000372"/>
                        <a:ext cx="938213" cy="333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662736" cy="758952"/>
          </a:xfrm>
        </p:spPr>
        <p:txBody>
          <a:bodyPr>
            <a:normAutofit fontScale="90000"/>
          </a:bodyPr>
          <a:lstStyle/>
          <a:p>
            <a:pPr lvl="0"/>
            <a:r>
              <a:rPr lang="fr-FR" sz="2800" b="1" dirty="0" smtClean="0"/>
              <a:t>Chapitre 2. Variables aléatoires</a:t>
            </a:r>
            <a:r>
              <a:rPr lang="fr-FR" sz="3200" b="1" dirty="0" smtClean="0">
                <a:latin typeface="Garamond" pitchFamily="18" charset="0"/>
              </a:rPr>
              <a:t/>
            </a:r>
            <a:br>
              <a:rPr lang="fr-FR" sz="3200" b="1" dirty="0" smtClean="0">
                <a:latin typeface="Garamond" pitchFamily="18" charset="0"/>
              </a:rPr>
            </a:br>
            <a:r>
              <a:rPr lang="fr-FR" sz="1800" b="1" dirty="0" smtClean="0"/>
              <a:t> Les lois continues. </a:t>
            </a:r>
            <a:r>
              <a:rPr lang="fr-FR" sz="1800" b="1" dirty="0" smtClean="0">
                <a:solidFill>
                  <a:schemeClr val="tx2"/>
                </a:solidFill>
              </a:rPr>
              <a:t>La loi normale centrée réduite</a:t>
            </a:r>
            <a:endParaRPr lang="fr-FR" sz="2000" b="1" dirty="0">
              <a:solidFill>
                <a:schemeClr val="tx2"/>
              </a:solidFill>
              <a:latin typeface="Garamond" pitchFamily="18" charset="0"/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2969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2970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072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072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0728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0730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0734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0736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277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379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481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482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584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584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584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5848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5850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5852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89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89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894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896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89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900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902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904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906" name="Rectangle 1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908" name="Rectangle 2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891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891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8918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35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993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994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9942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9944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9946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9948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7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4403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44035" name="Rectangle 3"/>
          <p:cNvSpPr>
            <a:spLocks noChangeArrowheads="1"/>
          </p:cNvSpPr>
          <p:nvPr/>
        </p:nvSpPr>
        <p:spPr bwMode="auto">
          <a:xfrm>
            <a:off x="457200" y="695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703763" algn="l"/>
              </a:tabLst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4037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4710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47107" name="Rectangle 3"/>
          <p:cNvSpPr>
            <a:spLocks noChangeArrowheads="1"/>
          </p:cNvSpPr>
          <p:nvPr/>
        </p:nvSpPr>
        <p:spPr bwMode="auto">
          <a:xfrm>
            <a:off x="457200" y="8858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703763" algn="l"/>
              </a:tabLst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5120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6349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6349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1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34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36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38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40" name="Rectangle 1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75" name="Rectangle 74"/>
          <p:cNvSpPr/>
          <p:nvPr/>
        </p:nvSpPr>
        <p:spPr>
          <a:xfrm>
            <a:off x="214282" y="1428736"/>
            <a:ext cx="857256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200000"/>
              </a:lnSpc>
            </a:pPr>
            <a:endParaRPr lang="fr-FR" dirty="0" smtClean="0"/>
          </a:p>
          <a:p>
            <a:pPr algn="just">
              <a:lnSpc>
                <a:spcPct val="200000"/>
              </a:lnSpc>
            </a:pPr>
            <a:endParaRPr lang="fr-FR" dirty="0" smtClean="0"/>
          </a:p>
          <a:p>
            <a:pPr algn="just">
              <a:lnSpc>
                <a:spcPct val="200000"/>
              </a:lnSpc>
            </a:pPr>
            <a:endParaRPr lang="fr-FR" dirty="0" smtClean="0"/>
          </a:p>
          <a:p>
            <a:pPr algn="just">
              <a:lnSpc>
                <a:spcPct val="200000"/>
              </a:lnSpc>
            </a:pPr>
            <a:endParaRPr lang="fr-FR" dirty="0" smtClean="0"/>
          </a:p>
          <a:p>
            <a:pPr algn="just">
              <a:lnSpc>
                <a:spcPct val="200000"/>
              </a:lnSpc>
            </a:pPr>
            <a:r>
              <a:rPr lang="fr-FR" dirty="0" smtClean="0"/>
              <a:t>                              </a:t>
            </a:r>
          </a:p>
          <a:p>
            <a:pPr algn="just">
              <a:lnSpc>
                <a:spcPct val="200000"/>
              </a:lnSpc>
            </a:pPr>
            <a:endParaRPr lang="fr-FR" dirty="0" smtClean="0"/>
          </a:p>
          <a:p>
            <a:pPr algn="just">
              <a:lnSpc>
                <a:spcPct val="200000"/>
              </a:lnSpc>
            </a:pPr>
            <a:endParaRPr lang="fr-FR" dirty="0" smtClean="0"/>
          </a:p>
          <a:p>
            <a:pPr algn="just">
              <a:lnSpc>
                <a:spcPct val="200000"/>
              </a:lnSpc>
            </a:pPr>
            <a:endParaRPr lang="fr-FR" dirty="0" smtClean="0"/>
          </a:p>
          <a:p>
            <a:pPr algn="just">
              <a:lnSpc>
                <a:spcPct val="200000"/>
              </a:lnSpc>
            </a:pPr>
            <a:endParaRPr lang="fr-FR" dirty="0" smtClean="0"/>
          </a:p>
          <a:p>
            <a:pPr algn="just">
              <a:lnSpc>
                <a:spcPct val="200000"/>
              </a:lnSpc>
            </a:pPr>
            <a:endParaRPr lang="fr-FR" dirty="0"/>
          </a:p>
        </p:txBody>
      </p:sp>
      <p:sp>
        <p:nvSpPr>
          <p:cNvPr id="124934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24936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24938" name="Rectangle 1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81" name="ZoneTexte 80"/>
          <p:cNvSpPr txBox="1"/>
          <p:nvPr/>
        </p:nvSpPr>
        <p:spPr>
          <a:xfrm>
            <a:off x="5857884" y="3000372"/>
            <a:ext cx="2786082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Dire qu’une variable aléatoire continue X suit la loi normale</a:t>
            </a:r>
          </a:p>
          <a:p>
            <a:endParaRPr lang="fr-FR" dirty="0" smtClean="0"/>
          </a:p>
          <a:p>
            <a:r>
              <a:rPr lang="fr-FR" dirty="0" smtClean="0"/>
              <a:t>Signifie que la variable aléatoire</a:t>
            </a:r>
          </a:p>
          <a:p>
            <a:endParaRPr lang="fr-FR" dirty="0" smtClean="0"/>
          </a:p>
          <a:p>
            <a:r>
              <a:rPr lang="fr-FR" dirty="0" smtClean="0"/>
              <a:t>Suit la loi normale centrée réduite  </a:t>
            </a:r>
            <a:endParaRPr lang="fr-FR" dirty="0"/>
          </a:p>
        </p:txBody>
      </p:sp>
      <p:graphicFrame>
        <p:nvGraphicFramePr>
          <p:cNvPr id="344072" name="Object 6"/>
          <p:cNvGraphicFramePr>
            <a:graphicFrameLocks noChangeAspect="1"/>
          </p:cNvGraphicFramePr>
          <p:nvPr/>
        </p:nvGraphicFramePr>
        <p:xfrm>
          <a:off x="7358082" y="3500438"/>
          <a:ext cx="1287462" cy="428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4657" name="Équation" r:id="rId4" imgW="609480" imgH="228600" progId="Equation.3">
                  <p:embed/>
                </p:oleObj>
              </mc:Choice>
              <mc:Fallback>
                <p:oleObj name="Équation" r:id="rId4" imgW="609480" imgH="22860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58082" y="3500438"/>
                        <a:ext cx="1287462" cy="428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4073" name="Object 6"/>
          <p:cNvGraphicFramePr>
            <a:graphicFrameLocks noChangeAspect="1"/>
          </p:cNvGraphicFramePr>
          <p:nvPr/>
        </p:nvGraphicFramePr>
        <p:xfrm>
          <a:off x="6919936" y="4286256"/>
          <a:ext cx="938212" cy="738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4658" name="Équation" r:id="rId6" imgW="444240" imgH="393480" progId="Equation.3">
                  <p:embed/>
                </p:oleObj>
              </mc:Choice>
              <mc:Fallback>
                <p:oleObj name="Équation" r:id="rId6" imgW="444240" imgH="39348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19936" y="4286256"/>
                        <a:ext cx="938212" cy="7381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4074" name="Object 6"/>
          <p:cNvGraphicFramePr>
            <a:graphicFrameLocks noChangeAspect="1"/>
          </p:cNvGraphicFramePr>
          <p:nvPr/>
        </p:nvGraphicFramePr>
        <p:xfrm>
          <a:off x="7572396" y="5191140"/>
          <a:ext cx="938213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4659" name="Équation" r:id="rId8" imgW="444240" imgH="203040" progId="Equation.3">
                  <p:embed/>
                </p:oleObj>
              </mc:Choice>
              <mc:Fallback>
                <p:oleObj name="Équation" r:id="rId8" imgW="444240" imgH="203040" progId="Equation.3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72396" y="5191140"/>
                        <a:ext cx="938213" cy="381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7" name="Rectangle 86"/>
          <p:cNvSpPr/>
          <p:nvPr/>
        </p:nvSpPr>
        <p:spPr>
          <a:xfrm>
            <a:off x="214282" y="1571612"/>
            <a:ext cx="857256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200000"/>
              </a:lnSpc>
            </a:pPr>
            <a:r>
              <a:rPr lang="fr-FR" b="1" dirty="0" smtClean="0"/>
              <a:t>Exemple.</a:t>
            </a:r>
            <a:r>
              <a:rPr lang="fr-FR" dirty="0" smtClean="0"/>
              <a:t> Supposons que X suit une loi normale</a:t>
            </a:r>
          </a:p>
          <a:p>
            <a:pPr algn="just">
              <a:lnSpc>
                <a:spcPct val="200000"/>
              </a:lnSpc>
            </a:pPr>
            <a:r>
              <a:rPr lang="fr-FR" dirty="0" smtClean="0"/>
              <a:t>Calculer :  </a:t>
            </a:r>
            <a:endParaRPr lang="fr-FR" dirty="0"/>
          </a:p>
        </p:txBody>
      </p:sp>
      <p:graphicFrame>
        <p:nvGraphicFramePr>
          <p:cNvPr id="88" name="Object 6"/>
          <p:cNvGraphicFramePr>
            <a:graphicFrameLocks noChangeAspect="1"/>
          </p:cNvGraphicFramePr>
          <p:nvPr/>
        </p:nvGraphicFramePr>
        <p:xfrm>
          <a:off x="5429256" y="1785926"/>
          <a:ext cx="1420813" cy="428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4660" name="Équation" r:id="rId10" imgW="672840" imgH="228600" progId="Equation.3">
                  <p:embed/>
                </p:oleObj>
              </mc:Choice>
              <mc:Fallback>
                <p:oleObj name="Équation" r:id="rId10" imgW="672840" imgH="22860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29256" y="1785926"/>
                        <a:ext cx="1420813" cy="428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9" name="Object 6"/>
          <p:cNvGraphicFramePr>
            <a:graphicFrameLocks noChangeAspect="1"/>
          </p:cNvGraphicFramePr>
          <p:nvPr/>
        </p:nvGraphicFramePr>
        <p:xfrm>
          <a:off x="1357290" y="2333620"/>
          <a:ext cx="2225675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4661" name="Équation" r:id="rId12" imgW="1054080" imgH="203040" progId="Equation.3">
                  <p:embed/>
                </p:oleObj>
              </mc:Choice>
              <mc:Fallback>
                <p:oleObj name="Équation" r:id="rId12" imgW="1054080" imgH="203040" progId="Equation.3">
                  <p:embed/>
                  <p:pic>
                    <p:nvPicPr>
                      <p:cNvPr id="0" name="Picture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57290" y="2333620"/>
                        <a:ext cx="2225675" cy="381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94" name="Connecteur droit avec flèche 93"/>
          <p:cNvCxnSpPr/>
          <p:nvPr/>
        </p:nvCxnSpPr>
        <p:spPr>
          <a:xfrm>
            <a:off x="571472" y="5572121"/>
            <a:ext cx="5214974" cy="1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5" name="Forme libre 94"/>
          <p:cNvSpPr/>
          <p:nvPr/>
        </p:nvSpPr>
        <p:spPr>
          <a:xfrm>
            <a:off x="714346" y="3571871"/>
            <a:ext cx="4214843" cy="2025650"/>
          </a:xfrm>
          <a:custGeom>
            <a:avLst/>
            <a:gdLst>
              <a:gd name="connsiteX0" fmla="*/ 0 w 3898900"/>
              <a:gd name="connsiteY0" fmla="*/ 1767417 h 2025650"/>
              <a:gd name="connsiteX1" fmla="*/ 1028700 w 3898900"/>
              <a:gd name="connsiteY1" fmla="*/ 1716617 h 2025650"/>
              <a:gd name="connsiteX2" fmla="*/ 2006600 w 3898900"/>
              <a:gd name="connsiteY2" fmla="*/ 2117 h 2025650"/>
              <a:gd name="connsiteX3" fmla="*/ 2882900 w 3898900"/>
              <a:gd name="connsiteY3" fmla="*/ 1729317 h 2025650"/>
              <a:gd name="connsiteX4" fmla="*/ 3898900 w 3898900"/>
              <a:gd name="connsiteY4" fmla="*/ 1780117 h 2025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898900" h="2025650">
                <a:moveTo>
                  <a:pt x="0" y="1767417"/>
                </a:moveTo>
                <a:cubicBezTo>
                  <a:pt x="347133" y="1889125"/>
                  <a:pt x="694267" y="2010834"/>
                  <a:pt x="1028700" y="1716617"/>
                </a:cubicBezTo>
                <a:cubicBezTo>
                  <a:pt x="1363133" y="1422400"/>
                  <a:pt x="1697567" y="0"/>
                  <a:pt x="2006600" y="2117"/>
                </a:cubicBezTo>
                <a:cubicBezTo>
                  <a:pt x="2315633" y="4234"/>
                  <a:pt x="2567517" y="1432984"/>
                  <a:pt x="2882900" y="1729317"/>
                </a:cubicBezTo>
                <a:cubicBezTo>
                  <a:pt x="3198283" y="2025650"/>
                  <a:pt x="3548591" y="1902883"/>
                  <a:pt x="3898900" y="1780117"/>
                </a:cubicBezTo>
              </a:path>
            </a:pathLst>
          </a:cu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cxnSp>
        <p:nvCxnSpPr>
          <p:cNvPr id="96" name="Connecteur droit 95"/>
          <p:cNvCxnSpPr/>
          <p:nvPr/>
        </p:nvCxnSpPr>
        <p:spPr>
          <a:xfrm rot="5400000" flipH="1" flipV="1">
            <a:off x="1499381" y="4214015"/>
            <a:ext cx="2714625" cy="1588"/>
          </a:xfrm>
          <a:prstGeom prst="line">
            <a:avLst/>
          </a:prstGeom>
          <a:ln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7" name="ZoneTexte 23"/>
          <p:cNvSpPr txBox="1">
            <a:spLocks noChangeArrowheads="1"/>
          </p:cNvSpPr>
          <p:nvPr/>
        </p:nvSpPr>
        <p:spPr bwMode="auto">
          <a:xfrm>
            <a:off x="2571736" y="5715016"/>
            <a:ext cx="35718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dirty="0"/>
              <a:t>0</a:t>
            </a:r>
          </a:p>
        </p:txBody>
      </p:sp>
      <p:cxnSp>
        <p:nvCxnSpPr>
          <p:cNvPr id="98" name="Connecteur droit 97"/>
          <p:cNvCxnSpPr/>
          <p:nvPr/>
        </p:nvCxnSpPr>
        <p:spPr>
          <a:xfrm rot="5400000">
            <a:off x="2035157" y="4607727"/>
            <a:ext cx="1929620" cy="794"/>
          </a:xfrm>
          <a:prstGeom prst="line">
            <a:avLst/>
          </a:prstGeom>
          <a:ln/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graphicFrame>
        <p:nvGraphicFramePr>
          <p:cNvPr id="113" name="Object 14"/>
          <p:cNvGraphicFramePr>
            <a:graphicFrameLocks noChangeAspect="1"/>
          </p:cNvGraphicFramePr>
          <p:nvPr/>
        </p:nvGraphicFramePr>
        <p:xfrm>
          <a:off x="357158" y="5715000"/>
          <a:ext cx="563562" cy="238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4662" name="Équation" r:id="rId14" imgW="266400" imgH="126720" progId="Equation.3">
                  <p:embed/>
                </p:oleObj>
              </mc:Choice>
              <mc:Fallback>
                <p:oleObj name="Équation" r:id="rId14" imgW="266400" imgH="126720" progId="Equation.3">
                  <p:embed/>
                  <p:pic>
                    <p:nvPicPr>
                      <p:cNvPr id="0" name="Picture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7158" y="5715000"/>
                        <a:ext cx="563562" cy="238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4" name="Object 15"/>
          <p:cNvGraphicFramePr>
            <a:graphicFrameLocks noChangeAspect="1"/>
          </p:cNvGraphicFramePr>
          <p:nvPr/>
        </p:nvGraphicFramePr>
        <p:xfrm>
          <a:off x="5214938" y="5703888"/>
          <a:ext cx="563562" cy="261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4663" name="Équation" r:id="rId16" imgW="266400" imgH="139680" progId="Equation.3">
                  <p:embed/>
                </p:oleObj>
              </mc:Choice>
              <mc:Fallback>
                <p:oleObj name="Équation" r:id="rId16" imgW="266400" imgH="139680" progId="Equation.3">
                  <p:embed/>
                  <p:pic>
                    <p:nvPicPr>
                      <p:cNvPr id="0" name="Picture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14938" y="5703888"/>
                        <a:ext cx="563562" cy="2619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5" name="Object 16"/>
          <p:cNvGraphicFramePr>
            <a:graphicFrameLocks noChangeAspect="1"/>
          </p:cNvGraphicFramePr>
          <p:nvPr/>
        </p:nvGraphicFramePr>
        <p:xfrm>
          <a:off x="2786050" y="5643578"/>
          <a:ext cx="430212" cy="333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4664" name="Équation" r:id="rId18" imgW="203040" imgH="177480" progId="Equation.3">
                  <p:embed/>
                </p:oleObj>
              </mc:Choice>
              <mc:Fallback>
                <p:oleObj name="Équation" r:id="rId18" imgW="203040" imgH="177480" progId="Equation.3">
                  <p:embed/>
                  <p:pic>
                    <p:nvPicPr>
                      <p:cNvPr id="0" name="Picture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86050" y="5643578"/>
                        <a:ext cx="430212" cy="333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6" name="Object 17"/>
          <p:cNvGraphicFramePr>
            <a:graphicFrameLocks noChangeAspect="1"/>
          </p:cNvGraphicFramePr>
          <p:nvPr/>
        </p:nvGraphicFramePr>
        <p:xfrm>
          <a:off x="3357554" y="5643578"/>
          <a:ext cx="538162" cy="333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4665" name="Équation" r:id="rId20" imgW="253800" imgH="177480" progId="Equation.3">
                  <p:embed/>
                </p:oleObj>
              </mc:Choice>
              <mc:Fallback>
                <p:oleObj name="Équation" r:id="rId20" imgW="253800" imgH="177480" progId="Equation.3">
                  <p:embed/>
                  <p:pic>
                    <p:nvPicPr>
                      <p:cNvPr id="0" name="Picture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57554" y="5643578"/>
                        <a:ext cx="538162" cy="333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7" name="ZoneTexte 116"/>
          <p:cNvSpPr txBox="1"/>
          <p:nvPr/>
        </p:nvSpPr>
        <p:spPr>
          <a:xfrm>
            <a:off x="3286116" y="3571876"/>
            <a:ext cx="17145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>
                <a:solidFill>
                  <a:schemeClr val="accent4"/>
                </a:solidFill>
              </a:rPr>
              <a:t>Probabilité?</a:t>
            </a:r>
            <a:endParaRPr lang="fr-FR" b="1" dirty="0">
              <a:solidFill>
                <a:schemeClr val="accent4"/>
              </a:solidFill>
            </a:endParaRPr>
          </a:p>
        </p:txBody>
      </p:sp>
      <p:cxnSp>
        <p:nvCxnSpPr>
          <p:cNvPr id="119" name="Connecteur droit 118"/>
          <p:cNvCxnSpPr/>
          <p:nvPr/>
        </p:nvCxnSpPr>
        <p:spPr>
          <a:xfrm rot="5400000">
            <a:off x="3213884" y="5214950"/>
            <a:ext cx="714380" cy="1588"/>
          </a:xfrm>
          <a:prstGeom prst="line">
            <a:avLst/>
          </a:prstGeom>
          <a:ln/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27" name="Connecteur droit 126"/>
          <p:cNvCxnSpPr/>
          <p:nvPr/>
        </p:nvCxnSpPr>
        <p:spPr>
          <a:xfrm rot="5400000">
            <a:off x="3321835" y="5322107"/>
            <a:ext cx="285752" cy="214314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129" name="Connecteur droit 128"/>
          <p:cNvCxnSpPr/>
          <p:nvPr/>
        </p:nvCxnSpPr>
        <p:spPr>
          <a:xfrm rot="5400000">
            <a:off x="3071802" y="5072074"/>
            <a:ext cx="571504" cy="428628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133" name="Connecteur droit 132"/>
          <p:cNvCxnSpPr/>
          <p:nvPr/>
        </p:nvCxnSpPr>
        <p:spPr>
          <a:xfrm rot="5400000">
            <a:off x="2928926" y="4857760"/>
            <a:ext cx="642942" cy="500066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135" name="Connecteur droit 134"/>
          <p:cNvCxnSpPr/>
          <p:nvPr/>
        </p:nvCxnSpPr>
        <p:spPr>
          <a:xfrm rot="5400000">
            <a:off x="2964645" y="4607727"/>
            <a:ext cx="500066" cy="428628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137" name="Connecteur droit 136"/>
          <p:cNvCxnSpPr/>
          <p:nvPr/>
        </p:nvCxnSpPr>
        <p:spPr>
          <a:xfrm rot="5400000">
            <a:off x="2964645" y="4321975"/>
            <a:ext cx="428628" cy="357190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139" name="Connecteur droit 138"/>
          <p:cNvCxnSpPr/>
          <p:nvPr/>
        </p:nvCxnSpPr>
        <p:spPr>
          <a:xfrm rot="5400000">
            <a:off x="2964645" y="4107661"/>
            <a:ext cx="285752" cy="214314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141" name="Connecteur droit 140"/>
          <p:cNvCxnSpPr/>
          <p:nvPr/>
        </p:nvCxnSpPr>
        <p:spPr>
          <a:xfrm rot="5400000">
            <a:off x="2964645" y="3893347"/>
            <a:ext cx="214314" cy="142876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142" name="Rectangle à coins arrondis 141"/>
          <p:cNvSpPr/>
          <p:nvPr/>
        </p:nvSpPr>
        <p:spPr>
          <a:xfrm>
            <a:off x="5786446" y="2786058"/>
            <a:ext cx="2857520" cy="3000396"/>
          </a:xfrm>
          <a:prstGeom prst="roundRect">
            <a:avLst/>
          </a:prstGeom>
          <a:solidFill>
            <a:schemeClr val="accent3">
              <a:alpha val="0"/>
            </a:schemeClr>
          </a:solidFill>
          <a:ln w="28575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l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Civil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l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7904</TotalTime>
  <Words>781</Words>
  <Application>Microsoft Office PowerPoint</Application>
  <PresentationFormat>Affichage à l'écran (4:3)</PresentationFormat>
  <Paragraphs>297</Paragraphs>
  <Slides>30</Slides>
  <Notes>21</Notes>
  <HiddenSlides>0</HiddenSlides>
  <MMClips>0</MMClips>
  <ScaleCrop>false</ScaleCrop>
  <HeadingPairs>
    <vt:vector size="6" baseType="variant">
      <vt:variant>
        <vt:lpstr>Thème</vt:lpstr>
      </vt:variant>
      <vt:variant>
        <vt:i4>1</vt:i4>
      </vt:variant>
      <vt:variant>
        <vt:lpstr>Serveurs OLE incorporés</vt:lpstr>
      </vt:variant>
      <vt:variant>
        <vt:i4>1</vt:i4>
      </vt:variant>
      <vt:variant>
        <vt:lpstr>Titres des diapositives</vt:lpstr>
      </vt:variant>
      <vt:variant>
        <vt:i4>30</vt:i4>
      </vt:variant>
    </vt:vector>
  </HeadingPairs>
  <TitlesOfParts>
    <vt:vector size="32" baseType="lpstr">
      <vt:lpstr>Civil</vt:lpstr>
      <vt:lpstr>Équation</vt:lpstr>
      <vt:lpstr>Cours de probabilités</vt:lpstr>
      <vt:lpstr>Chapitre 2. Variables aléatoires  Les variables aléatoires continues</vt:lpstr>
      <vt:lpstr>Chapitre 2. Variables aléatoires  Les lois continues. La loi normale</vt:lpstr>
      <vt:lpstr>Chapitre 2. Variables aléatoires  Les lois continues. La loi normale</vt:lpstr>
      <vt:lpstr>Chapitre 2. Variables aléatoires  Les lois continues. La loi normale centrée réduite</vt:lpstr>
      <vt:lpstr>Chapitre 2. Variables aléatoires  Les lois continues. La loi normale centrée réduite</vt:lpstr>
      <vt:lpstr>Chapitre 2. Variables aléatoires  Les lois continues. La loi normale centrée réduite</vt:lpstr>
      <vt:lpstr>Chapitre 2. Variables aléatoires  Les lois continues. La loi normale centrée réduite</vt:lpstr>
      <vt:lpstr>Chapitre 2. Variables aléatoires  Les lois continues. La loi normale centrée réduite</vt:lpstr>
      <vt:lpstr>Chapitre 2. Variables aléatoires  Les lois continues. La loi normale centrée réduite</vt:lpstr>
      <vt:lpstr>Chapitre 2. Variables aléatoires  Les lois continues. La loi normale centrée réduite</vt:lpstr>
      <vt:lpstr>Chapitre 2. Variables aléatoires  Les lois continues. La loi normale centrée réduite</vt:lpstr>
      <vt:lpstr>Chapitre 2. Variables aléatoires  Les lois continues. La loi normale centrée réduite</vt:lpstr>
      <vt:lpstr>Chapitre 2. Variables aléatoires  Les lois continues. La loi normale centrée réduite</vt:lpstr>
      <vt:lpstr>Chapitre 2. Variables aléatoires  Les lois continues. La loi normale centrée réduite</vt:lpstr>
      <vt:lpstr>Chapitre 2. Variables aléatoires  Les lois continues. La loi normale centrée réduite</vt:lpstr>
      <vt:lpstr>Chapitre 2. Variables aléatoires  Les lois continues. La loi normale centrée réduite</vt:lpstr>
      <vt:lpstr>Chapitre 2. Variables aléatoires  Les lois continues. La loi normale centrée réduite</vt:lpstr>
      <vt:lpstr>Chapitre 2. Variables aléatoires  Les lois continues. La loi normale centrée réduite</vt:lpstr>
      <vt:lpstr>Chapitre 2. Variables aléatoires  Les lois continues. La loi normale centrée réduite</vt:lpstr>
      <vt:lpstr>Chapitre 2. Variables aléatoires  Les lois continues. La loi normale centrée réduite</vt:lpstr>
      <vt:lpstr>Chapitre 2. Variables aléatoires  Les lois continues. La loi normale centrée réduite</vt:lpstr>
      <vt:lpstr>Chapitre 2. Variables aléatoires  Les lois continues. La loi normale centrée réduite</vt:lpstr>
      <vt:lpstr>Chapitre 2. Variables aléatoires  Les lois continues. La loi normale centrée réduite</vt:lpstr>
      <vt:lpstr>Chapitre 2. Variables aléatoires  Les lois continues. La loi normale centrée réduite</vt:lpstr>
      <vt:lpstr>Chapitre 2. Variables aléatoires  Les lois continues. La loi normale centrée réduite</vt:lpstr>
      <vt:lpstr>Chapitre 2. Variables aléatoires  Les lois continues. La loi normale centrée réduite</vt:lpstr>
      <vt:lpstr>Chapitre 2. Variables aléatoires  Les variables aléatoires continues</vt:lpstr>
      <vt:lpstr>Chapitre 2. Variables aléatoires  Les variables aléatoires continues</vt:lpstr>
      <vt:lpstr>Chapitre 2. Variables aléatoires  Les variables aléatoires continues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Cours de probabilités</dc:title>
  <dc:creator>Click</dc:creator>
  <cp:lastModifiedBy>Utilisateur Windows</cp:lastModifiedBy>
  <cp:revision>793</cp:revision>
  <dcterms:created xsi:type="dcterms:W3CDTF">2019-09-07T21:45:41Z</dcterms:created>
  <dcterms:modified xsi:type="dcterms:W3CDTF">2023-11-15T15:38:08Z</dcterms:modified>
</cp:coreProperties>
</file>