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90" r:id="rId4"/>
    <p:sldId id="292" r:id="rId5"/>
    <p:sldId id="291" r:id="rId6"/>
    <p:sldId id="301" r:id="rId7"/>
    <p:sldId id="302" r:id="rId8"/>
    <p:sldId id="29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090B58-2F8F-492A-8E0C-EF813799B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B4E9F9-DEF9-4FFA-A64E-C566B87994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074B34F-0C6A-4AAC-ABDC-BD3C7D34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256C76-CF7F-4729-BFDF-80D22509E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9366C6E-856A-43B4-AFA7-14B30151C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42973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92CFCA-765F-4306-8889-352237AED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8042F38-7075-4C26-8868-C70A5E9BA1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939C17-90CA-407F-A9F7-CD4B0EFD9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59F250-8AC3-48F3-8082-ED6F724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E38B1C-DB67-4052-BAD3-CC76DA686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601783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D2A9464-3C6E-4D47-B369-46CB20B7E3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F9792DB-08A4-4551-8A3A-088ED670C1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4E7554-C098-4175-9FCF-B19C99616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B83A0F-C835-4E72-8793-1F539090A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248091-8F98-4FF2-8A34-C7AD57169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3512136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350F2F-6E5F-49E1-90B7-DF23CE796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AF8C93-ECF7-4D6F-9C77-EB58A847A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CC25A43-9E34-45CF-9E48-BDC02086A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AC16B5-94D2-4023-BFB2-B6FC3654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D4AB1BD-00CB-41D3-B46D-26AFB4086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70887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1C2C32-89F3-47D9-A298-B00C295D2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5133476-AD3A-4083-865A-950F9D30A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221248-CCC4-4CE2-A337-86D34365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836FA83-9DE3-4923-B309-6AB71509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0DA841-3A8B-4027-94CD-8F0E0BDD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24972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D15BE2-C233-4FAD-9E41-CC59CA260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B86FD6-BA35-4B17-A047-40EA08B6DC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360A75F-8389-46D0-AB60-4BE97FB4C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C5486C9-D3F8-4E67-BA70-C842FDD31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C17B63-D011-4D75-A334-C47EA3CCE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CC8A84-CEBE-45C1-B1E7-862D1C5CC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74772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024485-DE8A-4A91-922F-7D86C8E1F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61E008-FBED-4BEE-BCDE-592848467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B30FD8-20C1-4FD4-8964-0F6AE4006A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B912E3-62DD-47EE-9A01-BAB5FE4447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D67FC16-4E03-439E-9481-0FC5CC8537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37B14B1-5DDD-49DC-AB23-0E056831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7E919A1-8770-4661-A348-10CAB760D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6F57DAF-A6D7-49C5-8BC9-1BFFEDB84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147527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D41FC6-82C9-43FE-AC46-5600356EF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85B85A-3A2D-46F4-89E7-53D82AD2C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9FFF57C-D15C-44E7-A403-BD71571DC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FE4161-8838-4478-9C0F-F6894FC8B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231520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DE251BD-80EF-4F4B-8F4F-93F419B2A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F5535E4-7E19-4430-B9FC-BA04578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72F2073-D73E-4B78-BE61-D8B2479C6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7053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93046-5604-4319-B6F4-B6C55A4C3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6B7B86-F469-4521-9190-B4BE708AA3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9D9C98E-E138-437C-8F2E-8D1F6E276F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518D38-8CFA-4045-A583-74ACE1650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91788BE-E834-4F03-9600-6B1ABF63A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45E317-B616-47BA-BB52-75F523DFA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419827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4D196E-2374-4943-971A-6E6D8C3CC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3C87F26-3926-4F06-8CFA-CF09B4F422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M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7EEDE75-CAAE-46C4-8063-A545713DBD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095E2D-E16C-4814-A255-6E4D4123D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381902-FDC4-4AB2-8296-2FF3921BB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M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C8589CF-6BE4-455D-8CED-AE6AEC7C4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99467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44947A-ECCC-45A0-B34B-51DFFCDF9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M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537B53A-BFD3-482C-A32D-0348EFE761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979AE3-F23A-4B5E-81A6-73FA5A08F4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28538-AB53-4FD2-87AE-CEC61CB61A8D}" type="datetimeFigureOut">
              <a:rPr lang="fr-MA" smtClean="0"/>
              <a:t>08/12/2020</a:t>
            </a:fld>
            <a:endParaRPr lang="fr-M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088F15-EDE5-4D43-A80F-EB58F7FE1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M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815863-0939-4CD3-A9D6-17790ACE9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B2476-F5D1-4999-9B4A-210D7B33A2CE}" type="slidenum">
              <a:rPr lang="fr-MA" smtClean="0"/>
              <a:t>‹N°›</a:t>
            </a:fld>
            <a:endParaRPr lang="fr-MA"/>
          </a:p>
        </p:txBody>
      </p:sp>
    </p:spTree>
    <p:extLst>
      <p:ext uri="{BB962C8B-B14F-4D97-AF65-F5344CB8AC3E}">
        <p14:creationId xmlns:p14="http://schemas.microsoft.com/office/powerpoint/2010/main" val="2514739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95EFE8B-9C36-47EB-BB90-31D2D05DC958}"/>
              </a:ext>
            </a:extLst>
          </p:cNvPr>
          <p:cNvSpPr txBox="1"/>
          <p:nvPr/>
        </p:nvSpPr>
        <p:spPr>
          <a:xfrm>
            <a:off x="1125484" y="2824234"/>
            <a:ext cx="10100843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fr-FR" sz="4800" dirty="0">
                <a:latin typeface="Britannic Bold" panose="020B0903060703020204" pitchFamily="34" charset="0"/>
              </a:rPr>
              <a:t>Projet de conception d’étude de cas </a:t>
            </a:r>
          </a:p>
          <a:p>
            <a:pPr algn="ctr"/>
            <a:r>
              <a:rPr lang="fr-FR" sz="4800" dirty="0">
                <a:latin typeface="Britannic Bold" panose="020B0903060703020204" pitchFamily="34" charset="0"/>
              </a:rPr>
              <a:t>dans le cadre du MDRH</a:t>
            </a:r>
            <a:endParaRPr lang="fr-MA" sz="4800" dirty="0">
              <a:latin typeface="Britannic Bold" panose="020B09030607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75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oneTexte 1"/>
          <p:cNvSpPr txBox="1">
            <a:spLocks noChangeArrowheads="1"/>
          </p:cNvSpPr>
          <p:nvPr/>
        </p:nvSpPr>
        <p:spPr bwMode="auto">
          <a:xfrm>
            <a:off x="1774825" y="260351"/>
            <a:ext cx="298608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u="sng">
                <a:latin typeface="Broadway" pitchFamily="82" charset="0"/>
              </a:rPr>
              <a:t>Méthodologie :</a:t>
            </a:r>
          </a:p>
        </p:txBody>
      </p:sp>
      <p:sp>
        <p:nvSpPr>
          <p:cNvPr id="43011" name="ZoneTexte 9"/>
          <p:cNvSpPr txBox="1">
            <a:spLocks noChangeArrowheads="1"/>
          </p:cNvSpPr>
          <p:nvPr/>
        </p:nvSpPr>
        <p:spPr bwMode="auto">
          <a:xfrm>
            <a:off x="2495551" y="1268414"/>
            <a:ext cx="6519863" cy="45243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>
            <a:spAutoFit/>
          </a:bodyPr>
          <a:lstStyle/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Revue de la littérature spécialisée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Choix de type d’organisation sujet d’étude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Diagnostic organisationnel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Diagnostic de la Fonction RH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Analyser les pratiques RH spécifiques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Procéder à un benchmark des pratiques RH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Relever les pratiques RH gérée autrement</a:t>
            </a:r>
          </a:p>
          <a:p>
            <a:pPr marL="342900" indent="-342900">
              <a:lnSpc>
                <a:spcPct val="150000"/>
              </a:lnSpc>
              <a:buFont typeface="Franklin Gothic Medium" pitchFamily="34" charset="0"/>
              <a:buAutoNum type="arabicPeriod"/>
              <a:defRPr/>
            </a:pPr>
            <a:r>
              <a:rPr lang="fr-FR" sz="2400" dirty="0">
                <a:latin typeface="Britannic Bold" pitchFamily="34" charset="0"/>
              </a:rPr>
              <a:t>Rédiger l’étude de cas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oneTexte 3"/>
          <p:cNvSpPr txBox="1">
            <a:spLocks noChangeArrowheads="1"/>
          </p:cNvSpPr>
          <p:nvPr/>
        </p:nvSpPr>
        <p:spPr bwMode="auto">
          <a:xfrm>
            <a:off x="2505076" y="1052513"/>
            <a:ext cx="6677025" cy="46196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latin typeface="Britannic Bold" pitchFamily="34" charset="0"/>
              </a:rPr>
              <a:t>Les paramètres de conception organisationnels</a:t>
            </a:r>
          </a:p>
        </p:txBody>
      </p:sp>
      <p:sp>
        <p:nvSpPr>
          <p:cNvPr id="44035" name="ZoneTexte 5"/>
          <p:cNvSpPr txBox="1">
            <a:spLocks noChangeArrowheads="1"/>
          </p:cNvSpPr>
          <p:nvPr/>
        </p:nvSpPr>
        <p:spPr bwMode="auto">
          <a:xfrm>
            <a:off x="2855914" y="1712914"/>
            <a:ext cx="6048375" cy="452437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formalisation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spécialisation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standardisation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centralisation de pouvoir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Système de planification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 degré de contrôle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Système de prise de décision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Les mécanismes de coordination</a:t>
            </a:r>
          </a:p>
        </p:txBody>
      </p:sp>
      <p:sp>
        <p:nvSpPr>
          <p:cNvPr id="43014" name="ZoneTexte 7"/>
          <p:cNvSpPr txBox="1">
            <a:spLocks noChangeArrowheads="1"/>
          </p:cNvSpPr>
          <p:nvPr/>
        </p:nvSpPr>
        <p:spPr bwMode="auto">
          <a:xfrm>
            <a:off x="1992313" y="115889"/>
            <a:ext cx="4881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latin typeface="Britannic Bold" pitchFamily="34" charset="0"/>
              </a:rPr>
              <a:t>3- Diagnostic organisationnel</a:t>
            </a:r>
          </a:p>
        </p:txBody>
      </p:sp>
      <p:sp>
        <p:nvSpPr>
          <p:cNvPr id="9" name="Flèche droite 8"/>
          <p:cNvSpPr/>
          <p:nvPr/>
        </p:nvSpPr>
        <p:spPr>
          <a:xfrm>
            <a:off x="1847851" y="1125539"/>
            <a:ext cx="576263" cy="358775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135560" y="188640"/>
            <a:ext cx="7772400" cy="803176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fr-FR" sz="36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Le design organisationnel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98764" y="1341437"/>
            <a:ext cx="11042072" cy="5184053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fr-FR" sz="2400" dirty="0"/>
              <a:t>	Mettre en place l’organisation par laquelle les activités seront menées et la stratégie appliquée. L’organisation a plusieurs facettes </a:t>
            </a:r>
            <a:r>
              <a:rPr lang="fr-FR" sz="2400" dirty="0">
                <a:sym typeface="Wingdings" pitchFamily="2" charset="2"/>
              </a:rPr>
              <a:t> </a:t>
            </a:r>
            <a:r>
              <a:rPr lang="fr-FR" sz="2400" i="1" u="sng" dirty="0">
                <a:sym typeface="Wingdings" pitchFamily="2" charset="2"/>
              </a:rPr>
              <a:t>classification </a:t>
            </a:r>
            <a:r>
              <a:rPr lang="fr-FR" sz="2400" b="1" i="1" u="sng" dirty="0">
                <a:sym typeface="Wingdings" pitchFamily="2" charset="2"/>
              </a:rPr>
              <a:t>PARC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fr-FR" sz="2400" b="1" dirty="0">
              <a:sym typeface="Wingdings" pitchFamily="2" charset="2"/>
            </a:endParaRP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r>
              <a:rPr lang="fr-FR" sz="2400" b="1" u="sng" dirty="0"/>
              <a:t>Personnes</a:t>
            </a:r>
            <a:r>
              <a:rPr lang="fr-FR" sz="2400" dirty="0"/>
              <a:t> : les talents, les qualifications, les goûts, les croyances, les objectifs de ces personnes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endParaRPr lang="fr-FR" sz="2400" dirty="0"/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r>
              <a:rPr lang="fr-FR" sz="2400" b="1" u="sng" dirty="0"/>
              <a:t>Architecture</a:t>
            </a:r>
            <a:r>
              <a:rPr lang="fr-FR" sz="2400" dirty="0"/>
              <a:t> : charte organisationnelle, structure financière et de gouvernance, spécification des réseaux personnels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endParaRPr lang="fr-FR" sz="2400" dirty="0"/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r>
              <a:rPr lang="fr-FR" sz="2400" b="1" u="sng" dirty="0"/>
              <a:t>Routines </a:t>
            </a:r>
            <a:r>
              <a:rPr lang="fr-FR" sz="2400" dirty="0"/>
              <a:t>: processus managériaux, les politiques et les procédures, officielles et officieuses, formelles et informelles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endParaRPr lang="fr-FR" sz="2400" dirty="0"/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0000"/>
              <a:buFontTx/>
              <a:buChar char="-"/>
              <a:defRPr/>
            </a:pPr>
            <a:r>
              <a:rPr lang="fr-FR" sz="2400" b="1" u="sng" dirty="0"/>
              <a:t>Culture</a:t>
            </a:r>
            <a:r>
              <a:rPr lang="fr-FR" sz="2400" dirty="0"/>
              <a:t>: les valeurs partagées de la main d'œuvre de la firme, les croyances partagées sur pourquoi la firme existe, sur ce qu’ils représentent individuellement et collectivement, et à quelle fin, langage utilisé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oneTexte 4"/>
          <p:cNvSpPr txBox="1">
            <a:spLocks noChangeArrowheads="1"/>
          </p:cNvSpPr>
          <p:nvPr/>
        </p:nvSpPr>
        <p:spPr bwMode="auto">
          <a:xfrm>
            <a:off x="1847850" y="333375"/>
            <a:ext cx="7412038" cy="52228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latin typeface="Britannic Bold" pitchFamily="34" charset="0"/>
              </a:rPr>
              <a:t>Les facteurs de contingence organisationnels</a:t>
            </a:r>
          </a:p>
        </p:txBody>
      </p:sp>
      <p:sp>
        <p:nvSpPr>
          <p:cNvPr id="46083" name="ZoneTexte 6"/>
          <p:cNvSpPr txBox="1">
            <a:spLocks noChangeArrowheads="1"/>
          </p:cNvSpPr>
          <p:nvPr/>
        </p:nvSpPr>
        <p:spPr bwMode="auto">
          <a:xfrm>
            <a:off x="3359150" y="1196976"/>
            <a:ext cx="4465638" cy="50784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L’âge 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 secteur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taille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technologie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La culture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 marché de l’emploi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 cadre légal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Les relations de pouvoir</a:t>
            </a:r>
          </a:p>
          <a:p>
            <a:pPr>
              <a:lnSpc>
                <a:spcPct val="150000"/>
              </a:lnSpc>
              <a:buFont typeface="Arial" charset="0"/>
              <a:buChar char="•"/>
              <a:defRPr/>
            </a:pPr>
            <a:r>
              <a:rPr lang="fr-FR" sz="2400">
                <a:latin typeface="Britannic Bold" pitchFamily="34" charset="0"/>
              </a:rPr>
              <a:t> L’Etat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76400" y="216024"/>
            <a:ext cx="7515944" cy="548680"/>
          </a:xfrm>
          <a:prstGeom prst="rect">
            <a:avLst/>
          </a:prstGeom>
        </p:spPr>
        <p:txBody>
          <a:bodyPr/>
          <a:lstStyle/>
          <a:p>
            <a:pPr eaLnBrk="0" hangingPunct="0">
              <a:defRPr/>
            </a:pPr>
            <a:r>
              <a:rPr lang="fr-FR" sz="3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Configurations organisationnelles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981200" y="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br>
              <a:rPr lang="fr-FR"/>
            </a:br>
            <a:endParaRPr lang="fr-FR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524000" y="1106489"/>
          <a:ext cx="9144000" cy="563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6491284" imgH="4005144" progId="Word.Document.8">
                  <p:embed/>
                </p:oleObj>
              </mc:Choice>
              <mc:Fallback>
                <p:oleObj name="Document" r:id="rId3" imgW="6491284" imgH="4005144" progId="Word.Document.8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106489"/>
                        <a:ext cx="9144000" cy="5635625"/>
                      </a:xfrm>
                      <a:prstGeom prst="rect">
                        <a:avLst/>
                      </a:prstGeom>
                      <a:solidFill>
                        <a:srgbClr val="FF9933"/>
                      </a:solidFill>
                      <a:ln w="9525">
                        <a:solidFill>
                          <a:srgbClr val="FF99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1631504" y="296416"/>
            <a:ext cx="7632848" cy="540296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lnSpc>
                <a:spcPct val="80000"/>
              </a:lnSpc>
              <a:defRPr/>
            </a:pPr>
            <a:r>
              <a:rPr lang="fr-FR" sz="3200" cap="all" dirty="0"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Configurations organisationnelles 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1981200" y="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br>
              <a:rPr lang="fr-FR">
                <a:solidFill>
                  <a:schemeClr val="accent1"/>
                </a:solidFill>
              </a:rPr>
            </a:br>
            <a:endParaRPr lang="fr-FR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543050" y="1068388"/>
          <a:ext cx="9107488" cy="560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6454561" imgH="3784096" progId="Word.Document.8">
                  <p:embed/>
                </p:oleObj>
              </mc:Choice>
              <mc:Fallback>
                <p:oleObj name="Document" r:id="rId3" imgW="6454561" imgH="3784096" progId="Word.Document.8">
                  <p:embed/>
                  <p:pic>
                    <p:nvPicPr>
                      <p:cNvPr id="205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1068388"/>
                        <a:ext cx="9107488" cy="5600700"/>
                      </a:xfrm>
                      <a:prstGeom prst="rect">
                        <a:avLst/>
                      </a:prstGeom>
                      <a:solidFill>
                        <a:srgbClr val="FF9933"/>
                      </a:solidFill>
                      <a:ln w="9525">
                        <a:solidFill>
                          <a:srgbClr val="FF9933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oneTexte 1"/>
          <p:cNvSpPr txBox="1">
            <a:spLocks noChangeArrowheads="1"/>
          </p:cNvSpPr>
          <p:nvPr/>
        </p:nvSpPr>
        <p:spPr bwMode="auto">
          <a:xfrm>
            <a:off x="1703389" y="115889"/>
            <a:ext cx="52466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>
                <a:latin typeface="Britannic Bold" pitchFamily="34" charset="0"/>
              </a:rPr>
              <a:t>4- Diagnostic de la fonction RH </a:t>
            </a:r>
          </a:p>
        </p:txBody>
      </p:sp>
      <p:sp>
        <p:nvSpPr>
          <p:cNvPr id="46083" name="ZoneTexte 1"/>
          <p:cNvSpPr txBox="1">
            <a:spLocks noChangeArrowheads="1"/>
          </p:cNvSpPr>
          <p:nvPr/>
        </p:nvSpPr>
        <p:spPr bwMode="auto">
          <a:xfrm>
            <a:off x="2782889" y="908050"/>
            <a:ext cx="55721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800" i="1" u="sng">
                <a:latin typeface="Britannic Bold" pitchFamily="34" charset="0"/>
              </a:rPr>
              <a:t>La paramètres majeurs de la GRH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2854051"/>
              </p:ext>
            </p:extLst>
          </p:nvPr>
        </p:nvGraphicFramePr>
        <p:xfrm>
          <a:off x="1260762" y="1888545"/>
          <a:ext cx="991985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52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4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fr-FR" sz="24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PRATIQUES DE GESTION</a:t>
                      </a:r>
                      <a:endParaRPr kumimoji="0" lang="fr-FR" sz="2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Recruter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Mobiliser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Évaluer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Former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….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2400" b="1" u="sng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DES RÈGLES ET DES NORMES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Règles juridiques, conventions collectives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Accords de branche, d’entreprise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Normes, produits, réglementations</a:t>
                      </a:r>
                    </a:p>
                    <a:p>
                      <a:r>
                        <a:rPr kumimoji="0" lang="fr-FR" sz="2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Outils de GRH</a:t>
                      </a:r>
                      <a:endParaRPr lang="fr-FR" sz="2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0" lang="fr-FR" sz="2000" b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r>
                        <a:rPr kumimoji="0" lang="fr-FR" sz="2400" b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ES ACTEURS MULTIPLES</a:t>
                      </a:r>
                    </a:p>
                    <a:p>
                      <a:endParaRPr kumimoji="0" lang="fr-FR" sz="200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fr-FR" sz="2000" b="1" i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Internes</a:t>
                      </a:r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: direction, services RH,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managers, représentants du personnel</a:t>
                      </a:r>
                    </a:p>
                    <a:p>
                      <a:r>
                        <a:rPr kumimoji="0" lang="fr-FR" sz="2000" b="1" i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Externes</a:t>
                      </a:r>
                      <a:r>
                        <a:rPr kumimoji="0" lang="fr-FR" sz="2000" i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pouvoirs publics, syndicats,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consultants, donneurs d’ordres,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actionnaires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fr-FR" sz="2400" b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POLITIQUES DE GESTION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Déterminées par les stratégies d’entreprise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 fonction :</a:t>
                      </a:r>
                    </a:p>
                    <a:p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fr-FR" sz="2000" b="1" i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contextes externes </a:t>
                      </a:r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marchés,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produits, secteur d’activité ;</a:t>
                      </a:r>
                    </a:p>
                    <a:p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fr-FR" sz="2000" b="1" i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 contextes internes </a:t>
                      </a:r>
                      <a:r>
                        <a:rPr kumimoji="0" lang="fr-FR" sz="2000" i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modes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d’organisation, niveaux de qualification,</a:t>
                      </a:r>
                    </a:p>
                    <a:p>
                      <a:r>
                        <a:rPr kumimoji="0" lang="fr-FR" sz="2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routines de travail, culture dominante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365</Words>
  <Application>Microsoft Office PowerPoint</Application>
  <PresentationFormat>Grand écran</PresentationFormat>
  <Paragraphs>73</Paragraphs>
  <Slides>8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Britannic Bold</vt:lpstr>
      <vt:lpstr>Broadway</vt:lpstr>
      <vt:lpstr>Calibri</vt:lpstr>
      <vt:lpstr>Calibri Light</vt:lpstr>
      <vt:lpstr>Franklin Gothic Medium</vt:lpstr>
      <vt:lpstr>Thème Office</vt:lpstr>
      <vt:lpstr>Document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achraf balhadj</dc:creator>
  <cp:lastModifiedBy> </cp:lastModifiedBy>
  <cp:revision>2</cp:revision>
  <dcterms:created xsi:type="dcterms:W3CDTF">2020-12-06T20:10:48Z</dcterms:created>
  <dcterms:modified xsi:type="dcterms:W3CDTF">2020-12-08T11:21:27Z</dcterms:modified>
</cp:coreProperties>
</file>