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1" r:id="rId2"/>
    <p:sldId id="410" r:id="rId3"/>
    <p:sldId id="407" r:id="rId4"/>
    <p:sldId id="301" r:id="rId5"/>
    <p:sldId id="371" r:id="rId6"/>
    <p:sldId id="317" r:id="rId7"/>
    <p:sldId id="331" r:id="rId8"/>
    <p:sldId id="300" r:id="rId9"/>
    <p:sldId id="341" r:id="rId10"/>
    <p:sldId id="320" r:id="rId11"/>
    <p:sldId id="302" r:id="rId12"/>
    <p:sldId id="326" r:id="rId13"/>
    <p:sldId id="346" r:id="rId14"/>
    <p:sldId id="347" r:id="rId15"/>
    <p:sldId id="306" r:id="rId16"/>
    <p:sldId id="377" r:id="rId17"/>
    <p:sldId id="408" r:id="rId18"/>
    <p:sldId id="335" r:id="rId19"/>
    <p:sldId id="321" r:id="rId20"/>
    <p:sldId id="334" r:id="rId21"/>
    <p:sldId id="322" r:id="rId22"/>
    <p:sldId id="373" r:id="rId23"/>
    <p:sldId id="280" r:id="rId24"/>
    <p:sldId id="393" r:id="rId25"/>
    <p:sldId id="257" r:id="rId26"/>
    <p:sldId id="383" r:id="rId27"/>
    <p:sldId id="385" r:id="rId28"/>
    <p:sldId id="267" r:id="rId29"/>
    <p:sldId id="388" r:id="rId30"/>
    <p:sldId id="395" r:id="rId31"/>
    <p:sldId id="390" r:id="rId32"/>
    <p:sldId id="354" r:id="rId33"/>
    <p:sldId id="397" r:id="rId34"/>
    <p:sldId id="418" r:id="rId35"/>
    <p:sldId id="413" r:id="rId36"/>
    <p:sldId id="415" r:id="rId37"/>
    <p:sldId id="398" r:id="rId38"/>
  </p:sldIdLst>
  <p:sldSz cx="9144000" cy="6858000" type="screen4x3"/>
  <p:notesSz cx="6815138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338AD-11E2-43CB-B495-6ADFFC07E94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FCC05E7-A3EA-4389-ABFD-F1BC13AF1D10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Arial Black" pitchFamily="34" charset="0"/>
            </a:rPr>
            <a:t>ALPHABET PHÉNICIEN (</a:t>
          </a:r>
          <a:r>
            <a:rPr lang="fr-FR" sz="1200" dirty="0" smtClean="0">
              <a:solidFill>
                <a:schemeClr val="tx1"/>
              </a:solidFill>
              <a:latin typeface="Arial Black" pitchFamily="34" charset="0"/>
            </a:rPr>
            <a:t>1050 AJC) </a:t>
          </a:r>
          <a:endParaRPr lang="fr-FR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2B7B4FC0-95A7-4D57-9303-615E83CDDE7B}" type="parTrans" cxnId="{66E707AB-9FE3-4FEA-AC04-1C8E2DA2A58C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AC3F25F9-912E-4B47-B957-D59570BF3D71}" type="sibTrans" cxnId="{66E707AB-9FE3-4FEA-AC04-1C8E2DA2A58C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CB0B9894-E86F-4F55-BC2E-CD52B2BAE37A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Arial Black" pitchFamily="34" charset="0"/>
            </a:rPr>
            <a:t>Alphabet Araméen</a:t>
          </a:r>
          <a:endParaRPr lang="fr-FR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0B2AFD8C-1250-4E8B-8548-F92EBF38265C}" type="parTrans" cxnId="{5CE434C9-41E4-42D9-902F-4F3D027DD0A1}">
      <dgm:prSet custT="1"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D6A8EF46-0B6A-4414-848A-905022497592}" type="sibTrans" cxnId="{5CE434C9-41E4-42D9-902F-4F3D027DD0A1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182FA018-7B56-40FA-972E-DBA94587ABE7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Arial Black" pitchFamily="34" charset="0"/>
            </a:rPr>
            <a:t>Alphabet Hébreu</a:t>
          </a:r>
          <a:endParaRPr lang="fr-FR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707E595F-F634-4913-B5BB-4A32D03C8509}" type="parTrans" cxnId="{39BD6213-417B-4D88-9EAE-757161B2D3DC}">
      <dgm:prSet custT="1"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1FC55F98-E20C-4590-B084-7D545482C4E0}" type="sibTrans" cxnId="{39BD6213-417B-4D88-9EAE-757161B2D3DC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774FEF50-8A2A-4887-B9A2-EB252CB19FD4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Arial Black" pitchFamily="34" charset="0"/>
            </a:rPr>
            <a:t>Alphabet Arabe</a:t>
          </a:r>
          <a:endParaRPr lang="fr-FR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2751FDB-7D8F-436F-A179-EB6A8A9BC0FB}" type="parTrans" cxnId="{0462C799-E023-42C1-B0A6-BF4BC1DA3DAE}">
      <dgm:prSet custT="1"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92982054-B7A4-452A-BD16-A4C95E2C5ECD}" type="sibTrans" cxnId="{0462C799-E023-42C1-B0A6-BF4BC1DA3DAE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0731F4BE-10DA-45A9-A5EB-A0F44CA23A6D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Arial Black" pitchFamily="34" charset="0"/>
            </a:rPr>
            <a:t>Alphabet Grec</a:t>
          </a:r>
          <a:endParaRPr lang="fr-FR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4A9EBCCD-5D90-45F0-9CB6-F7F1853D76C2}" type="parTrans" cxnId="{7354BC45-0449-464A-8B3E-D98C37874FBF}">
      <dgm:prSet custT="1"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B9F85AF5-6436-438E-A3D6-19A255E18278}" type="sibTrans" cxnId="{7354BC45-0449-464A-8B3E-D98C37874FBF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61F8FDF8-961E-46BA-81F8-BB410569701B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Arial Black" pitchFamily="34" charset="0"/>
            </a:rPr>
            <a:t>Alphabet Latin</a:t>
          </a:r>
          <a:endParaRPr lang="fr-FR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197268BF-D0D2-4725-B70A-3916E7E7D3BC}" type="parTrans" cxnId="{CD7AEF43-29A6-4D2A-A51A-2EF069317298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014BDDEF-8158-46CD-AFE8-D60181839DBF}" type="sibTrans" cxnId="{CD7AEF43-29A6-4D2A-A51A-2EF069317298}">
      <dgm:prSet/>
      <dgm:spPr/>
      <dgm:t>
        <a:bodyPr/>
        <a:lstStyle/>
        <a:p>
          <a:endParaRPr lang="fr-FR" sz="1600">
            <a:latin typeface="Arial Black" pitchFamily="34" charset="0"/>
          </a:endParaRPr>
        </a:p>
      </dgm:t>
    </dgm:pt>
    <dgm:pt modelId="{1C7C9224-2DB3-46B1-A458-BE7D8004F0F2}" type="pres">
      <dgm:prSet presAssocID="{8EE338AD-11E2-43CB-B495-6ADFFC07E9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A94384-D2F7-42DA-96ED-FA228488A8A7}" type="pres">
      <dgm:prSet presAssocID="{1FCC05E7-A3EA-4389-ABFD-F1BC13AF1D10}" presName="root1" presStyleCnt="0"/>
      <dgm:spPr/>
    </dgm:pt>
    <dgm:pt modelId="{AA99BBB6-6BFE-48D5-ADA0-3ABBA6EB684B}" type="pres">
      <dgm:prSet presAssocID="{1FCC05E7-A3EA-4389-ABFD-F1BC13AF1D10}" presName="LevelOneTextNode" presStyleLbl="node0" presStyleIdx="0" presStyleCnt="1" custScaleX="199412" custScaleY="2206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B586BB-640B-4897-814C-986DE5EA3851}" type="pres">
      <dgm:prSet presAssocID="{1FCC05E7-A3EA-4389-ABFD-F1BC13AF1D10}" presName="level2hierChild" presStyleCnt="0"/>
      <dgm:spPr/>
    </dgm:pt>
    <dgm:pt modelId="{15DD30B3-3001-430D-B298-F2B59BE16615}" type="pres">
      <dgm:prSet presAssocID="{0B2AFD8C-1250-4E8B-8548-F92EBF38265C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7F5802A0-FACB-426F-8B64-40162247BE26}" type="pres">
      <dgm:prSet presAssocID="{0B2AFD8C-1250-4E8B-8548-F92EBF38265C}" presName="connTx" presStyleLbl="parChTrans1D2" presStyleIdx="0" presStyleCnt="2"/>
      <dgm:spPr/>
      <dgm:t>
        <a:bodyPr/>
        <a:lstStyle/>
        <a:p>
          <a:endParaRPr lang="fr-FR"/>
        </a:p>
      </dgm:t>
    </dgm:pt>
    <dgm:pt modelId="{E4EF42B9-C13F-4B71-88F7-92A0BCA541C1}" type="pres">
      <dgm:prSet presAssocID="{CB0B9894-E86F-4F55-BC2E-CD52B2BAE37A}" presName="root2" presStyleCnt="0"/>
      <dgm:spPr/>
    </dgm:pt>
    <dgm:pt modelId="{60066A33-414B-4524-B255-7743F57ED23D}" type="pres">
      <dgm:prSet presAssocID="{CB0B9894-E86F-4F55-BC2E-CD52B2BAE37A}" presName="LevelTwoTextNode" presStyleLbl="node2" presStyleIdx="0" presStyleCnt="2" custScaleX="1987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EF593F-1B70-45C5-9924-A92B4F9C3F3F}" type="pres">
      <dgm:prSet presAssocID="{CB0B9894-E86F-4F55-BC2E-CD52B2BAE37A}" presName="level3hierChild" presStyleCnt="0"/>
      <dgm:spPr/>
    </dgm:pt>
    <dgm:pt modelId="{3C84915A-AE69-4F0A-B89F-F5FD9060CA07}" type="pres">
      <dgm:prSet presAssocID="{707E595F-F634-4913-B5BB-4A32D03C8509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955AD3A3-D911-4CB8-B30E-2ECD2011EA65}" type="pres">
      <dgm:prSet presAssocID="{707E595F-F634-4913-B5BB-4A32D03C8509}" presName="connTx" presStyleLbl="parChTrans1D3" presStyleIdx="0" presStyleCnt="3"/>
      <dgm:spPr/>
      <dgm:t>
        <a:bodyPr/>
        <a:lstStyle/>
        <a:p>
          <a:endParaRPr lang="fr-FR"/>
        </a:p>
      </dgm:t>
    </dgm:pt>
    <dgm:pt modelId="{E61BC3CE-B5F0-4A57-9714-506181034F8C}" type="pres">
      <dgm:prSet presAssocID="{182FA018-7B56-40FA-972E-DBA94587ABE7}" presName="root2" presStyleCnt="0"/>
      <dgm:spPr/>
    </dgm:pt>
    <dgm:pt modelId="{358FA269-2042-4825-B7B2-2594736E72F6}" type="pres">
      <dgm:prSet presAssocID="{182FA018-7B56-40FA-972E-DBA94587ABE7}" presName="LevelTwoTextNode" presStyleLbl="node3" presStyleIdx="0" presStyleCnt="3" custScaleX="1903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82D59A-FD5D-4F25-B218-7EA6C22A776B}" type="pres">
      <dgm:prSet presAssocID="{182FA018-7B56-40FA-972E-DBA94587ABE7}" presName="level3hierChild" presStyleCnt="0"/>
      <dgm:spPr/>
    </dgm:pt>
    <dgm:pt modelId="{6AB25107-A90A-4B8D-A9AE-49A6FCA0872A}" type="pres">
      <dgm:prSet presAssocID="{C2751FDB-7D8F-436F-A179-EB6A8A9BC0FB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0FFC2200-5F82-4EC6-8698-511FB9B924B4}" type="pres">
      <dgm:prSet presAssocID="{C2751FDB-7D8F-436F-A179-EB6A8A9BC0FB}" presName="connTx" presStyleLbl="parChTrans1D3" presStyleIdx="1" presStyleCnt="3"/>
      <dgm:spPr/>
      <dgm:t>
        <a:bodyPr/>
        <a:lstStyle/>
        <a:p>
          <a:endParaRPr lang="fr-FR"/>
        </a:p>
      </dgm:t>
    </dgm:pt>
    <dgm:pt modelId="{E6E72BBC-EA63-4EAF-8227-A43166A8C0E9}" type="pres">
      <dgm:prSet presAssocID="{774FEF50-8A2A-4887-B9A2-EB252CB19FD4}" presName="root2" presStyleCnt="0"/>
      <dgm:spPr/>
    </dgm:pt>
    <dgm:pt modelId="{472853B4-200F-477A-8EFD-8BA9DB1D563D}" type="pres">
      <dgm:prSet presAssocID="{774FEF50-8A2A-4887-B9A2-EB252CB19FD4}" presName="LevelTwoTextNode" presStyleLbl="node3" presStyleIdx="1" presStyleCnt="3" custScaleX="1913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78C36A-78D1-404A-9A22-5F1DFE1C8920}" type="pres">
      <dgm:prSet presAssocID="{774FEF50-8A2A-4887-B9A2-EB252CB19FD4}" presName="level3hierChild" presStyleCnt="0"/>
      <dgm:spPr/>
    </dgm:pt>
    <dgm:pt modelId="{DB1C17F7-7231-4319-8C67-14C9A82B6CE8}" type="pres">
      <dgm:prSet presAssocID="{4A9EBCCD-5D90-45F0-9CB6-F7F1853D76C2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D85A0D52-0DC4-4B5C-976F-5EF4EB079DB9}" type="pres">
      <dgm:prSet presAssocID="{4A9EBCCD-5D90-45F0-9CB6-F7F1853D76C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6F0DF8D-252F-4273-AEB6-0439919DE786}" type="pres">
      <dgm:prSet presAssocID="{0731F4BE-10DA-45A9-A5EB-A0F44CA23A6D}" presName="root2" presStyleCnt="0"/>
      <dgm:spPr/>
    </dgm:pt>
    <dgm:pt modelId="{7CC815F7-EFD6-4ECA-B69F-ABF38C32CA5F}" type="pres">
      <dgm:prSet presAssocID="{0731F4BE-10DA-45A9-A5EB-A0F44CA23A6D}" presName="LevelTwoTextNode" presStyleLbl="node2" presStyleIdx="1" presStyleCnt="2" custScaleX="1962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75FC93-BAB8-4F26-86A1-69F347001A87}" type="pres">
      <dgm:prSet presAssocID="{0731F4BE-10DA-45A9-A5EB-A0F44CA23A6D}" presName="level3hierChild" presStyleCnt="0"/>
      <dgm:spPr/>
    </dgm:pt>
    <dgm:pt modelId="{FD2917DE-8632-47DD-8C21-2AE59D9F0AC1}" type="pres">
      <dgm:prSet presAssocID="{197268BF-D0D2-4725-B70A-3916E7E7D3BC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3E9B73C4-3D47-4DB1-AC56-E7FEFEEFFE6B}" type="pres">
      <dgm:prSet presAssocID="{197268BF-D0D2-4725-B70A-3916E7E7D3BC}" presName="connTx" presStyleLbl="parChTrans1D3" presStyleIdx="2" presStyleCnt="3"/>
      <dgm:spPr/>
      <dgm:t>
        <a:bodyPr/>
        <a:lstStyle/>
        <a:p>
          <a:endParaRPr lang="fr-FR"/>
        </a:p>
      </dgm:t>
    </dgm:pt>
    <dgm:pt modelId="{72F31489-36C2-4E6F-A0B8-95B650E1BDFA}" type="pres">
      <dgm:prSet presAssocID="{61F8FDF8-961E-46BA-81F8-BB410569701B}" presName="root2" presStyleCnt="0"/>
      <dgm:spPr/>
    </dgm:pt>
    <dgm:pt modelId="{DE6CFC48-1CF9-4CF5-A3E0-6BEA818AAC07}" type="pres">
      <dgm:prSet presAssocID="{61F8FDF8-961E-46BA-81F8-BB410569701B}" presName="LevelTwoTextNode" presStyleLbl="node3" presStyleIdx="2" presStyleCnt="3" custScaleX="1694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723779-8018-409A-BC0F-960FD11FE7ED}" type="pres">
      <dgm:prSet presAssocID="{61F8FDF8-961E-46BA-81F8-BB410569701B}" presName="level3hierChild" presStyleCnt="0"/>
      <dgm:spPr/>
    </dgm:pt>
  </dgm:ptLst>
  <dgm:cxnLst>
    <dgm:cxn modelId="{AF821D02-BCED-4755-A71C-3FD276E8D9F3}" type="presOf" srcId="{4A9EBCCD-5D90-45F0-9CB6-F7F1853D76C2}" destId="{D85A0D52-0DC4-4B5C-976F-5EF4EB079DB9}" srcOrd="1" destOrd="0" presId="urn:microsoft.com/office/officeart/2005/8/layout/hierarchy2"/>
    <dgm:cxn modelId="{D98EF04C-B5D7-4F98-A476-2C96C91A7C37}" type="presOf" srcId="{0B2AFD8C-1250-4E8B-8548-F92EBF38265C}" destId="{7F5802A0-FACB-426F-8B64-40162247BE26}" srcOrd="1" destOrd="0" presId="urn:microsoft.com/office/officeart/2005/8/layout/hierarchy2"/>
    <dgm:cxn modelId="{A312F166-E0B6-4902-9588-DE75A951C8BF}" type="presOf" srcId="{61F8FDF8-961E-46BA-81F8-BB410569701B}" destId="{DE6CFC48-1CF9-4CF5-A3E0-6BEA818AAC07}" srcOrd="0" destOrd="0" presId="urn:microsoft.com/office/officeart/2005/8/layout/hierarchy2"/>
    <dgm:cxn modelId="{F5A70922-D471-4182-B05F-CE127E879AC2}" type="presOf" srcId="{0731F4BE-10DA-45A9-A5EB-A0F44CA23A6D}" destId="{7CC815F7-EFD6-4ECA-B69F-ABF38C32CA5F}" srcOrd="0" destOrd="0" presId="urn:microsoft.com/office/officeart/2005/8/layout/hierarchy2"/>
    <dgm:cxn modelId="{D8FACF3F-38BB-4A33-9A15-7FB51478AACC}" type="presOf" srcId="{197268BF-D0D2-4725-B70A-3916E7E7D3BC}" destId="{3E9B73C4-3D47-4DB1-AC56-E7FEFEEFFE6B}" srcOrd="1" destOrd="0" presId="urn:microsoft.com/office/officeart/2005/8/layout/hierarchy2"/>
    <dgm:cxn modelId="{6B35FCB6-7794-4696-8FA8-8FB26EBA4E0E}" type="presOf" srcId="{CB0B9894-E86F-4F55-BC2E-CD52B2BAE37A}" destId="{60066A33-414B-4524-B255-7743F57ED23D}" srcOrd="0" destOrd="0" presId="urn:microsoft.com/office/officeart/2005/8/layout/hierarchy2"/>
    <dgm:cxn modelId="{5CE434C9-41E4-42D9-902F-4F3D027DD0A1}" srcId="{1FCC05E7-A3EA-4389-ABFD-F1BC13AF1D10}" destId="{CB0B9894-E86F-4F55-BC2E-CD52B2BAE37A}" srcOrd="0" destOrd="0" parTransId="{0B2AFD8C-1250-4E8B-8548-F92EBF38265C}" sibTransId="{D6A8EF46-0B6A-4414-848A-905022497592}"/>
    <dgm:cxn modelId="{8B6F9ABD-D53E-4D3D-9654-18CB9ACFE849}" type="presOf" srcId="{1FCC05E7-A3EA-4389-ABFD-F1BC13AF1D10}" destId="{AA99BBB6-6BFE-48D5-ADA0-3ABBA6EB684B}" srcOrd="0" destOrd="0" presId="urn:microsoft.com/office/officeart/2005/8/layout/hierarchy2"/>
    <dgm:cxn modelId="{92FC0050-E1E6-4343-965B-791412AFE8AF}" type="presOf" srcId="{4A9EBCCD-5D90-45F0-9CB6-F7F1853D76C2}" destId="{DB1C17F7-7231-4319-8C67-14C9A82B6CE8}" srcOrd="0" destOrd="0" presId="urn:microsoft.com/office/officeart/2005/8/layout/hierarchy2"/>
    <dgm:cxn modelId="{8F73F74D-62D9-42CA-97A2-B07D39FBA8FC}" type="presOf" srcId="{8EE338AD-11E2-43CB-B495-6ADFFC07E94F}" destId="{1C7C9224-2DB3-46B1-A458-BE7D8004F0F2}" srcOrd="0" destOrd="0" presId="urn:microsoft.com/office/officeart/2005/8/layout/hierarchy2"/>
    <dgm:cxn modelId="{7354BC45-0449-464A-8B3E-D98C37874FBF}" srcId="{1FCC05E7-A3EA-4389-ABFD-F1BC13AF1D10}" destId="{0731F4BE-10DA-45A9-A5EB-A0F44CA23A6D}" srcOrd="1" destOrd="0" parTransId="{4A9EBCCD-5D90-45F0-9CB6-F7F1853D76C2}" sibTransId="{B9F85AF5-6436-438E-A3D6-19A255E18278}"/>
    <dgm:cxn modelId="{83BF1C1F-A9BA-43BA-A89E-9D8EA6B5A72D}" type="presOf" srcId="{0B2AFD8C-1250-4E8B-8548-F92EBF38265C}" destId="{15DD30B3-3001-430D-B298-F2B59BE16615}" srcOrd="0" destOrd="0" presId="urn:microsoft.com/office/officeart/2005/8/layout/hierarchy2"/>
    <dgm:cxn modelId="{CD376539-196D-4D0E-BC47-737B8A4B6CDF}" type="presOf" srcId="{182FA018-7B56-40FA-972E-DBA94587ABE7}" destId="{358FA269-2042-4825-B7B2-2594736E72F6}" srcOrd="0" destOrd="0" presId="urn:microsoft.com/office/officeart/2005/8/layout/hierarchy2"/>
    <dgm:cxn modelId="{39BD6213-417B-4D88-9EAE-757161B2D3DC}" srcId="{CB0B9894-E86F-4F55-BC2E-CD52B2BAE37A}" destId="{182FA018-7B56-40FA-972E-DBA94587ABE7}" srcOrd="0" destOrd="0" parTransId="{707E595F-F634-4913-B5BB-4A32D03C8509}" sibTransId="{1FC55F98-E20C-4590-B084-7D545482C4E0}"/>
    <dgm:cxn modelId="{4F2DFED9-0509-454C-B437-76C6F8F880B8}" type="presOf" srcId="{C2751FDB-7D8F-436F-A179-EB6A8A9BC0FB}" destId="{0FFC2200-5F82-4EC6-8698-511FB9B924B4}" srcOrd="1" destOrd="0" presId="urn:microsoft.com/office/officeart/2005/8/layout/hierarchy2"/>
    <dgm:cxn modelId="{0462C799-E023-42C1-B0A6-BF4BC1DA3DAE}" srcId="{CB0B9894-E86F-4F55-BC2E-CD52B2BAE37A}" destId="{774FEF50-8A2A-4887-B9A2-EB252CB19FD4}" srcOrd="1" destOrd="0" parTransId="{C2751FDB-7D8F-436F-A179-EB6A8A9BC0FB}" sibTransId="{92982054-B7A4-452A-BD16-A4C95E2C5ECD}"/>
    <dgm:cxn modelId="{2294B09C-272E-499A-980A-F5DF218D5967}" type="presOf" srcId="{197268BF-D0D2-4725-B70A-3916E7E7D3BC}" destId="{FD2917DE-8632-47DD-8C21-2AE59D9F0AC1}" srcOrd="0" destOrd="0" presId="urn:microsoft.com/office/officeart/2005/8/layout/hierarchy2"/>
    <dgm:cxn modelId="{66E707AB-9FE3-4FEA-AC04-1C8E2DA2A58C}" srcId="{8EE338AD-11E2-43CB-B495-6ADFFC07E94F}" destId="{1FCC05E7-A3EA-4389-ABFD-F1BC13AF1D10}" srcOrd="0" destOrd="0" parTransId="{2B7B4FC0-95A7-4D57-9303-615E83CDDE7B}" sibTransId="{AC3F25F9-912E-4B47-B957-D59570BF3D71}"/>
    <dgm:cxn modelId="{6ADA7CB1-C1AC-43F1-8A20-6978F548DEFF}" type="presOf" srcId="{707E595F-F634-4913-B5BB-4A32D03C8509}" destId="{955AD3A3-D911-4CB8-B30E-2ECD2011EA65}" srcOrd="1" destOrd="0" presId="urn:microsoft.com/office/officeart/2005/8/layout/hierarchy2"/>
    <dgm:cxn modelId="{CD7AEF43-29A6-4D2A-A51A-2EF069317298}" srcId="{0731F4BE-10DA-45A9-A5EB-A0F44CA23A6D}" destId="{61F8FDF8-961E-46BA-81F8-BB410569701B}" srcOrd="0" destOrd="0" parTransId="{197268BF-D0D2-4725-B70A-3916E7E7D3BC}" sibTransId="{014BDDEF-8158-46CD-AFE8-D60181839DBF}"/>
    <dgm:cxn modelId="{8DFD2082-6A8B-477F-9454-99FFB6FE4A9B}" type="presOf" srcId="{774FEF50-8A2A-4887-B9A2-EB252CB19FD4}" destId="{472853B4-200F-477A-8EFD-8BA9DB1D563D}" srcOrd="0" destOrd="0" presId="urn:microsoft.com/office/officeart/2005/8/layout/hierarchy2"/>
    <dgm:cxn modelId="{8F7244F9-D703-4721-B574-C50D48AC9992}" type="presOf" srcId="{707E595F-F634-4913-B5BB-4A32D03C8509}" destId="{3C84915A-AE69-4F0A-B89F-F5FD9060CA07}" srcOrd="0" destOrd="0" presId="urn:microsoft.com/office/officeart/2005/8/layout/hierarchy2"/>
    <dgm:cxn modelId="{07B4F3B8-9320-4EB3-988E-E9A2549152D8}" type="presOf" srcId="{C2751FDB-7D8F-436F-A179-EB6A8A9BC0FB}" destId="{6AB25107-A90A-4B8D-A9AE-49A6FCA0872A}" srcOrd="0" destOrd="0" presId="urn:microsoft.com/office/officeart/2005/8/layout/hierarchy2"/>
    <dgm:cxn modelId="{7BD2C168-45E9-47F9-89E9-CAD06E978BCC}" type="presParOf" srcId="{1C7C9224-2DB3-46B1-A458-BE7D8004F0F2}" destId="{02A94384-D2F7-42DA-96ED-FA228488A8A7}" srcOrd="0" destOrd="0" presId="urn:microsoft.com/office/officeart/2005/8/layout/hierarchy2"/>
    <dgm:cxn modelId="{9B0CB942-D998-44C2-94EF-4B55010A8270}" type="presParOf" srcId="{02A94384-D2F7-42DA-96ED-FA228488A8A7}" destId="{AA99BBB6-6BFE-48D5-ADA0-3ABBA6EB684B}" srcOrd="0" destOrd="0" presId="urn:microsoft.com/office/officeart/2005/8/layout/hierarchy2"/>
    <dgm:cxn modelId="{61EFBF28-DDD8-4506-A3D6-FDCA54E51A07}" type="presParOf" srcId="{02A94384-D2F7-42DA-96ED-FA228488A8A7}" destId="{74B586BB-640B-4897-814C-986DE5EA3851}" srcOrd="1" destOrd="0" presId="urn:microsoft.com/office/officeart/2005/8/layout/hierarchy2"/>
    <dgm:cxn modelId="{E9B012E3-6B85-48D4-B32D-4EDC74A731ED}" type="presParOf" srcId="{74B586BB-640B-4897-814C-986DE5EA3851}" destId="{15DD30B3-3001-430D-B298-F2B59BE16615}" srcOrd="0" destOrd="0" presId="urn:microsoft.com/office/officeart/2005/8/layout/hierarchy2"/>
    <dgm:cxn modelId="{5983F8CF-A7B0-4DD8-BB0C-8F3CAF02E218}" type="presParOf" srcId="{15DD30B3-3001-430D-B298-F2B59BE16615}" destId="{7F5802A0-FACB-426F-8B64-40162247BE26}" srcOrd="0" destOrd="0" presId="urn:microsoft.com/office/officeart/2005/8/layout/hierarchy2"/>
    <dgm:cxn modelId="{162DEBA4-2EBE-4738-BA56-D1346EF49A4A}" type="presParOf" srcId="{74B586BB-640B-4897-814C-986DE5EA3851}" destId="{E4EF42B9-C13F-4B71-88F7-92A0BCA541C1}" srcOrd="1" destOrd="0" presId="urn:microsoft.com/office/officeart/2005/8/layout/hierarchy2"/>
    <dgm:cxn modelId="{4503C3FB-7933-4400-96A0-3CB25A9C58F5}" type="presParOf" srcId="{E4EF42B9-C13F-4B71-88F7-92A0BCA541C1}" destId="{60066A33-414B-4524-B255-7743F57ED23D}" srcOrd="0" destOrd="0" presId="urn:microsoft.com/office/officeart/2005/8/layout/hierarchy2"/>
    <dgm:cxn modelId="{45CD3D58-2BAA-45FD-AAEF-A493B460D6E7}" type="presParOf" srcId="{E4EF42B9-C13F-4B71-88F7-92A0BCA541C1}" destId="{5FEF593F-1B70-45C5-9924-A92B4F9C3F3F}" srcOrd="1" destOrd="0" presId="urn:microsoft.com/office/officeart/2005/8/layout/hierarchy2"/>
    <dgm:cxn modelId="{DF5FCBF1-AEA7-462C-B01E-C813A099CDDC}" type="presParOf" srcId="{5FEF593F-1B70-45C5-9924-A92B4F9C3F3F}" destId="{3C84915A-AE69-4F0A-B89F-F5FD9060CA07}" srcOrd="0" destOrd="0" presId="urn:microsoft.com/office/officeart/2005/8/layout/hierarchy2"/>
    <dgm:cxn modelId="{9BC37B71-CCE0-4622-9DF5-48D29AD74B6F}" type="presParOf" srcId="{3C84915A-AE69-4F0A-B89F-F5FD9060CA07}" destId="{955AD3A3-D911-4CB8-B30E-2ECD2011EA65}" srcOrd="0" destOrd="0" presId="urn:microsoft.com/office/officeart/2005/8/layout/hierarchy2"/>
    <dgm:cxn modelId="{ED83A772-FDAD-4B4C-95B1-3919C3E23A4B}" type="presParOf" srcId="{5FEF593F-1B70-45C5-9924-A92B4F9C3F3F}" destId="{E61BC3CE-B5F0-4A57-9714-506181034F8C}" srcOrd="1" destOrd="0" presId="urn:microsoft.com/office/officeart/2005/8/layout/hierarchy2"/>
    <dgm:cxn modelId="{78A03924-07B6-465A-8662-869BE3C0E5F8}" type="presParOf" srcId="{E61BC3CE-B5F0-4A57-9714-506181034F8C}" destId="{358FA269-2042-4825-B7B2-2594736E72F6}" srcOrd="0" destOrd="0" presId="urn:microsoft.com/office/officeart/2005/8/layout/hierarchy2"/>
    <dgm:cxn modelId="{D6B0DE96-AADC-4D10-9119-462DB6EC999C}" type="presParOf" srcId="{E61BC3CE-B5F0-4A57-9714-506181034F8C}" destId="{B282D59A-FD5D-4F25-B218-7EA6C22A776B}" srcOrd="1" destOrd="0" presId="urn:microsoft.com/office/officeart/2005/8/layout/hierarchy2"/>
    <dgm:cxn modelId="{5476AE51-4A2D-4EBD-8BC5-3F3C54D56743}" type="presParOf" srcId="{5FEF593F-1B70-45C5-9924-A92B4F9C3F3F}" destId="{6AB25107-A90A-4B8D-A9AE-49A6FCA0872A}" srcOrd="2" destOrd="0" presId="urn:microsoft.com/office/officeart/2005/8/layout/hierarchy2"/>
    <dgm:cxn modelId="{B883783B-9BDD-4CE8-A7B3-AF366BB48557}" type="presParOf" srcId="{6AB25107-A90A-4B8D-A9AE-49A6FCA0872A}" destId="{0FFC2200-5F82-4EC6-8698-511FB9B924B4}" srcOrd="0" destOrd="0" presId="urn:microsoft.com/office/officeart/2005/8/layout/hierarchy2"/>
    <dgm:cxn modelId="{47D34274-AA5A-435E-82F6-1CA16E83DD62}" type="presParOf" srcId="{5FEF593F-1B70-45C5-9924-A92B4F9C3F3F}" destId="{E6E72BBC-EA63-4EAF-8227-A43166A8C0E9}" srcOrd="3" destOrd="0" presId="urn:microsoft.com/office/officeart/2005/8/layout/hierarchy2"/>
    <dgm:cxn modelId="{3EFCAC33-0758-458F-9A33-7025A4783D3C}" type="presParOf" srcId="{E6E72BBC-EA63-4EAF-8227-A43166A8C0E9}" destId="{472853B4-200F-477A-8EFD-8BA9DB1D563D}" srcOrd="0" destOrd="0" presId="urn:microsoft.com/office/officeart/2005/8/layout/hierarchy2"/>
    <dgm:cxn modelId="{5004860B-2CBD-4D74-92F4-3102404351D7}" type="presParOf" srcId="{E6E72BBC-EA63-4EAF-8227-A43166A8C0E9}" destId="{7B78C36A-78D1-404A-9A22-5F1DFE1C8920}" srcOrd="1" destOrd="0" presId="urn:microsoft.com/office/officeart/2005/8/layout/hierarchy2"/>
    <dgm:cxn modelId="{E2CB697E-E1C6-4573-9B87-0BEFABF900E8}" type="presParOf" srcId="{74B586BB-640B-4897-814C-986DE5EA3851}" destId="{DB1C17F7-7231-4319-8C67-14C9A82B6CE8}" srcOrd="2" destOrd="0" presId="urn:microsoft.com/office/officeart/2005/8/layout/hierarchy2"/>
    <dgm:cxn modelId="{6C9D29D0-4B4A-4A7E-B5BC-360014EEAC52}" type="presParOf" srcId="{DB1C17F7-7231-4319-8C67-14C9A82B6CE8}" destId="{D85A0D52-0DC4-4B5C-976F-5EF4EB079DB9}" srcOrd="0" destOrd="0" presId="urn:microsoft.com/office/officeart/2005/8/layout/hierarchy2"/>
    <dgm:cxn modelId="{4403CE21-DB38-49AA-8C51-609F6257B0A7}" type="presParOf" srcId="{74B586BB-640B-4897-814C-986DE5EA3851}" destId="{E6F0DF8D-252F-4273-AEB6-0439919DE786}" srcOrd="3" destOrd="0" presId="urn:microsoft.com/office/officeart/2005/8/layout/hierarchy2"/>
    <dgm:cxn modelId="{53C7E6EE-DB39-414A-BFFF-D00C15E6D584}" type="presParOf" srcId="{E6F0DF8D-252F-4273-AEB6-0439919DE786}" destId="{7CC815F7-EFD6-4ECA-B69F-ABF38C32CA5F}" srcOrd="0" destOrd="0" presId="urn:microsoft.com/office/officeart/2005/8/layout/hierarchy2"/>
    <dgm:cxn modelId="{0E89467B-8E7F-4C75-8C63-634F44AC7949}" type="presParOf" srcId="{E6F0DF8D-252F-4273-AEB6-0439919DE786}" destId="{0075FC93-BAB8-4F26-86A1-69F347001A87}" srcOrd="1" destOrd="0" presId="urn:microsoft.com/office/officeart/2005/8/layout/hierarchy2"/>
    <dgm:cxn modelId="{059E7CC8-DDA3-4FF2-948E-0E8852EB6AE5}" type="presParOf" srcId="{0075FC93-BAB8-4F26-86A1-69F347001A87}" destId="{FD2917DE-8632-47DD-8C21-2AE59D9F0AC1}" srcOrd="0" destOrd="0" presId="urn:microsoft.com/office/officeart/2005/8/layout/hierarchy2"/>
    <dgm:cxn modelId="{21FC029F-7FE2-4EA7-B9CC-6758312CB310}" type="presParOf" srcId="{FD2917DE-8632-47DD-8C21-2AE59D9F0AC1}" destId="{3E9B73C4-3D47-4DB1-AC56-E7FEFEEFFE6B}" srcOrd="0" destOrd="0" presId="urn:microsoft.com/office/officeart/2005/8/layout/hierarchy2"/>
    <dgm:cxn modelId="{149161AE-D485-4923-8D0E-BBE26D5665B2}" type="presParOf" srcId="{0075FC93-BAB8-4F26-86A1-69F347001A87}" destId="{72F31489-36C2-4E6F-A0B8-95B650E1BDFA}" srcOrd="1" destOrd="0" presId="urn:microsoft.com/office/officeart/2005/8/layout/hierarchy2"/>
    <dgm:cxn modelId="{F63E201B-E9CB-4A1A-B39F-E15E71AF4DD1}" type="presParOf" srcId="{72F31489-36C2-4E6F-A0B8-95B650E1BDFA}" destId="{DE6CFC48-1CF9-4CF5-A3E0-6BEA818AAC07}" srcOrd="0" destOrd="0" presId="urn:microsoft.com/office/officeart/2005/8/layout/hierarchy2"/>
    <dgm:cxn modelId="{374EA714-1DDB-46B3-8E37-2E2F343BB04A}" type="presParOf" srcId="{72F31489-36C2-4E6F-A0B8-95B650E1BDFA}" destId="{ED723779-8018-409A-BC0F-960FD11FE7ED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.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B7D1-F949-4F05-9808-C0AA0354BA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.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A56B-D0C6-4BDC-9454-4A15DA212B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A56B-D0C6-4BDC-9454-4A15DA212B4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.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62F3-C577-41A8-8096-387902816529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0BC9-8ED5-4D30-9C5C-2A8812A2CA68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56D-AE4A-48FA-9F6A-2051904C8637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D211-7173-41F1-8C26-20607B5E511A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B3B4-9CE2-4954-A60C-F9F20490410B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3F8-0EE8-449C-969D-B991E5E1EDB1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C13-303A-4982-9924-AC87B65B57F8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E9C-4114-45A1-B494-75E43F7B47E3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4A4E-DC74-44E7-B33B-383D75B1E092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0481-596D-4912-A79B-093ACA08DA48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B207-6EF9-4D24-9BBF-4ED5F822C962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F179-BFAC-4BF9-B00E-D9290A238593}" type="datetime1">
              <a:rPr lang="fr-FR" smtClean="0"/>
              <a:pPr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3211-8646-42A6-87EA-0FFBECD2BE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28" name="AutoShape 4" descr="Vecteur caricature nuit lune et les étoiles icône dans le style comique. Pictogramme nuit lunaire concept illustration. Concept de l’effet d’éclaboussure de lune entreprise. - clipart vectoriel de Astronomie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/>
                </a:solidFill>
                <a:latin typeface="Arial Black" pitchFamily="34" charset="0"/>
              </a:rPr>
              <a:t>Thème Introductif </a:t>
            </a:r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fr-FR" sz="2400" b="1" dirty="0" smtClean="0">
                <a:solidFill>
                  <a:srgbClr val="C00000"/>
                </a:solidFill>
                <a:latin typeface="Arial Black" pitchFamily="34" charset="0"/>
              </a:rPr>
              <a:t> HISTOIRE DES CIVILISATIONS &amp; GÉOPOLITIQUE</a:t>
            </a:r>
            <a:endParaRPr lang="fr-FR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71440" y="3357562"/>
            <a:ext cx="7501022" cy="2214578"/>
          </a:xfrm>
        </p:spPr>
        <p:txBody>
          <a:bodyPr>
            <a:normAutofit/>
          </a:bodyPr>
          <a:lstStyle/>
          <a:p>
            <a:pPr lvl="0" algn="l"/>
            <a:r>
              <a:rPr lang="fr-FR" sz="2000" dirty="0" smtClean="0">
                <a:latin typeface="Arial Black" pitchFamily="34" charset="0"/>
              </a:rPr>
              <a:t>1.Préhistoire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(15 000 Av. JC jusqu’au 3500 Av. JC) </a:t>
            </a:r>
            <a:r>
              <a:rPr lang="fr-FR" sz="2000" dirty="0" smtClean="0">
                <a:latin typeface="Arial Black" pitchFamily="34" charset="0"/>
              </a:rPr>
              <a:t>2.Antiquité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(3500 Av. JC jusqu'au 476)</a:t>
            </a:r>
            <a:r>
              <a:rPr lang="fr-FR" sz="2000" dirty="0" smtClean="0">
                <a:latin typeface="Arial Black" pitchFamily="34" charset="0"/>
              </a:rPr>
              <a:t> </a:t>
            </a:r>
            <a:br>
              <a:rPr lang="fr-FR" sz="2000" dirty="0" smtClean="0">
                <a:latin typeface="Arial Black" pitchFamily="34" charset="0"/>
              </a:rPr>
            </a:br>
            <a:r>
              <a:rPr lang="fr-FR" sz="2000" dirty="0" smtClean="0">
                <a:latin typeface="Arial Black" pitchFamily="34" charset="0"/>
              </a:rPr>
              <a:t>3.Moyen Age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(476-1492)</a:t>
            </a:r>
            <a:r>
              <a:rPr lang="fr-FR" sz="2000" dirty="0" smtClean="0">
                <a:latin typeface="Arial Black" pitchFamily="34" charset="0"/>
              </a:rPr>
              <a:t/>
            </a:r>
            <a:br>
              <a:rPr lang="fr-FR" sz="2000" dirty="0" smtClean="0">
                <a:latin typeface="Arial Black" pitchFamily="34" charset="0"/>
              </a:rPr>
            </a:br>
            <a:r>
              <a:rPr lang="fr-FR" sz="2000" dirty="0" smtClean="0">
                <a:latin typeface="Arial Black" pitchFamily="34" charset="0"/>
              </a:rPr>
              <a:t>4.Temps moderne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(1492-1789)</a:t>
            </a:r>
            <a:b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sz="2000" dirty="0" smtClean="0">
                <a:latin typeface="Arial Black" pitchFamily="34" charset="0"/>
              </a:rPr>
              <a:t>5.Époque contemporaine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(1789-2030) 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54274" name="AutoShape 2" descr="Homo Sapiens chegou à Europa mais cedo do que se pensava, usando arco e  flecha, revela estudo - Expre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1472" y="171448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0070C0"/>
                </a:solidFill>
                <a:latin typeface="Arial Black" pitchFamily="34" charset="0"/>
              </a:rPr>
              <a:t>Quelles sont les grandes périodes de l’Histoire de l’Humanité</a:t>
            </a:r>
            <a:r>
              <a:rPr lang="fr-FR" sz="2400" b="1" i="1" dirty="0" smtClean="0">
                <a:solidFill>
                  <a:srgbClr val="0070C0"/>
                </a:solidFill>
              </a:rPr>
              <a:t> ?</a:t>
            </a:r>
            <a:endParaRPr lang="fr-F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ésultat de recherche d'images pour &quot;agriculture mésopotami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  <p:pic>
        <p:nvPicPr>
          <p:cNvPr id="5" name="Picture 6" descr="Résultat de recherche d'images pour &quot;agriculture mésopotami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57554" cy="3286124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3010" name="AutoShape 2" descr="Babylone - Encyclopédie de l'Histoire du Mo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3012" name="Picture 4" descr="Babylone s'offre une cure de jouv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0"/>
            <a:ext cx="578647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4292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  <a:latin typeface="Arial Black" pitchFamily="34" charset="0"/>
              </a:rPr>
              <a:t>CONCLUSION IMPORTANTE</a:t>
            </a:r>
          </a:p>
          <a:p>
            <a:r>
              <a:rPr lang="fr-FR" sz="2000" dirty="0" smtClean="0">
                <a:latin typeface="Arial Black" pitchFamily="34" charset="0"/>
              </a:rPr>
              <a:t>La Mésopotamie Antique était florissant  (travaux archéologiques):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Développement de l’agriculture (irrigation, blé, raisins…) 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Maitrise de l’usage du fer/cuivre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Utilisation des brique en argile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Routes commerciales vers l’Ouest-Est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 Usage des peintures murales (bleu, rouge…) 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Usage de céramique peinte ou décorée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dirty="0" smtClean="0">
                <a:latin typeface="Arial Black" pitchFamily="34" charset="0"/>
              </a:rPr>
              <a:t>Premiers sanctuaires (temples) </a:t>
            </a:r>
          </a:p>
          <a:p>
            <a:pPr marL="0" lvl="1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Culture: The </a:t>
            </a:r>
            <a:r>
              <a:rPr lang="fr-FR" sz="2000" b="1" dirty="0" err="1" smtClean="0">
                <a:solidFill>
                  <a:srgbClr val="FF0000"/>
                </a:solidFill>
                <a:latin typeface="Arial Black" pitchFamily="34" charset="0"/>
              </a:rPr>
              <a:t>legend</a:t>
            </a: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 of Gilgamesh</a:t>
            </a:r>
            <a:endParaRPr lang="fr-FR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6868" name="Picture 4" descr="Sumerian Ar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noFill/>
        </p:spPr>
      </p:pic>
      <p:pic>
        <p:nvPicPr>
          <p:cNvPr id="44034" name="Picture 2" descr="https://www.bedetheque.com/media/Couvertures/Couv_104012.jpg?_ga=2.147578047.969391230.1541003880-1556750387.15410038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0"/>
            <a:ext cx="685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C00000"/>
                </a:solidFill>
                <a:latin typeface="Arial Black" pitchFamily="34" charset="0"/>
              </a:rPr>
              <a:t>2.3.Civilisation ÉGYPTIENNE (2500-600 Av. JC):</a:t>
            </a:r>
            <a:r>
              <a:rPr lang="fr-FR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Civilisation exceptionnelle caractérisée par les </a:t>
            </a:r>
            <a:r>
              <a:rPr lang="fr-FR" b="1" dirty="0" smtClean="0">
                <a:latin typeface="Arial Black" pitchFamily="34" charset="0"/>
              </a:rPr>
              <a:t>grands travaux de construction.</a:t>
            </a:r>
            <a:endParaRPr lang="fr-F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 P</a:t>
            </a:r>
            <a:r>
              <a:rPr lang="fr-FR" b="1" dirty="0" smtClean="0">
                <a:latin typeface="Arial Black" pitchFamily="34" charset="0"/>
              </a:rPr>
              <a:t>yramides,  temples</a:t>
            </a:r>
            <a:r>
              <a:rPr lang="fr-FR" dirty="0" smtClean="0">
                <a:latin typeface="Arial Black" pitchFamily="34" charset="0"/>
              </a:rPr>
              <a:t>, </a:t>
            </a:r>
            <a:r>
              <a:rPr lang="fr-FR" b="1" dirty="0" smtClean="0">
                <a:latin typeface="Arial Black" pitchFamily="34" charset="0"/>
              </a:rPr>
              <a:t>tombeaux...</a:t>
            </a:r>
            <a:endParaRPr lang="fr-F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Villes antiques célèbres: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latin typeface="Arial Black" pitchFamily="34" charset="0"/>
              </a:rPr>
              <a:t>Memphis (capitale Nord 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latin typeface="Arial Black" pitchFamily="34" charset="0"/>
              </a:rPr>
              <a:t>Thèbes/ Louxor (capitale Sud)</a:t>
            </a:r>
          </a:p>
        </p:txBody>
      </p:sp>
      <p:pic>
        <p:nvPicPr>
          <p:cNvPr id="28676" name="Picture 4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6715140" cy="4786322"/>
          </a:xfrm>
          <a:prstGeom prst="rect">
            <a:avLst/>
          </a:prstGeom>
          <a:noFill/>
        </p:spPr>
      </p:pic>
      <p:pic>
        <p:nvPicPr>
          <p:cNvPr id="28678" name="Picture 6" descr="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714612" cy="6858001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Grande Égypte </a:t>
            </a:r>
            <a:r>
              <a:rPr lang="fr-FR" dirty="0" smtClean="0">
                <a:latin typeface="Arial Black" pitchFamily="34" charset="0"/>
              </a:rPr>
              <a:t>de 1500 à 600 Av. JC, riche et conquérante (Éthiopie-Mésopotamie)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Parmi les Pharaons célèbres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RAMSÈS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: bâtisseur de (Abou </a:t>
            </a:r>
            <a:r>
              <a:rPr lang="fr-FR" dirty="0" err="1" smtClean="0">
                <a:latin typeface="Arial Black" pitchFamily="34" charset="0"/>
              </a:rPr>
              <a:t>Simbel</a:t>
            </a:r>
            <a:r>
              <a:rPr lang="fr-FR" dirty="0" smtClean="0">
                <a:latin typeface="Arial Black" pitchFamily="34" charset="0"/>
              </a:rPr>
              <a:t>, Louxor et Karnak)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En 525 Av. JC  l'Égypte est annexée par CYRUS LE GRAND (PERSES)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En 332 AJC  l'Égypte est annexée par  </a:t>
            </a:r>
            <a:r>
              <a:rPr lang="fr-FR" b="1" dirty="0" smtClean="0">
                <a:latin typeface="Arial Black" pitchFamily="34" charset="0"/>
              </a:rPr>
              <a:t>ALEXANDRE LE GRAND</a:t>
            </a:r>
            <a:r>
              <a:rPr lang="fr-FR" dirty="0" smtClean="0">
                <a:latin typeface="Arial Black" pitchFamily="34" charset="0"/>
              </a:rPr>
              <a:t>  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En  30 AJC  l'Égypte est annexée à L'EMPIRE    ROMAIN  (l’époque de la Reine </a:t>
            </a:r>
            <a:r>
              <a:rPr lang="fr-FR" b="1" dirty="0" smtClean="0">
                <a:latin typeface="Arial Black" pitchFamily="34" charset="0"/>
              </a:rPr>
              <a:t>Cléopâtre)</a:t>
            </a:r>
            <a:r>
              <a:rPr lang="fr-FR" dirty="0" smtClean="0">
                <a:latin typeface="Arial Black" pitchFamily="34" charset="0"/>
              </a:rPr>
              <a:t> 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52228" name="Picture 4" descr="Een sjaal als status symbool, het oude Egyp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3286116" cy="214314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3796" name="Picture 4" descr="Nefertiti                                                                                                                                                                                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34" y="3214686"/>
            <a:ext cx="2500266" cy="3643314"/>
          </a:xfrm>
          <a:prstGeom prst="rect">
            <a:avLst/>
          </a:prstGeom>
          <a:noFill/>
        </p:spPr>
      </p:pic>
      <p:pic>
        <p:nvPicPr>
          <p:cNvPr id="33798" name="Picture 6" descr="Croix de Lumière, Image de l'Egypte antique, berceau de notre civilisation No 77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6715140" cy="3786190"/>
          </a:xfrm>
          <a:prstGeom prst="rect">
            <a:avLst/>
          </a:prstGeom>
          <a:noFill/>
        </p:spPr>
      </p:pic>
      <p:pic>
        <p:nvPicPr>
          <p:cNvPr id="31748" name="Picture 4" descr="http://blog-histoire.fr/wp-content/uploads/2012/04/ramses-i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0"/>
            <a:ext cx="2928926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e de l'Egypte ancien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3" name="Picture 2" descr="Résultat de recherche d'images pour &quot;civilization égyptienn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572032" cy="3571876"/>
          </a:xfrm>
          <a:prstGeom prst="rect">
            <a:avLst/>
          </a:prstGeom>
          <a:noFill/>
        </p:spPr>
      </p:pic>
      <p:pic>
        <p:nvPicPr>
          <p:cNvPr id="53250" name="Picture 2" descr="Résultat de recherche d'images pour &quot;civilization égyptienn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356"/>
            <a:ext cx="4572032" cy="2905144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9297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2.4.Les Phéniciens (</a:t>
            </a:r>
            <a:r>
              <a:rPr lang="nb-NO" sz="2000" u="sng" dirty="0" smtClean="0">
                <a:solidFill>
                  <a:srgbClr val="C00000"/>
                </a:solidFill>
                <a:latin typeface="Arial Black" pitchFamily="34" charset="0"/>
              </a:rPr>
              <a:t>1200 Av.JC)</a:t>
            </a:r>
          </a:p>
          <a:p>
            <a:r>
              <a:rPr lang="fr-FR" dirty="0" smtClean="0">
                <a:latin typeface="Arial Black" pitchFamily="34" charset="0"/>
              </a:rPr>
              <a:t>Phéniciens (Philistine)  excellents </a:t>
            </a:r>
            <a:r>
              <a:rPr lang="fr-FR" u="sng" dirty="0" smtClean="0">
                <a:latin typeface="Arial Black" pitchFamily="34" charset="0"/>
              </a:rPr>
              <a:t>marins et commerçants </a:t>
            </a:r>
            <a:r>
              <a:rPr lang="fr-FR" dirty="0" smtClean="0">
                <a:latin typeface="Arial Black" pitchFamily="34" charset="0"/>
              </a:rPr>
              <a:t>fondent plusieurs réseaux commerciaux sur la méditerrané (Sicile- Carthage- Sardaigne-</a:t>
            </a:r>
            <a:r>
              <a:rPr lang="fr-FR" dirty="0" err="1" smtClean="0">
                <a:latin typeface="Arial Black" pitchFamily="34" charset="0"/>
              </a:rPr>
              <a:t>Tangis</a:t>
            </a:r>
            <a:r>
              <a:rPr lang="fr-FR" dirty="0" smtClean="0">
                <a:latin typeface="Arial Black" pitchFamily="34" charset="0"/>
              </a:rPr>
              <a:t>…)</a:t>
            </a:r>
            <a:endParaRPr lang="nb-NO" dirty="0" smtClean="0">
              <a:latin typeface="Arial Black" pitchFamily="34" charset="0"/>
            </a:endParaRPr>
          </a:p>
          <a:p>
            <a:endParaRPr lang="nb-NO" dirty="0" smtClean="0">
              <a:latin typeface="Arial Black" pitchFamily="34" charset="0"/>
            </a:endParaRPr>
          </a:p>
        </p:txBody>
      </p:sp>
      <p:pic>
        <p:nvPicPr>
          <p:cNvPr id="3" name="Picture 2" descr="https://upload.wikimedia.org/wikipedia/commons/thumb/7/79/Routes_commerciales_des_Ph%C3%A9niciens-fr.svg/1024px-Routes_commerciales_des_Ph%C3%A9niciens-f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4" descr="L'alphabet phÃ©nic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9001156" cy="2286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282" y="307181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La plupart des écritures utilisées aujourd'hui ont pour source </a:t>
            </a:r>
            <a:r>
              <a:rPr lang="fr-FR" u="sng" dirty="0" smtClean="0">
                <a:latin typeface="Arial Black" pitchFamily="34" charset="0"/>
              </a:rPr>
              <a:t>l’Alphabet Phénicien </a:t>
            </a:r>
            <a:r>
              <a:rPr lang="fr-FR" dirty="0" smtClean="0">
                <a:latin typeface="Arial Black" pitchFamily="34" charset="0"/>
              </a:rPr>
              <a:t>qui s'écrit de droite vers la gauche (comme l‘Arabe, l'Hébreu …).</a:t>
            </a:r>
          </a:p>
          <a:p>
            <a:r>
              <a:rPr lang="fr-FR" dirty="0" smtClean="0">
                <a:latin typeface="Arial Black" pitchFamily="34" charset="0"/>
              </a:rPr>
              <a:t>  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571472" y="3714752"/>
          <a:ext cx="814393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N.B.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Alphabet Phénicien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(1050 Av. JC) est  devenu l'alphabet «source» de la quasi-totalité des anciennes langues.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2712" name="Picture 8" descr="http://img.over-blog-kiwi.com/1/61/22/54/20150529/ob_dfb23a_alphabet-phenici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42852"/>
            <a:ext cx="635798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2.5.Civilisation Grecque </a:t>
            </a:r>
            <a:r>
              <a:rPr lang="fr-FR" sz="2000" b="1" u="sng" dirty="0" smtClean="0">
                <a:solidFill>
                  <a:srgbClr val="C00000"/>
                </a:solidFill>
                <a:latin typeface="Arial Black" pitchFamily="34" charset="0"/>
              </a:rPr>
              <a:t>(1000 à 300 Av. JC</a:t>
            </a:r>
            <a:r>
              <a:rPr lang="fr-FR" sz="2000" b="1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fr-FR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Black" pitchFamily="34" charset="0"/>
              </a:rPr>
              <a:t>Grèce Antique c’est la philosophie (Platon et Aristote…)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Black" pitchFamily="34" charset="0"/>
              </a:rPr>
              <a:t>Grèce Antique c’est l’art (théâtre: épopées de l’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Iliade </a:t>
            </a:r>
            <a:r>
              <a:rPr lang="fr-FR" dirty="0" smtClean="0">
                <a:latin typeface="Arial Black" pitchFamily="34" charset="0"/>
              </a:rPr>
              <a:t>et de l’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Odyssée</a:t>
            </a:r>
            <a:r>
              <a:rPr lang="fr-FR" dirty="0" smtClean="0">
                <a:latin typeface="Arial Black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Black" pitchFamily="34" charset="0"/>
              </a:rPr>
              <a:t>Grèce Antique c’est les jeux sportifs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Black" pitchFamily="34" charset="0"/>
              </a:rPr>
              <a:t>Grèce Antique c’est les cités magnifiques (Athènes, Périclès, Sparte…)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Black" pitchFamily="34" charset="0"/>
              </a:rPr>
              <a:t>Grèce Antique c’est les </a:t>
            </a:r>
            <a:r>
              <a:rPr lang="fr-FR" b="1" dirty="0" smtClean="0">
                <a:latin typeface="Arial Black" pitchFamily="34" charset="0"/>
              </a:rPr>
              <a:t>Guerres théologiques 425 </a:t>
            </a:r>
            <a:r>
              <a:rPr lang="fr-FR" b="1" dirty="0" err="1" smtClean="0">
                <a:latin typeface="Arial Black" pitchFamily="34" charset="0"/>
              </a:rPr>
              <a:t>Av.JC</a:t>
            </a:r>
            <a:r>
              <a:rPr lang="fr-FR" b="1" dirty="0" smtClean="0">
                <a:latin typeface="Arial Black" pitchFamily="34" charset="0"/>
              </a:rPr>
              <a:t> (</a:t>
            </a:r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ATHÈNES vs SPARTE</a:t>
            </a:r>
            <a:r>
              <a:rPr lang="fr-FR" b="1" dirty="0" smtClean="0">
                <a:latin typeface="Arial Black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ALEXANDRE LE GRAND </a:t>
            </a:r>
            <a:r>
              <a:rPr lang="fr-FR" dirty="0" smtClean="0">
                <a:latin typeface="Arial Black" pitchFamily="34" charset="0"/>
              </a:rPr>
              <a:t>336 à 323 av. JC</a:t>
            </a:r>
            <a:r>
              <a:rPr lang="fr-FR" dirty="0" smtClean="0"/>
              <a:t>                </a:t>
            </a:r>
            <a:r>
              <a:rPr lang="fr-FR" dirty="0" smtClean="0">
                <a:latin typeface="Arial Black" pitchFamily="34" charset="0"/>
              </a:rPr>
              <a:t>(unificateur des peuples  Grecques) conquéreur de Orient (Mésopotamie, Egypte et l’Inde).</a:t>
            </a:r>
          </a:p>
          <a:p>
            <a:pPr>
              <a:buFont typeface="Wingdings" pitchFamily="2" charset="2"/>
              <a:buChar char="q"/>
            </a:pPr>
            <a:endParaRPr lang="fr-FR" b="1" dirty="0" smtClean="0">
              <a:latin typeface="Arial Black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4" descr="https://lorrainenationaliste.files.wordpress.com/2014/10/empire-alexandre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  <p:pic>
        <p:nvPicPr>
          <p:cNvPr id="29698" name="Picture 2" descr="Découvrez la vie d'Alexandre le Grand racontée en CD aux enfants"/>
          <p:cNvPicPr>
            <a:picLocks noChangeAspect="1" noChangeArrowheads="1"/>
          </p:cNvPicPr>
          <p:nvPr/>
        </p:nvPicPr>
        <p:blipFill>
          <a:blip r:embed="rId3"/>
          <a:srcRect l="8438" t="20500" r="9999" b="21000"/>
          <a:stretch>
            <a:fillRect/>
          </a:stretch>
        </p:blipFill>
        <p:spPr bwMode="auto">
          <a:xfrm>
            <a:off x="6357950" y="0"/>
            <a:ext cx="278605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  <a:latin typeface="Arial Black" pitchFamily="34" charset="0"/>
              </a:rPr>
              <a:t>2.6.Empire Carthaginois (800 à 200 Av. JC)</a:t>
            </a:r>
            <a:endParaRPr lang="fr-FR" sz="1600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600" dirty="0" smtClean="0">
                <a:latin typeface="Arial Black" pitchFamily="34" charset="0"/>
              </a:rPr>
              <a:t>Fondation de la cité de Carthage par la Reine Didon phénicienne (sœur du roi de Tyr)</a:t>
            </a:r>
          </a:p>
          <a:p>
            <a:pPr algn="ctr">
              <a:buFont typeface="Wingdings" pitchFamily="2" charset="2"/>
              <a:buChar char="q"/>
            </a:pPr>
            <a:r>
              <a:rPr lang="fr-FR" sz="1600" dirty="0" smtClean="0">
                <a:latin typeface="Arial Black" pitchFamily="34" charset="0"/>
              </a:rPr>
              <a:t>Période 264-201 Av. JC : affrontement sanglants entre </a:t>
            </a:r>
            <a:r>
              <a:rPr lang="fr-FR" sz="1600" dirty="0" smtClean="0">
                <a:solidFill>
                  <a:srgbClr val="FF0000"/>
                </a:solidFill>
                <a:latin typeface="Arial Black" pitchFamily="34" charset="0"/>
              </a:rPr>
              <a:t>CARTHAGE </a:t>
            </a:r>
            <a:r>
              <a:rPr lang="fr-FR" sz="1600" dirty="0" smtClean="0">
                <a:latin typeface="Arial Black" pitchFamily="34" charset="0"/>
              </a:rPr>
              <a:t>&amp; </a:t>
            </a:r>
            <a:r>
              <a:rPr lang="fr-FR" sz="1600" dirty="0" smtClean="0">
                <a:solidFill>
                  <a:srgbClr val="FF0000"/>
                </a:solidFill>
                <a:latin typeface="Arial Black" pitchFamily="34" charset="0"/>
              </a:rPr>
              <a:t>ROME </a:t>
            </a:r>
            <a:r>
              <a:rPr lang="fr-FR" sz="1600" i="1" u="sng" dirty="0" smtClean="0">
                <a:latin typeface="Arial Black" pitchFamily="34" charset="0"/>
              </a:rPr>
              <a:t>Grands figures historiques de cette confrontation</a:t>
            </a:r>
            <a:endParaRPr lang="fr-FR" i="1" dirty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4" descr="http://users.belgacom.net/bn061744/antiquite/antphenicie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286520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rial Black" pitchFamily="34" charset="0"/>
              </a:rPr>
              <a:t>Documentaire " Hannibal le pire ennemi de Rome " https://www.youtube.com/watch?v=9kyXZjCjR74</a:t>
            </a:r>
            <a:endParaRPr lang="fr-FR" sz="1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2770" name="Picture 2" descr="Hannibal Barca - The Second Punic War Nutsplanet -NP-B018"/>
          <p:cNvPicPr>
            <a:picLocks noChangeAspect="1" noChangeArrowheads="1"/>
          </p:cNvPicPr>
          <p:nvPr/>
        </p:nvPicPr>
        <p:blipFill>
          <a:blip r:embed="rId3" cstate="print"/>
          <a:srcRect r="14516" b="11184"/>
          <a:stretch>
            <a:fillRect/>
          </a:stretch>
        </p:blipFill>
        <p:spPr bwMode="auto">
          <a:xfrm>
            <a:off x="0" y="1357298"/>
            <a:ext cx="3071802" cy="2643206"/>
          </a:xfrm>
          <a:prstGeom prst="rect">
            <a:avLst/>
          </a:prstGeom>
          <a:noFill/>
        </p:spPr>
      </p:pic>
      <p:pic>
        <p:nvPicPr>
          <p:cNvPr id="32772" name="Picture 4" descr="Publius Cornelius Scipio &amp;quot;Africanus"/>
          <p:cNvPicPr>
            <a:picLocks noChangeAspect="1" noChangeArrowheads="1"/>
          </p:cNvPicPr>
          <p:nvPr/>
        </p:nvPicPr>
        <p:blipFill>
          <a:blip r:embed="rId4"/>
          <a:srcRect l="8929" t="8928" r="21428" b="3572"/>
          <a:stretch>
            <a:fillRect/>
          </a:stretch>
        </p:blipFill>
        <p:spPr bwMode="auto">
          <a:xfrm>
            <a:off x="5929322" y="1285860"/>
            <a:ext cx="3214678" cy="264320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500826" y="3429000"/>
            <a:ext cx="238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  <a:latin typeface="Arial Black" pitchFamily="34" charset="0"/>
              </a:rPr>
              <a:t>SCIPIO AFRICANUS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8992" y="1857364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Arial Black" pitchFamily="34" charset="0"/>
              </a:rPr>
              <a:t>VS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  <a:sym typeface="Wingdings"/>
              </a:rPr>
              <a:t>1.Période du 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PRÉHISTOIRE (40 000 AJC jusqu’au 3500 Av. JC)</a:t>
            </a:r>
            <a:endParaRPr lang="fr-FR" sz="2000" dirty="0" smtClean="0">
              <a:latin typeface="Arial Black" pitchFamily="34" charset="0"/>
            </a:endParaRPr>
          </a:p>
        </p:txBody>
      </p:sp>
      <p:pic>
        <p:nvPicPr>
          <p:cNvPr id="52226" name="Picture 2" descr="Les Premiers Hommes De La Préhisto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643438" cy="6429396"/>
          </a:xfrm>
          <a:prstGeom prst="rect">
            <a:avLst/>
          </a:prstGeom>
          <a:noFill/>
        </p:spPr>
      </p:pic>
      <p:sp>
        <p:nvSpPr>
          <p:cNvPr id="52228" name="AutoShape 4" descr="Homo Sapiens chegou à Europa mais cedo do que se pensava, usando arco e  flecha, revela estudo - Expre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30" name="AutoShape 6" descr="Homo Sapiens chegou à Europa mais cedo do que se pensava, usando arco e  flecha, revela estudo - Expre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32" name="AutoShape 8" descr="Reconstitution en direct de 'Homo sapiens neanderthalensis' au Musée Néandertalien d'Erkrath, Allemag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34" name="AutoShape 10" descr="Reconstitution en direct de 'Homo sapiens neanderthalensis' au Musée Néandertalien d'Erkrath, Allemag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36" name="AutoShape 12" descr="https://images.impresa.pt/expresso/2023-02-23-Homo-sapiens-neanderthalensis.jpg-f3c91f8c/3x2/mw-6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38" name="AutoShape 14" descr="https://images.impresa.pt/expresso/2023-02-23-Homo-sapiens-neanderthalensis.jpg-f3c91f8c/3x2/mw-6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40" name="AutoShape 16" descr="Reconstitution en direct de 'Homo sapiens neanderthalensis' au Musée Néandertalien d'Erkrath, Allemag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42" name="AutoShape 18" descr="Reconstitution en direct de 'Homo sapiens neanderthalensis' au Musée Néandertalien d'Erkrath, Allemag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44" name="AutoShape 20" descr="Reconstrução ao vivo do 'Homo sapiens neanderthalensis' no Museu Neandertal em Erkrath, na Aleman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46" name="AutoShape 22" descr="Reconstrução ao vivo do 'Homo sapiens neanderthalensis' no Museu Neandertal em Erkrath, na Aleman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48" name="AutoShape 24" descr="Homo Sapiens chegou à Europa mais cedo do que se pensava, usando arco e  flecha, revela estudo - Expre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2250" name="Picture 26" descr="Homo sapiens, il sopravvissuto - Rai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500562" cy="388144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857752" y="642918"/>
            <a:ext cx="27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fr-FR" b="1" dirty="0" smtClean="0">
                <a:solidFill>
                  <a:srgbClr val="FF0000"/>
                </a:solidFill>
              </a:rPr>
              <a:t>Homo Sapiens de l’Europe</a:t>
            </a:r>
            <a:r>
              <a:rPr lang="fr-FR" b="1" dirty="0" smtClean="0"/>
              <a:t> </a:t>
            </a:r>
            <a:endParaRPr lang="fr-FR" b="1" dirty="0"/>
          </a:p>
        </p:txBody>
      </p:sp>
      <p:pic>
        <p:nvPicPr>
          <p:cNvPr id="52256" name="Picture 32" descr="X 上的 Homo sapiens sylvestris：「Excelente reconstrucción del hombre de Jebel  Irhoud, quizá el primer #Homosapiens conocido de la humanidad con una  antigüedad de 300.000 años. • • Autor: Kennis &amp;amp; Kennis  https://t.co/2QIANdYUdt」 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256"/>
            <a:ext cx="2143140" cy="2571744"/>
          </a:xfrm>
          <a:prstGeom prst="rect">
            <a:avLst/>
          </a:prstGeom>
          <a:noFill/>
        </p:spPr>
      </p:pic>
      <p:pic>
        <p:nvPicPr>
          <p:cNvPr id="52258" name="Picture 34" descr="Homo sapiens (Jebel Irhoud), … – acheter une photo – 12642696 ❘ Science  Photo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256"/>
            <a:ext cx="2428860" cy="257174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715008" y="6215082"/>
            <a:ext cx="269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Homo Sapiens de l’Afrique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massyles.free.fr/images/2guerrepunic.jpg"/>
          <p:cNvPicPr>
            <a:picLocks noChangeAspect="1" noChangeArrowheads="1"/>
          </p:cNvPicPr>
          <p:nvPr/>
        </p:nvPicPr>
        <p:blipFill>
          <a:blip r:embed="rId2"/>
          <a:srcRect t="28125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Picture 4" descr="Hannibal 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4" cy="1571612"/>
          </a:xfrm>
          <a:prstGeom prst="rect">
            <a:avLst/>
          </a:prstGeom>
          <a:noFill/>
        </p:spPr>
      </p:pic>
      <p:pic>
        <p:nvPicPr>
          <p:cNvPr id="8" name="Picture 2" descr="http://ekladata.com/pq5ZL1DwYE-iVCOFliQKVm79yF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421481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0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2.7.Civilisation Perse de 540 Av. JC jusqu'au 630 </a:t>
            </a:r>
          </a:p>
          <a:p>
            <a:r>
              <a:rPr lang="fr-FR" sz="2000" dirty="0" smtClean="0">
                <a:latin typeface="Arial Black" pitchFamily="34" charset="0"/>
              </a:rPr>
              <a:t>La Mésopotamie était le centre de  l’Empire des Perses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Cyrus le Grand </a:t>
            </a:r>
            <a:r>
              <a:rPr lang="fr-FR" sz="2000" dirty="0" smtClean="0">
                <a:latin typeface="Arial Black" pitchFamily="34" charset="0"/>
              </a:rPr>
              <a:t>(559-530 Av. JC) fondateur du vaste Empire Perse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Darius I</a:t>
            </a:r>
            <a:r>
              <a:rPr lang="fr-FR" sz="2000" dirty="0" smtClean="0">
                <a:latin typeface="Arial Black" pitchFamily="34" charset="0"/>
              </a:rPr>
              <a:t> (521-486 Av. JC) organisateur et bâtisseur de la Persépolis </a:t>
            </a:r>
            <a:endParaRPr lang="fr-FR" sz="2000" dirty="0">
              <a:latin typeface="Arial Black" pitchFamily="34" charset="0"/>
            </a:endParaRPr>
          </a:p>
        </p:txBody>
      </p:sp>
      <p:pic>
        <p:nvPicPr>
          <p:cNvPr id="24582" name="Picture 6" descr="http://www.iranpoliticsclub.net/history/iran-persia/images/Darius%20the%20Great%20at%20Battle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ecretebase.free.fr/civilisations/sumeriens/origines/cart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8674" name="Picture 2" descr="Persian Empire • Greatest &amp; (Most Powerful) Empire of Ancient World! | P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rmilovan.files.wordpress.com/2008/09/saints_constantine_he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643314"/>
            <a:ext cx="1785918" cy="2285992"/>
          </a:xfrm>
          <a:prstGeom prst="rect">
            <a:avLst/>
          </a:prstGeom>
          <a:noFill/>
        </p:spPr>
      </p:pic>
      <p:pic>
        <p:nvPicPr>
          <p:cNvPr id="5" name="Picture 6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143240" cy="2571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2844" y="0"/>
            <a:ext cx="88583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2.8.L’Empire Romain (300 Av. JC à 600)  </a:t>
            </a:r>
          </a:p>
          <a:p>
            <a:r>
              <a:rPr lang="fr-FR" dirty="0" smtClean="0">
                <a:latin typeface="Arial Black" pitchFamily="34" charset="0"/>
              </a:rPr>
              <a:t>Les Romains étaient des conquéreurs préparés par excellence.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Vers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146 Av. JC </a:t>
            </a:r>
            <a:r>
              <a:rPr lang="fr-FR" dirty="0" smtClean="0">
                <a:latin typeface="Arial Black" pitchFamily="34" charset="0"/>
              </a:rPr>
              <a:t>destruction totale de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Carthage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Vers en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133  Av. JC </a:t>
            </a:r>
            <a:r>
              <a:rPr lang="fr-FR" dirty="0" smtClean="0">
                <a:latin typeface="Arial Black" pitchFamily="34" charset="0"/>
              </a:rPr>
              <a:t>occupation de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Grèce et toute l’Europe</a:t>
            </a:r>
            <a:endParaRPr lang="fr-F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Vers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63 Av. JC </a:t>
            </a:r>
            <a:r>
              <a:rPr lang="fr-FR" dirty="0" smtClean="0">
                <a:latin typeface="Arial Black" pitchFamily="34" charset="0"/>
              </a:rPr>
              <a:t>occupation du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Moyen Orient </a:t>
            </a:r>
            <a:r>
              <a:rPr lang="fr-FR" sz="1600" dirty="0" smtClean="0">
                <a:latin typeface="Arial Black" pitchFamily="34" charset="0"/>
              </a:rPr>
              <a:t>(Syrie, Liban , Palestine)</a:t>
            </a:r>
            <a:endParaRPr lang="fr-FR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Vers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30 Av. JC </a:t>
            </a:r>
            <a:r>
              <a:rPr lang="fr-FR" dirty="0" smtClean="0">
                <a:latin typeface="Arial Black" pitchFamily="34" charset="0"/>
              </a:rPr>
              <a:t>occupation de d'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Égypte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En 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313</a:t>
            </a:r>
            <a:r>
              <a:rPr lang="fr-FR" dirty="0" smtClean="0">
                <a:latin typeface="Arial Black" pitchFamily="34" charset="0"/>
              </a:rPr>
              <a:t> l’Empire Romain adopte le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CHRISTIANISME</a:t>
            </a:r>
            <a:r>
              <a:rPr lang="fr-FR" dirty="0" smtClean="0">
                <a:latin typeface="Arial Black" pitchFamily="34" charset="0"/>
              </a:rPr>
              <a:t> (décret de l’empereur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Constantin), </a:t>
            </a:r>
            <a:r>
              <a:rPr lang="fr-FR" dirty="0" smtClean="0">
                <a:latin typeface="Arial Black" pitchFamily="34" charset="0"/>
              </a:rPr>
              <a:t>et division du christianisme en deux Églises: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latin typeface="Arial Black" pitchFamily="34" charset="0"/>
              </a:rPr>
              <a:t>Église Catholique (Ouest à Rome)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latin typeface="Arial Black" pitchFamily="34" charset="0"/>
              </a:rPr>
              <a:t>Église Orthodoxe (Orient) </a:t>
            </a:r>
          </a:p>
          <a:p>
            <a:pPr>
              <a:buFont typeface="Wingdings" pitchFamily="2" charset="2"/>
              <a:buChar char="§"/>
            </a:pPr>
            <a:endParaRPr lang="fr-F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dirty="0" smtClean="0">
              <a:latin typeface="Arial Black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9" name="Picture 2" descr="Rome-territoire-de-l-Empire-romain-routes-principales-routes-maritimes-ports-et-centres-commerciaux-Rome-Carthage-Marseille-Antioche-Byzance-Alexandr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44" y="428604"/>
            <a:ext cx="400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Vers 476 des vagues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d’invasions</a:t>
            </a:r>
            <a:r>
              <a:rPr lang="fr-FR" dirty="0" smtClean="0">
                <a:latin typeface="Arial Black" pitchFamily="34" charset="0"/>
              </a:rPr>
              <a:t> agressives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des peuples barbares </a:t>
            </a:r>
            <a:r>
              <a:rPr lang="fr-FR" dirty="0" smtClean="0">
                <a:latin typeface="Arial Black" pitchFamily="34" charset="0"/>
              </a:rPr>
              <a:t>(germaniques) mettant fin à l’Empire occidental de Rome</a:t>
            </a:r>
          </a:p>
        </p:txBody>
      </p:sp>
      <p:pic>
        <p:nvPicPr>
          <p:cNvPr id="8" name="Picture 2" descr="La seconde invasion de l'Italie par Alaric (408-410) — Theatrum B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4643438" cy="3714752"/>
          </a:xfrm>
          <a:prstGeom prst="rect">
            <a:avLst/>
          </a:prstGeom>
          <a:noFill/>
        </p:spPr>
      </p:pic>
      <p:pic>
        <p:nvPicPr>
          <p:cNvPr id="23554" name="Picture 2" descr="Qui était Attila, le roi des Huns ? | Télé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000372"/>
          </a:xfrm>
          <a:prstGeom prst="rect">
            <a:avLst/>
          </a:prstGeom>
          <a:noFill/>
        </p:spPr>
      </p:pic>
      <p:pic>
        <p:nvPicPr>
          <p:cNvPr id="17410" name="Picture 2" descr="Les Derniers Jours : chute de Rome ou «Antiquité tardive» 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9072594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e moyen orient antique&quot;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 Black" pitchFamily="34" charset="0"/>
              </a:rPr>
              <a:t>Situation géopolitique au 7</a:t>
            </a:r>
            <a:r>
              <a:rPr lang="fr-FR" b="1" baseline="30000" dirty="0" smtClean="0">
                <a:solidFill>
                  <a:srgbClr val="C00000"/>
                </a:solidFill>
                <a:latin typeface="Arial Black" pitchFamily="34" charset="0"/>
              </a:rPr>
              <a:t>ième</a:t>
            </a:r>
            <a:r>
              <a:rPr lang="fr-FR" b="1" dirty="0" smtClean="0">
                <a:solidFill>
                  <a:srgbClr val="C00000"/>
                </a:solidFill>
                <a:latin typeface="Arial Black" pitchFamily="34" charset="0"/>
              </a:rPr>
              <a:t> siècle : confrontation permanente et sanglante entre </a:t>
            </a:r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l’Empire BYZANTIN </a:t>
            </a:r>
            <a:r>
              <a:rPr lang="fr-FR" b="1" dirty="0" smtClean="0">
                <a:solidFill>
                  <a:srgbClr val="C00000"/>
                </a:solidFill>
                <a:latin typeface="Arial Black" pitchFamily="34" charset="0"/>
              </a:rPr>
              <a:t>(Rome) et </a:t>
            </a:r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l’Empire PERSE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  <a:sym typeface="Wingdings"/>
              </a:rPr>
              <a:t>3.Période du 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MOYEN ÂGE  (476-1492)</a:t>
            </a:r>
          </a:p>
          <a:p>
            <a:pPr lvl="0"/>
            <a:r>
              <a:rPr lang="fr-FR" sz="2000" dirty="0" smtClean="0">
                <a:latin typeface="Arial Black" pitchFamily="34" charset="0"/>
              </a:rPr>
              <a:t>Prédominance de la Civilisation </a:t>
            </a:r>
            <a:r>
              <a:rPr lang="fr-FR" sz="2000" dirty="0" err="1" smtClean="0">
                <a:latin typeface="Arial Black" pitchFamily="34" charset="0"/>
              </a:rPr>
              <a:t>Arabo-Musulmane</a:t>
            </a:r>
            <a:endParaRPr lang="fr-FR" sz="2000" dirty="0" smtClean="0">
              <a:latin typeface="Arial Black" pitchFamily="34" charset="0"/>
            </a:endParaRPr>
          </a:p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3.1. Empire Arabe (630-1258)</a:t>
            </a:r>
          </a:p>
          <a:p>
            <a:pPr>
              <a:buFont typeface="Wingdings" pitchFamily="2" charset="2"/>
              <a:buChar char="q"/>
            </a:pPr>
            <a:r>
              <a:rPr lang="fr-FR" sz="1600" dirty="0" smtClean="0">
                <a:latin typeface="Arial Black" pitchFamily="34" charset="0"/>
              </a:rPr>
              <a:t>Les Arabes ont met Fin en parallèle à deux Empires Byzantin &amp; Perse.</a:t>
            </a:r>
          </a:p>
          <a:p>
            <a:pPr>
              <a:buFont typeface="Wingdings" pitchFamily="2" charset="2"/>
              <a:buChar char="q"/>
            </a:pPr>
            <a:r>
              <a:rPr lang="fr-FR" sz="1600" dirty="0" smtClean="0">
                <a:latin typeface="Arial Black" pitchFamily="34" charset="0"/>
              </a:rPr>
              <a:t>Développement  des activité commerciales entre </a:t>
            </a:r>
            <a:r>
              <a:rPr lang="fr-FR" sz="1600" u="sng" dirty="0" smtClean="0">
                <a:latin typeface="Arial Black" pitchFamily="34" charset="0"/>
              </a:rPr>
              <a:t>l’EST</a:t>
            </a:r>
            <a:r>
              <a:rPr lang="fr-FR" sz="1600" dirty="0" smtClean="0">
                <a:latin typeface="Arial Black" pitchFamily="34" charset="0"/>
              </a:rPr>
              <a:t> et </a:t>
            </a:r>
            <a:r>
              <a:rPr lang="fr-FR" sz="1600" u="sng" dirty="0" smtClean="0">
                <a:latin typeface="Arial Black" pitchFamily="34" charset="0"/>
              </a:rPr>
              <a:t>l’Ouest</a:t>
            </a:r>
            <a:r>
              <a:rPr lang="fr-FR" sz="1600" dirty="0" smtClean="0">
                <a:latin typeface="Arial Black" pitchFamily="34" charset="0"/>
              </a:rPr>
              <a:t> (les anciens route de la Soie et des Épices) grâce à son emplacement stratégique entre l’Europe ,l’Asie et l’Afrique.</a:t>
            </a:r>
            <a:endParaRPr lang="fr-FR" dirty="0"/>
          </a:p>
        </p:txBody>
      </p:sp>
      <p:pic>
        <p:nvPicPr>
          <p:cNvPr id="7" name="Picture 2" descr="http://www.hgsempai.fr/atelier/wp-content/uploads/2014/09/98712109.png"/>
          <p:cNvPicPr>
            <a:picLocks noChangeAspect="1" noChangeArrowheads="1"/>
          </p:cNvPicPr>
          <p:nvPr/>
        </p:nvPicPr>
        <p:blipFill>
          <a:blip r:embed="rId2"/>
          <a:srcRect l="1731" r="26154" b="4166"/>
          <a:stretch>
            <a:fillRect/>
          </a:stretch>
        </p:blipFill>
        <p:spPr bwMode="auto">
          <a:xfrm>
            <a:off x="0" y="2071678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4" name="Picture 6" descr="http://an157.gadz.org/bulletin_2013/images/islam/islam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pic>
        <p:nvPicPr>
          <p:cNvPr id="5" name="Picture 6" descr="http://an157.gadz.org/bulletin_2013/images/islam/islam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6388" name="Picture 4" descr="https://i2.wp.com/www.legrandbond.fr/wp-content/uploads/2014/05/route_de_la_soie.gif?fit=616%2C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29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Bataille de Poitiers en 25 octobre 732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Arial Black" pitchFamily="34" charset="0"/>
              </a:rPr>
              <a:t>La crainte des musulmans demeurera historique et ancrée dans la mémoire collective  de l’Occident jusqu’à la Fin des Temps. </a:t>
            </a:r>
          </a:p>
        </p:txBody>
      </p:sp>
      <p:pic>
        <p:nvPicPr>
          <p:cNvPr id="64516" name="Picture 4" descr="http://oc.land.free.fr/djih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643306" cy="2071678"/>
          </a:xfrm>
          <a:prstGeom prst="rect">
            <a:avLst/>
          </a:prstGeom>
          <a:noFill/>
        </p:spPr>
      </p:pic>
      <p:pic>
        <p:nvPicPr>
          <p:cNvPr id="64518" name="Picture 6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643306" cy="4643446"/>
          </a:xfrm>
          <a:prstGeom prst="rect">
            <a:avLst/>
          </a:prstGeom>
          <a:noFill/>
        </p:spPr>
      </p:pic>
      <p:pic>
        <p:nvPicPr>
          <p:cNvPr id="6" name="Picture 28" descr="http://paysimaginaire.p.a.pic.centerblog.net/8vbcol8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00174"/>
            <a:ext cx="2714612" cy="5357826"/>
          </a:xfrm>
          <a:prstGeom prst="rect">
            <a:avLst/>
          </a:prstGeom>
          <a:noFill/>
        </p:spPr>
      </p:pic>
      <p:pic>
        <p:nvPicPr>
          <p:cNvPr id="7" name="Picture 24" descr="Cavalier arabe"/>
          <p:cNvPicPr>
            <a:picLocks noChangeAspect="1" noChangeArrowheads="1"/>
          </p:cNvPicPr>
          <p:nvPr/>
        </p:nvPicPr>
        <p:blipFill>
          <a:blip r:embed="rId5"/>
          <a:srcRect r="3332" b="6061"/>
          <a:stretch>
            <a:fillRect/>
          </a:stretch>
        </p:blipFill>
        <p:spPr bwMode="auto">
          <a:xfrm>
            <a:off x="0" y="1714488"/>
            <a:ext cx="271464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2844" y="142852"/>
            <a:ext cx="6143668" cy="64294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2.Période de l’ANTIQUITÉ (3500 </a:t>
            </a:r>
            <a:r>
              <a:rPr lang="fr-FR" sz="2000" u="sng" dirty="0" err="1" smtClean="0">
                <a:solidFill>
                  <a:srgbClr val="C00000"/>
                </a:solidFill>
                <a:latin typeface="Arial Black" pitchFamily="34" charset="0"/>
              </a:rPr>
              <a:t>Av.JC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 jusqu'au 476) </a:t>
            </a:r>
          </a:p>
          <a:p>
            <a:pPr marL="342900" indent="-342900">
              <a:spcBef>
                <a:spcPct val="20000"/>
              </a:spcBef>
            </a:pPr>
            <a:r>
              <a:rPr lang="fr-FR" sz="2000" dirty="0" smtClean="0">
                <a:latin typeface="Arial Black" pitchFamily="34" charset="0"/>
              </a:rPr>
              <a:t>Épanouissement de plusieurs civilisations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2.1.Mystérieuse Civilisation SUMÉRIENNE (de 3500 et 2200 AJC 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r-F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SUMÉRIENS</a:t>
            </a:r>
            <a:r>
              <a:rPr lang="fr-FR" sz="2000" dirty="0" smtClean="0">
                <a:latin typeface="Arial Black" pitchFamily="34" charset="0"/>
              </a:rPr>
              <a:t> agriculteurs inconnus (Tigre &amp; l’Euphrate), ont  construit de  nombreuses cités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les 1</a:t>
            </a:r>
            <a:r>
              <a:rPr kumimoji="0" lang="fr-F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ières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villes de l’ histoire</a:t>
            </a:r>
            <a:r>
              <a:rPr lang="fr-FR" sz="2000" dirty="0" smtClean="0">
                <a:latin typeface="Arial Black" pitchFamily="34" charset="0"/>
              </a:rPr>
              <a:t> avec une organisation sociale hiérarchisée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  <a:latin typeface="Arial Black" pitchFamily="34" charset="0"/>
              </a:rPr>
              <a:t>Ourouk</a:t>
            </a:r>
            <a:r>
              <a:rPr lang="fr-FR" sz="2000" b="1" dirty="0" smtClean="0">
                <a:latin typeface="Arial Black" pitchFamily="34" charset="0"/>
              </a:rPr>
              <a:t> </a:t>
            </a:r>
            <a:r>
              <a:rPr lang="fr-FR" sz="2000" dirty="0" smtClean="0">
                <a:latin typeface="Arial Black" pitchFamily="34" charset="0"/>
              </a:rPr>
              <a:t>50 000 habitants </a:t>
            </a:r>
            <a:r>
              <a:rPr lang="fr-FR" sz="2000" b="1" dirty="0" smtClean="0">
                <a:latin typeface="Arial Black" pitchFamily="34" charset="0"/>
              </a:rPr>
              <a:t>(</a:t>
            </a:r>
            <a:r>
              <a:rPr lang="fr-FR" sz="2000" dirty="0" smtClean="0">
                <a:latin typeface="Arial Black" pitchFamily="34" charset="0"/>
              </a:rPr>
              <a:t>Bible)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Ur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/ (</a:t>
            </a:r>
            <a:r>
              <a:rPr lang="fr-FR" sz="2000" b="1" dirty="0" smtClean="0">
                <a:latin typeface="Arial Black" pitchFamily="34" charset="0"/>
              </a:rPr>
              <a:t>la cité d'Abraham)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Lagash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000" dirty="0" smtClean="0">
                <a:latin typeface="Arial Black" pitchFamily="34" charset="0"/>
              </a:rPr>
              <a:t>Parmi les  Roi Nimroud (cité Bible &amp;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Coran)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Sumériens ont inventé la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1</a:t>
            </a:r>
            <a:r>
              <a:rPr kumimoji="0" lang="fr-F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ière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 forme   de l’écriture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000" dirty="0" smtClean="0">
                <a:latin typeface="Arial Black" pitchFamily="34" charset="0"/>
              </a:rPr>
              <a:t>Élaboration du  premier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calendrier lunaire</a:t>
            </a:r>
            <a:r>
              <a:rPr lang="fr-FR" sz="2000" dirty="0" smtClean="0">
                <a:latin typeface="Arial Black" pitchFamily="34" charset="0"/>
              </a:rPr>
              <a:t> (355 jours)</a:t>
            </a:r>
            <a:endParaRPr kumimoji="0" lang="fr-FR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Picture 6" descr="https://images-na.ssl-images-amazon.com/images/I/41esVnAhsLL._SX32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5143512"/>
          </a:xfrm>
          <a:prstGeom prst="rect">
            <a:avLst/>
          </a:prstGeom>
          <a:noFill/>
        </p:spPr>
      </p:pic>
      <p:pic>
        <p:nvPicPr>
          <p:cNvPr id="9" name="Picture 4" descr="Image associée"/>
          <p:cNvPicPr>
            <a:picLocks noChangeAspect="1" noChangeArrowheads="1"/>
          </p:cNvPicPr>
          <p:nvPr/>
        </p:nvPicPr>
        <p:blipFill>
          <a:blip r:embed="rId3"/>
          <a:srcRect t="7407" b="7406"/>
          <a:stretch>
            <a:fillRect/>
          </a:stretch>
        </p:blipFill>
        <p:spPr bwMode="auto">
          <a:xfrm>
            <a:off x="6286512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13319" name="Picture 7" descr="http://media.web.britannica.com/eb-media/60/91960-034-0E4CB8F9.gif"/>
          <p:cNvPicPr>
            <a:picLocks noChangeAspect="1" noChangeArrowheads="1"/>
          </p:cNvPicPr>
          <p:nvPr/>
        </p:nvPicPr>
        <p:blipFill>
          <a:blip r:embed="rId2"/>
          <a:srcRect t="38541" r="32912"/>
          <a:stretch>
            <a:fillRect/>
          </a:stretch>
        </p:blipFill>
        <p:spPr bwMode="auto">
          <a:xfrm>
            <a:off x="0" y="500042"/>
            <a:ext cx="6357950" cy="3429024"/>
          </a:xfrm>
          <a:prstGeom prst="rect">
            <a:avLst/>
          </a:prstGeom>
          <a:noFill/>
        </p:spPr>
      </p:pic>
      <p:pic>
        <p:nvPicPr>
          <p:cNvPr id="7" name="Picture 5" descr="Al-Khwarizmi: Father of Algebra and Trigonometry (1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714612" cy="392906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628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Arial Black" pitchFamily="34" charset="0"/>
              </a:rPr>
              <a:t>«</a:t>
            </a:r>
            <a:r>
              <a:rPr lang="ar-MA" sz="2000" b="1" dirty="0" smtClean="0">
                <a:latin typeface="Arial Black" pitchFamily="34" charset="0"/>
              </a:rPr>
              <a:t>المختصر في في حساب الجبر</a:t>
            </a:r>
            <a:r>
              <a:rPr lang="ar-MA" sz="2000" dirty="0" smtClean="0">
                <a:latin typeface="Arial Black" pitchFamily="34" charset="0"/>
              </a:rPr>
              <a:t> و</a:t>
            </a:r>
            <a:r>
              <a:rPr lang="ar-MA" sz="2000" b="1" dirty="0" smtClean="0">
                <a:latin typeface="Arial Black" pitchFamily="34" charset="0"/>
              </a:rPr>
              <a:t> المقابلة</a:t>
            </a:r>
            <a:r>
              <a:rPr lang="fr-FR" dirty="0" smtClean="0">
                <a:latin typeface="Arial Black" pitchFamily="34" charset="0"/>
              </a:rPr>
              <a:t>» (Seule version en Arabe Oxford (datée en 1361/</a:t>
            </a:r>
            <a:r>
              <a:rPr lang="ar-MA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الخوارزمي</a:t>
            </a:r>
            <a:r>
              <a:rPr lang="ar-MA" dirty="0" smtClean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)</a:t>
            </a:r>
            <a:endParaRPr lang="fr-FR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ar-MA" dirty="0" smtClean="0">
                <a:latin typeface="Arial Black" pitchFamily="34" charset="0"/>
              </a:rPr>
              <a:t> 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29066"/>
            <a:ext cx="9001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N.B les Arabes ont inventé "as-</a:t>
            </a:r>
            <a:r>
              <a:rPr lang="fr-FR" dirty="0" err="1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sifr</a:t>
            </a:r>
            <a:r>
              <a:rPr lang="fr-FR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0 "  (vide), c</a:t>
            </a:r>
            <a:r>
              <a:rPr lang="fr-FR" dirty="0" smtClean="0">
                <a:latin typeface="Arial Black" pitchFamily="34" charset="0"/>
              </a:rPr>
              <a:t>e mot va voyager à travers le temps et les espaces.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	</a:t>
            </a:r>
            <a:r>
              <a:rPr lang="fr-FR" dirty="0" smtClean="0">
                <a:latin typeface="Arial Black" pitchFamily="34" charset="0"/>
                <a:sym typeface="Wingdings 2"/>
              </a:rPr>
              <a:t>L</a:t>
            </a:r>
            <a:r>
              <a:rPr lang="fr-FR" dirty="0" smtClean="0">
                <a:latin typeface="Arial Black" pitchFamily="34" charset="0"/>
              </a:rPr>
              <a:t>atin devient "</a:t>
            </a:r>
            <a:r>
              <a:rPr lang="fr-FR" dirty="0" err="1" smtClean="0">
                <a:latin typeface="Arial Black" pitchFamily="34" charset="0"/>
              </a:rPr>
              <a:t>zephirum</a:t>
            </a:r>
            <a:r>
              <a:rPr lang="fr-FR" dirty="0" smtClean="0">
                <a:latin typeface="Arial Black" pitchFamily="34" charset="0"/>
              </a:rPr>
              <a:t>"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	</a:t>
            </a:r>
            <a:r>
              <a:rPr lang="fr-FR" dirty="0" smtClean="0">
                <a:latin typeface="Arial Black" pitchFamily="34" charset="0"/>
              </a:rPr>
              <a:t>Italie  se transforme en « 	</a:t>
            </a:r>
            <a:r>
              <a:rPr lang="fr-FR" dirty="0" err="1" smtClean="0">
                <a:latin typeface="Arial Black" pitchFamily="34" charset="0"/>
              </a:rPr>
              <a:t>Zephiro</a:t>
            </a:r>
            <a:r>
              <a:rPr lang="fr-FR" dirty="0" smtClean="0">
                <a:latin typeface="Arial Black" pitchFamily="34" charset="0"/>
              </a:rPr>
              <a:t>", "</a:t>
            </a:r>
            <a:r>
              <a:rPr lang="fr-FR" dirty="0" err="1" smtClean="0">
                <a:latin typeface="Arial Black" pitchFamily="34" charset="0"/>
              </a:rPr>
              <a:t>Zeuero</a:t>
            </a:r>
            <a:r>
              <a:rPr lang="fr-FR" dirty="0" smtClean="0">
                <a:latin typeface="Arial Black" pitchFamily="34" charset="0"/>
              </a:rPr>
              <a:t>", "</a:t>
            </a:r>
            <a:r>
              <a:rPr lang="fr-FR" dirty="0" err="1" smtClean="0">
                <a:latin typeface="Arial Black" pitchFamily="34" charset="0"/>
              </a:rPr>
              <a:t>Cero</a:t>
            </a:r>
            <a:r>
              <a:rPr lang="fr-FR" dirty="0" smtClean="0">
                <a:latin typeface="Arial Black" pitchFamily="34" charset="0"/>
              </a:rPr>
              <a:t>«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	</a:t>
            </a:r>
            <a:r>
              <a:rPr lang="fr-FR" dirty="0" smtClean="0">
                <a:latin typeface="Arial Black" pitchFamily="34" charset="0"/>
              </a:rPr>
              <a:t>Allemagne au 14</a:t>
            </a:r>
            <a:r>
              <a:rPr lang="fr-FR" baseline="30000" dirty="0" smtClean="0">
                <a:latin typeface="Arial Black" pitchFamily="34" charset="0"/>
              </a:rPr>
              <a:t>ième</a:t>
            </a:r>
            <a:r>
              <a:rPr lang="fr-FR" dirty="0" smtClean="0">
                <a:latin typeface="Arial Black" pitchFamily="34" charset="0"/>
              </a:rPr>
              <a:t>  siècle et 	devient "</a:t>
            </a:r>
            <a:r>
              <a:rPr lang="fr-FR" dirty="0" err="1" smtClean="0">
                <a:latin typeface="Arial Black" pitchFamily="34" charset="0"/>
              </a:rPr>
              <a:t>Cifra</a:t>
            </a:r>
            <a:r>
              <a:rPr lang="fr-FR" dirty="0" smtClean="0">
                <a:latin typeface="Arial Black" pitchFamily="34" charset="0"/>
              </a:rPr>
              <a:t>" puis 	"</a:t>
            </a:r>
            <a:r>
              <a:rPr lang="fr-FR" dirty="0" err="1" smtClean="0">
                <a:latin typeface="Arial Black" pitchFamily="34" charset="0"/>
              </a:rPr>
              <a:t>Zyphra</a:t>
            </a:r>
            <a:r>
              <a:rPr lang="fr-FR" dirty="0" smtClean="0">
                <a:latin typeface="Arial Black" pitchFamily="34" charset="0"/>
              </a:rPr>
              <a:t>"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	</a:t>
            </a:r>
            <a:r>
              <a:rPr lang="fr-FR" dirty="0" smtClean="0">
                <a:latin typeface="Arial Black" pitchFamily="34" charset="0"/>
                <a:sym typeface="Wingdings 2"/>
              </a:rPr>
              <a:t>…</a:t>
            </a:r>
            <a:r>
              <a:rPr lang="fr-FR" dirty="0" smtClean="0">
                <a:latin typeface="Arial Black" pitchFamily="34" charset="0"/>
              </a:rPr>
              <a:t>enfin il fini par devenir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"ZÉRO" </a:t>
            </a:r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Après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"ZÉRO" </a:t>
            </a:r>
            <a:r>
              <a:rPr lang="fr-FR" dirty="0" smtClean="0">
                <a:latin typeface="Arial Black" pitchFamily="34" charset="0"/>
              </a:rPr>
              <a:t>est transformé en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"CHIFFRE"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fr-FR" dirty="0" smtClean="0">
                <a:latin typeface="Arial Black" pitchFamily="34" charset="0"/>
              </a:rPr>
              <a:t>pour désigner l'ensemble des symboles de la numération Arabe.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arte de la croisade popul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3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12" name="Picture 20" descr="http://idata.over-blog.com/1/27/51/12/images/chevalier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2071702" cy="207170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"/>
            <a:ext cx="9001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Trois </a:t>
            </a:r>
            <a:r>
              <a:rPr lang="fr-FR" dirty="0" smtClean="0">
                <a:latin typeface="Arial Black" pitchFamily="34" charset="0"/>
              </a:rPr>
              <a:t>vagues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de Croisades </a:t>
            </a:r>
            <a:r>
              <a:rPr lang="fr-FR" dirty="0" smtClean="0">
                <a:latin typeface="Arial Black" pitchFamily="34" charset="0"/>
              </a:rPr>
              <a:t>(1095-1191</a:t>
            </a:r>
            <a:r>
              <a:rPr lang="fr-FR" sz="2000" dirty="0" smtClean="0">
                <a:latin typeface="Arial Black" pitchFamily="34" charset="0"/>
              </a:rPr>
              <a:t>organisées par les différentes Royaumes Européennes  chapeautées par l'Église Catholique à ROME </a:t>
            </a:r>
            <a:r>
              <a:rPr lang="fr-FR" dirty="0" smtClean="0">
                <a:latin typeface="Arial Black" pitchFamily="34" charset="0"/>
              </a:rPr>
              <a:t>objectif principale l’occupation de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Jérusalem. </a:t>
            </a:r>
            <a:endParaRPr lang="fr-F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Arial Black" pitchFamily="34" charset="0"/>
              </a:rPr>
              <a:t>Saladin/</a:t>
            </a:r>
            <a:r>
              <a:rPr lang="ar-MA" b="1" dirty="0" smtClean="0">
                <a:latin typeface="Arial Black" pitchFamily="34" charset="0"/>
              </a:rPr>
              <a:t>صلاح الدين</a:t>
            </a:r>
            <a:r>
              <a:rPr lang="fr-FR" b="1" dirty="0" smtClean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met fin aux Croisades</a:t>
            </a:r>
            <a:r>
              <a:rPr lang="fr-FR" dirty="0" smtClean="0"/>
              <a:t> </a:t>
            </a:r>
            <a:r>
              <a:rPr lang="fr-FR" dirty="0" smtClean="0">
                <a:latin typeface="Arial Black" pitchFamily="34" charset="0"/>
              </a:rPr>
              <a:t>en 1191.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Arial Black" pitchFamily="34" charset="0"/>
              </a:rPr>
              <a:t>En 1192, accords  du Saladin et Richard sur  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Jérusalem</a:t>
            </a:r>
            <a:r>
              <a:rPr lang="fr-FR" dirty="0" smtClean="0">
                <a:latin typeface="Arial Black" pitchFamily="34" charset="0"/>
              </a:rPr>
              <a:t>  aux termes duquel la cité resterait 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Musulmane,</a:t>
            </a:r>
            <a:r>
              <a:rPr lang="fr-FR" dirty="0" smtClean="0">
                <a:latin typeface="Arial Black" pitchFamily="34" charset="0"/>
              </a:rPr>
              <a:t> mais serait ouverte aux pèlerins chrétiens. </a:t>
            </a:r>
            <a:endParaRPr lang="fr-FR" dirty="0" smtClean="0"/>
          </a:p>
        </p:txBody>
      </p:sp>
      <p:pic>
        <p:nvPicPr>
          <p:cNvPr id="10242" name="Picture 2" descr="Sultan Muhammad Fateh - Ferozsons Online Book Store"/>
          <p:cNvPicPr>
            <a:picLocks noChangeAspect="1" noChangeArrowheads="1"/>
          </p:cNvPicPr>
          <p:nvPr/>
        </p:nvPicPr>
        <p:blipFill>
          <a:blip r:embed="rId4"/>
          <a:srcRect l="7500" r="7500"/>
          <a:stretch>
            <a:fillRect/>
          </a:stretch>
        </p:blipFill>
        <p:spPr bwMode="auto">
          <a:xfrm>
            <a:off x="7572364" y="2000240"/>
            <a:ext cx="157163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657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En 1258 </a:t>
            </a:r>
            <a:r>
              <a:rPr lang="fr-FR" dirty="0" smtClean="0">
                <a:latin typeface="Arial Black" pitchFamily="34" charset="0"/>
              </a:rPr>
              <a:t>fin de l’Empire Arabe à causes des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Invasion </a:t>
            </a:r>
            <a:r>
              <a:rPr lang="fr-FR" dirty="0" smtClean="0">
                <a:latin typeface="Arial Black" pitchFamily="34" charset="0"/>
              </a:rPr>
              <a:t>sanglantes des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MONGOLS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r>
              <a:rPr lang="fr-FR" dirty="0" smtClean="0">
                <a:latin typeface="Arial Black" pitchFamily="34" charset="0"/>
              </a:rPr>
              <a:t> (Hulagu Khan)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rase  </a:t>
            </a:r>
            <a:r>
              <a:rPr lang="fr-FR" dirty="0" smtClean="0">
                <a:latin typeface="Arial Black" pitchFamily="34" charset="0"/>
              </a:rPr>
              <a:t>Bagdad </a:t>
            </a:r>
            <a:r>
              <a:rPr lang="fr-FR" dirty="0" smtClean="0"/>
              <a:t> </a:t>
            </a:r>
            <a:r>
              <a:rPr lang="fr-FR" dirty="0" smtClean="0">
                <a:latin typeface="Arial Black" pitchFamily="34" charset="0"/>
              </a:rPr>
              <a:t>et plusieurs autres villes, mort tragique du Khalifa Arabe (Abbaside). </a:t>
            </a:r>
            <a:endParaRPr lang="fr-FR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  <a:latin typeface="Arial Black" pitchFamily="34" charset="0"/>
              </a:rPr>
              <a:t>En 1260 </a:t>
            </a:r>
            <a:r>
              <a:rPr lang="fr-FR" b="1" dirty="0" smtClean="0">
                <a:latin typeface="Arial Black" pitchFamily="34" charset="0"/>
              </a:rPr>
              <a:t>le </a:t>
            </a:r>
            <a:r>
              <a:rPr lang="fr-FR" dirty="0" smtClean="0">
                <a:latin typeface="Arial Black" pitchFamily="34" charset="0"/>
              </a:rPr>
              <a:t>Prince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Baybars </a:t>
            </a:r>
            <a:r>
              <a:rPr lang="fr-FR" dirty="0" smtClean="0">
                <a:latin typeface="Arial Black" pitchFamily="34" charset="0"/>
              </a:rPr>
              <a:t>met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b="1" dirty="0" smtClean="0">
                <a:latin typeface="Arial Black" pitchFamily="34" charset="0"/>
              </a:rPr>
              <a:t>f</a:t>
            </a:r>
            <a:r>
              <a:rPr lang="fr-FR" dirty="0" smtClean="0">
                <a:latin typeface="Arial Black" pitchFamily="34" charset="0"/>
              </a:rPr>
              <a:t>in aux conquêtes Mongols </a:t>
            </a:r>
            <a:r>
              <a:rPr lang="fr-FR" b="1" dirty="0" smtClean="0">
                <a:latin typeface="Arial Black" pitchFamily="34" charset="0"/>
              </a:rPr>
              <a:t>(</a:t>
            </a:r>
            <a:r>
              <a:rPr lang="fr-FR" sz="1600" b="1" dirty="0" smtClean="0">
                <a:latin typeface="Arial Black" pitchFamily="34" charset="0"/>
              </a:rPr>
              <a:t>Bataille d'</a:t>
            </a:r>
            <a:r>
              <a:rPr lang="fr-FR" sz="1600" b="1" dirty="0" err="1" smtClean="0">
                <a:latin typeface="Arial Black" pitchFamily="34" charset="0"/>
              </a:rPr>
              <a:t>Aïn</a:t>
            </a:r>
            <a:r>
              <a:rPr lang="fr-FR" sz="1600" b="1" dirty="0" smtClean="0">
                <a:latin typeface="Arial Black" pitchFamily="34" charset="0"/>
              </a:rPr>
              <a:t> </a:t>
            </a:r>
            <a:r>
              <a:rPr lang="fr-FR" sz="1600" b="1" dirty="0" err="1" smtClean="0">
                <a:latin typeface="Arial Black" pitchFamily="34" charset="0"/>
              </a:rPr>
              <a:t>Jalout</a:t>
            </a:r>
            <a:r>
              <a:rPr lang="fr-FR" sz="1600" b="1" dirty="0" smtClean="0">
                <a:latin typeface="Arial Black" pitchFamily="34" charset="0"/>
              </a:rPr>
              <a:t> </a:t>
            </a:r>
            <a:r>
              <a:rPr lang="ar-MA" sz="1600" b="1" dirty="0" smtClean="0">
                <a:latin typeface="Arial Black" pitchFamily="34" charset="0"/>
              </a:rPr>
              <a:t>عين جالوت </a:t>
            </a:r>
            <a:r>
              <a:rPr lang="fr-FR" sz="1600" b="1" dirty="0" smtClean="0">
                <a:latin typeface="Arial Black" pitchFamily="34" charset="0"/>
              </a:rPr>
              <a:t>au Palestine).</a:t>
            </a:r>
            <a:endParaRPr lang="fr-FR" sz="1600" dirty="0" smtClean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10242" name="Picture 2" descr="File:Campaign of the Battle of Ain Jalut 1260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6572264" cy="4929198"/>
          </a:xfrm>
          <a:prstGeom prst="rect">
            <a:avLst/>
          </a:prstGeom>
          <a:noFill/>
        </p:spPr>
      </p:pic>
      <p:pic>
        <p:nvPicPr>
          <p:cNvPr id="9218" name="Picture 2" descr="Sultan Ruknuddin Baibars Ep61 | BAIBARS vs TATARS || BERKE KHAN Vs HULAGU  KHAN | MUSLIMS vs MONGOLS - YouTube"/>
          <p:cNvPicPr>
            <a:picLocks noChangeAspect="1" noChangeArrowheads="1"/>
          </p:cNvPicPr>
          <p:nvPr/>
        </p:nvPicPr>
        <p:blipFill>
          <a:blip r:embed="rId3"/>
          <a:srcRect r="50781"/>
          <a:stretch>
            <a:fillRect/>
          </a:stretch>
        </p:blipFill>
        <p:spPr bwMode="auto">
          <a:xfrm>
            <a:off x="6572264" y="3286124"/>
            <a:ext cx="2571736" cy="3571876"/>
          </a:xfrm>
          <a:prstGeom prst="rect">
            <a:avLst/>
          </a:prstGeom>
          <a:noFill/>
        </p:spPr>
      </p:pic>
      <p:pic>
        <p:nvPicPr>
          <p:cNvPr id="9220" name="Picture 4" descr="Sultan Rukunuddin Baybars Ep 1 - YouTube"/>
          <p:cNvPicPr>
            <a:picLocks noChangeAspect="1" noChangeArrowheads="1"/>
          </p:cNvPicPr>
          <p:nvPr/>
        </p:nvPicPr>
        <p:blipFill>
          <a:blip r:embed="rId4"/>
          <a:srcRect l="53906" t="9375" r="8593" b="14583"/>
          <a:stretch>
            <a:fillRect/>
          </a:stretch>
        </p:blipFill>
        <p:spPr bwMode="auto">
          <a:xfrm>
            <a:off x="6572264" y="0"/>
            <a:ext cx="257173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se de Constantinople (2/4) : 1453, la chute de Constantin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4286248" cy="3500438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143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  <a:latin typeface="Arial Black" pitchFamily="34" charset="0"/>
              </a:rPr>
              <a:t>3.2.L'Empire Ottoman</a:t>
            </a:r>
            <a:r>
              <a:rPr lang="fr-FR" u="sng" dirty="0" smtClean="0">
                <a:solidFill>
                  <a:srgbClr val="C00000"/>
                </a:solidFill>
                <a:latin typeface="Arial Black" pitchFamily="34" charset="0"/>
              </a:rPr>
              <a:t> (1453-1918)</a:t>
            </a:r>
            <a:endParaRPr lang="fr-FR" b="1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Arial Black" pitchFamily="34" charset="0"/>
              </a:rPr>
              <a:t>En</a:t>
            </a:r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 1453 p</a:t>
            </a:r>
            <a:r>
              <a:rPr lang="fr-FR" dirty="0" smtClean="0">
                <a:latin typeface="Arial Black" pitchFamily="34" charset="0"/>
              </a:rPr>
              <a:t>rise de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 Constantinopolis/ Istanbul</a:t>
            </a:r>
            <a:r>
              <a:rPr lang="fr-FR" dirty="0" smtClean="0">
                <a:latin typeface="Arial Black" pitchFamily="34" charset="0"/>
              </a:rPr>
              <a:t> par les ottomans (Turcs),   chute de l‘Empire byzantin.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Rivalités sans merci  avec les Empires Européens (Britannique, Autriche/Hongrie, Français et l’Empire Russe...)</a:t>
            </a: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Arial Black" pitchFamily="34" charset="0"/>
              </a:rPr>
              <a:t>Puissance de l’Empire O</a:t>
            </a:r>
            <a:r>
              <a:rPr lang="fr-FR" dirty="0" smtClean="0">
                <a:latin typeface="Arial Black" pitchFamily="34" charset="0"/>
              </a:rPr>
              <a:t>ttoman</a:t>
            </a:r>
            <a:r>
              <a:rPr lang="fr-FR" b="1" dirty="0" smtClean="0">
                <a:latin typeface="Arial Black" pitchFamily="34" charset="0"/>
              </a:rPr>
              <a:t> demeure jusqu’au 18</a:t>
            </a:r>
            <a:r>
              <a:rPr lang="fr-FR" b="1" baseline="30000" dirty="0" smtClean="0">
                <a:latin typeface="Arial Black" pitchFamily="34" charset="0"/>
              </a:rPr>
              <a:t>ième</a:t>
            </a:r>
            <a:r>
              <a:rPr lang="fr-FR" b="1" dirty="0" smtClean="0">
                <a:latin typeface="Arial Black" pitchFamily="34" charset="0"/>
              </a:rPr>
              <a:t>  siècle.</a:t>
            </a:r>
          </a:p>
        </p:txBody>
      </p:sp>
      <p:pic>
        <p:nvPicPr>
          <p:cNvPr id="65538" name="Picture 2" descr="http://www.axl.cefan.ulaval.ca/asie/images/Ottoman-14-17map.gif"/>
          <p:cNvPicPr>
            <a:picLocks noChangeAspect="1" noChangeArrowheads="1"/>
          </p:cNvPicPr>
          <p:nvPr/>
        </p:nvPicPr>
        <p:blipFill>
          <a:blip r:embed="rId3"/>
          <a:srcRect b="5454"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</p:spPr>
      </p:pic>
      <p:pic>
        <p:nvPicPr>
          <p:cNvPr id="8194" name="Picture 2" descr="No prophecies about Mehmet Fatih's Ottoman-conquest of Constantinople in  Islamic scriptures | The Milli Chroni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4143371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001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  <a:sym typeface="Wingdings"/>
              </a:rPr>
              <a:t>4. Période du 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TEMPS MODERNE (15</a:t>
            </a:r>
            <a:r>
              <a:rPr lang="fr-FR" sz="2000" u="sng" baseline="30000" dirty="0" smtClean="0">
                <a:solidFill>
                  <a:srgbClr val="C00000"/>
                </a:solidFill>
                <a:latin typeface="Arial Black" pitchFamily="34" charset="0"/>
              </a:rPr>
              <a:t>ième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 au 18</a:t>
            </a:r>
            <a:r>
              <a:rPr lang="fr-FR" sz="2000" u="sng" baseline="30000" dirty="0" smtClean="0">
                <a:solidFill>
                  <a:srgbClr val="C00000"/>
                </a:solidFill>
                <a:latin typeface="Arial Black" pitchFamily="34" charset="0"/>
              </a:rPr>
              <a:t>ième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 siècle)</a:t>
            </a:r>
            <a:endParaRPr lang="fr-FR" sz="2000" u="sng" dirty="0" smtClean="0">
              <a:solidFill>
                <a:srgbClr val="C00000"/>
              </a:solidFill>
            </a:endParaRPr>
          </a:p>
          <a:p>
            <a:r>
              <a:rPr lang="fr-FR" sz="2000" dirty="0" smtClean="0">
                <a:latin typeface="Arial Black" pitchFamily="34" charset="0"/>
              </a:rPr>
              <a:t>Parmi les évènements qui ont marqués de cette époque:</a:t>
            </a:r>
          </a:p>
          <a:p>
            <a:pPr lvl="1"/>
            <a:r>
              <a:rPr lang="fr-FR" sz="2000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</a:t>
            </a:r>
            <a:r>
              <a:rPr lang="fr-FR" sz="2000" dirty="0" smtClean="0">
                <a:latin typeface="Arial Black" pitchFamily="34" charset="0"/>
              </a:rPr>
              <a:t>Grandes Découvertes Géographiques (Amérique en 1492)</a:t>
            </a:r>
          </a:p>
          <a:p>
            <a:pPr lvl="1"/>
            <a:r>
              <a:rPr lang="fr-FR" sz="2000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</a:t>
            </a:r>
            <a:r>
              <a:rPr lang="fr-FR" sz="2000" dirty="0" smtClean="0">
                <a:latin typeface="Arial Black" pitchFamily="34" charset="0"/>
                <a:sym typeface="Wingdings 2"/>
              </a:rPr>
              <a:t>D</a:t>
            </a:r>
            <a:r>
              <a:rPr lang="fr-FR" sz="2000" dirty="0" smtClean="0">
                <a:latin typeface="Arial Black" pitchFamily="34" charset="0"/>
              </a:rPr>
              <a:t>omination des Océans par Européennes (Espagne/ Portugal, Hollande, GB, France)</a:t>
            </a:r>
          </a:p>
          <a:p>
            <a:pPr lvl="1"/>
            <a:r>
              <a:rPr lang="fr-FR" sz="2000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</a:t>
            </a:r>
            <a:r>
              <a:rPr lang="fr-FR" sz="2000" dirty="0" smtClean="0">
                <a:latin typeface="Arial Black" pitchFamily="34" charset="0"/>
                <a:sym typeface="Wingdings 2"/>
              </a:rPr>
              <a:t>Révolution culturelle en Europe</a:t>
            </a:r>
            <a:r>
              <a:rPr lang="fr-FR" sz="2000" dirty="0" smtClean="0">
                <a:latin typeface="Arial Black" pitchFamily="34" charset="0"/>
              </a:rPr>
              <a:t>(Italie, GB,  Allemagne/Autriche, France, Hollande…) </a:t>
            </a:r>
          </a:p>
          <a:p>
            <a:pPr lvl="1"/>
            <a:r>
              <a:rPr lang="fr-FR" sz="2000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</a:t>
            </a:r>
            <a:r>
              <a:rPr lang="fr-FR" sz="2000" dirty="0" smtClean="0">
                <a:latin typeface="Arial Black" pitchFamily="34" charset="0"/>
              </a:rPr>
              <a:t>Conflits acharnés d’une part entre les </a:t>
            </a:r>
            <a:r>
              <a:rPr lang="fr-FR" sz="2000" u="sng" dirty="0" smtClean="0">
                <a:latin typeface="Arial Black" pitchFamily="34" charset="0"/>
              </a:rPr>
              <a:t>Empires Européens </a:t>
            </a:r>
            <a:r>
              <a:rPr lang="fr-FR" sz="2000" dirty="0" smtClean="0">
                <a:latin typeface="Arial Black" pitchFamily="34" charset="0"/>
              </a:rPr>
              <a:t>et d’autres part entre </a:t>
            </a:r>
            <a:r>
              <a:rPr lang="fr-FR" sz="2000" u="sng" dirty="0" smtClean="0">
                <a:latin typeface="Arial Black" pitchFamily="34" charset="0"/>
              </a:rPr>
              <a:t>l’Empire Ottoman </a:t>
            </a:r>
            <a:r>
              <a:rPr lang="fr-FR" sz="2000" dirty="0" smtClean="0">
                <a:latin typeface="Arial Black" pitchFamily="34" charset="0"/>
              </a:rPr>
              <a:t>en </a:t>
            </a:r>
            <a:r>
              <a:rPr lang="fr-FR" sz="2000" u="sng" dirty="0" smtClean="0">
                <a:latin typeface="Arial Black" pitchFamily="34" charset="0"/>
              </a:rPr>
              <a:t>Est</a:t>
            </a:r>
            <a:r>
              <a:rPr lang="fr-FR" sz="2000" dirty="0" smtClean="0">
                <a:latin typeface="Arial Black" pitchFamily="34" charset="0"/>
              </a:rPr>
              <a:t> et </a:t>
            </a:r>
            <a:r>
              <a:rPr lang="fr-FR" sz="2000" u="sng" dirty="0" smtClean="0">
                <a:latin typeface="Arial Black" pitchFamily="34" charset="0"/>
              </a:rPr>
              <a:t>l’Empire Chérifien Marocain (Saadiens /Alaouites).</a:t>
            </a:r>
          </a:p>
          <a:p>
            <a:pPr lvl="1"/>
            <a:endParaRPr lang="fr-FR" sz="2000" dirty="0" smtClean="0">
              <a:latin typeface="Arial Black" pitchFamily="34" charset="0"/>
            </a:endParaRPr>
          </a:p>
        </p:txBody>
      </p:sp>
      <p:pic>
        <p:nvPicPr>
          <p:cNvPr id="4" name="Picture 2" descr="L'histoire : L'empire ottoman aux portes de la Corse - YouTube"/>
          <p:cNvPicPr>
            <a:picLocks noChangeAspect="1" noChangeArrowheads="1"/>
          </p:cNvPicPr>
          <p:nvPr/>
        </p:nvPicPr>
        <p:blipFill>
          <a:blip r:embed="rId2"/>
          <a:srcRect l="2293" t="6818" r="2139"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2844" y="0"/>
            <a:ext cx="742955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  <a:sym typeface="Wingdings"/>
              </a:rPr>
              <a:t>5. Période 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 CONTEMPORAINE (1789-2030)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  <a:sym typeface="Wingdings 2"/>
              </a:rPr>
              <a:t>R</a:t>
            </a:r>
            <a:r>
              <a:rPr lang="fr-FR" dirty="0" smtClean="0">
                <a:latin typeface="Arial Black" pitchFamily="34" charset="0"/>
              </a:rPr>
              <a:t>évolution française de 1789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Conquêtes de Napoléon Bonaparte (</a:t>
            </a:r>
            <a:r>
              <a:rPr lang="fr-FR" b="1" dirty="0" smtClean="0">
                <a:latin typeface="Arial Black" pitchFamily="34" charset="0"/>
              </a:rPr>
              <a:t>1798 -1815) </a:t>
            </a:r>
            <a:endParaRPr lang="fr-FR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 Black" pitchFamily="34" charset="0"/>
              </a:rPr>
              <a:t>Au 19</a:t>
            </a:r>
            <a:r>
              <a:rPr lang="fr-FR" baseline="30000" dirty="0" smtClean="0">
                <a:latin typeface="Arial Black" pitchFamily="34" charset="0"/>
              </a:rPr>
              <a:t>ième</a:t>
            </a:r>
            <a:r>
              <a:rPr lang="fr-FR" dirty="0" smtClean="0">
                <a:latin typeface="Arial Black" pitchFamily="34" charset="0"/>
              </a:rPr>
              <a:t> siècle Révolution Agro-industrielle de l’Europe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Conflits</a:t>
            </a:r>
            <a:r>
              <a:rPr lang="fr-FR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 </a:t>
            </a:r>
            <a:r>
              <a:rPr lang="fr-FR" dirty="0" smtClean="0">
                <a:latin typeface="Arial Black" pitchFamily="34" charset="0"/>
                <a:sym typeface="Wingdings 2"/>
              </a:rPr>
              <a:t>acharnés entre les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Empires Européens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Colonisation </a:t>
            </a:r>
            <a:r>
              <a:rPr lang="fr-FR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structuré </a:t>
            </a:r>
            <a:r>
              <a:rPr lang="fr-FR" dirty="0" smtClean="0">
                <a:latin typeface="Arial Black" pitchFamily="34" charset="0"/>
                <a:sym typeface="Wingdings 2"/>
              </a:rPr>
              <a:t>de l’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Afrique</a:t>
            </a:r>
            <a:r>
              <a:rPr lang="fr-FR" dirty="0" smtClean="0">
                <a:latin typeface="Arial Black" pitchFamily="34" charset="0"/>
                <a:sym typeface="Wingdings 2"/>
              </a:rPr>
              <a:t>, l’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Asie</a:t>
            </a:r>
            <a:r>
              <a:rPr lang="fr-FR" dirty="0" smtClean="0">
                <a:latin typeface="Arial Black" pitchFamily="34" charset="0"/>
                <a:sym typeface="Wingdings 2"/>
              </a:rPr>
              <a:t> et l’Amérique du Sud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ière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 Guerre mondiale (1914-1918)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 2</a:t>
            </a:r>
            <a:r>
              <a:rPr lang="fr-FR" baseline="30000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ième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 Guerre mondiale (1939-1945) </a:t>
            </a:r>
          </a:p>
          <a:p>
            <a:pPr lvl="1">
              <a:buFont typeface="Wingdings 2"/>
              <a:buChar char="E"/>
            </a:pPr>
            <a:r>
              <a:rPr lang="fr-FR" dirty="0" smtClean="0">
                <a:latin typeface="Arial Black" pitchFamily="34" charset="0"/>
              </a:rPr>
              <a:t>Accords de </a:t>
            </a:r>
            <a:r>
              <a:rPr lang="fr-FR" dirty="0" err="1" smtClean="0">
                <a:latin typeface="Arial Black" pitchFamily="34" charset="0"/>
              </a:rPr>
              <a:t>Bretton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err="1" smtClean="0">
                <a:latin typeface="Arial Black" pitchFamily="34" charset="0"/>
              </a:rPr>
              <a:t>Woods</a:t>
            </a:r>
            <a:r>
              <a:rPr lang="fr-FR" dirty="0" smtClean="0">
                <a:latin typeface="Arial Black" pitchFamily="34" charset="0"/>
              </a:rPr>
              <a:t>  juillet 1944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(Banque Mondiale, FMI, $...) </a:t>
            </a:r>
          </a:p>
          <a:p>
            <a:pPr lvl="1">
              <a:buFont typeface="Wingdings 2"/>
              <a:buChar char="E"/>
            </a:pPr>
            <a:r>
              <a:rPr lang="fr-FR" dirty="0" smtClean="0">
                <a:latin typeface="Arial Black" pitchFamily="34" charset="0"/>
                <a:sym typeface="Wingdings 2"/>
              </a:rPr>
              <a:t>Bombe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 Atomique (1945)</a:t>
            </a:r>
          </a:p>
          <a:p>
            <a:pPr lvl="1"/>
            <a:endParaRPr lang="fr-FR" dirty="0" smtClean="0">
              <a:solidFill>
                <a:srgbClr val="C00000"/>
              </a:solidFill>
              <a:latin typeface="Arial Black" pitchFamily="34" charset="0"/>
              <a:sym typeface="Wingdings 2"/>
            </a:endParaRPr>
          </a:p>
          <a:p>
            <a:pPr lvl="1">
              <a:buFont typeface="Wingdings 2"/>
              <a:buChar char="E"/>
            </a:pPr>
            <a:endParaRPr lang="fr-FR" sz="1700" dirty="0">
              <a:latin typeface="Arial Black" pitchFamily="34" charset="0"/>
            </a:endParaRPr>
          </a:p>
        </p:txBody>
      </p:sp>
      <p:pic>
        <p:nvPicPr>
          <p:cNvPr id="5" name="Picture 4" descr="Trieuses de roses au travail"/>
          <p:cNvPicPr>
            <a:picLocks noChangeAspect="1" noChangeArrowheads="1"/>
          </p:cNvPicPr>
          <p:nvPr/>
        </p:nvPicPr>
        <p:blipFill>
          <a:blip r:embed="rId2"/>
          <a:srcRect l="7000" t="16139" r="-1001"/>
          <a:stretch>
            <a:fillRect/>
          </a:stretch>
        </p:blipFill>
        <p:spPr bwMode="auto">
          <a:xfrm>
            <a:off x="5214942" y="2928934"/>
            <a:ext cx="3929058" cy="3929066"/>
          </a:xfrm>
          <a:prstGeom prst="rect">
            <a:avLst/>
          </a:prstGeom>
          <a:noFill/>
        </p:spPr>
      </p:pic>
      <p:pic>
        <p:nvPicPr>
          <p:cNvPr id="6" name="Picture 14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3500438"/>
            <a:ext cx="5214942" cy="3357562"/>
          </a:xfrm>
          <a:prstGeom prst="rect">
            <a:avLst/>
          </a:prstGeom>
          <a:noFill/>
        </p:spPr>
      </p:pic>
      <p:pic>
        <p:nvPicPr>
          <p:cNvPr id="7" name="Picture 2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643042" cy="2714620"/>
          </a:xfrm>
          <a:prstGeom prst="rect">
            <a:avLst/>
          </a:prstGeom>
          <a:noFill/>
        </p:spPr>
      </p:pic>
      <p:pic>
        <p:nvPicPr>
          <p:cNvPr id="5122" name="Picture 2" descr="Gutenberg et l'imprimer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496"/>
            <a:ext cx="3929058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70660" name="Picture 4" descr="https://upload.wikimedia.org/wikipedia/commons/thumb/8/8f/Alliances_militaires_en_Europe_1914-1918-fr.svg/800px-Alliances_militaires_en_Europe_1914-1918-f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85852" y="142852"/>
            <a:ext cx="554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Arial Black" pitchFamily="34" charset="0"/>
                <a:sym typeface="Wingdings 2"/>
              </a:rPr>
              <a:t>5.1.Première Guerre mondiale(1914-1918)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8194" name="AutoShape 2" descr="Le Moyen-Orient au XIXe sicle : l'Empire ottoman rgne en ma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6" name="AutoShape 4" descr="La carte des indpendances au Proche et Moyen-Or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8" name="AutoShape 6" descr="La carte des indpendances au Proche et Moyen-Or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206" name="Picture 14" descr="Résultat de recherche d'images pour &quot;photo de Sykes-Pico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286908" cy="72152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71736" y="1500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L’ accords Sykes-Picot  a inventé «une carte de paix qui ressemble à la guerre»</a:t>
            </a:r>
            <a:endParaRPr lang="fr-F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 descr="Résultat de recherche d'images pour &quot;sumerian cuneifor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4040" name="AutoShape 8" descr="Résultat de recherche d'images pour &quot;sumerian cuneifor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4042" name="AutoShape 10" descr="Résultat de recherche d'images pour &quot;sumerian cuneifor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4044" name="AutoShape 12" descr="Résultat de recherche d'images pour &quot;sumerian cuneifor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3014" name="Picture 6" descr="Image associée"/>
          <p:cNvPicPr>
            <a:picLocks noChangeAspect="1" noChangeArrowheads="1"/>
          </p:cNvPicPr>
          <p:nvPr/>
        </p:nvPicPr>
        <p:blipFill>
          <a:blip r:embed="rId2"/>
          <a:srcRect r="794" b="5339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1600" dirty="0" smtClean="0">
                <a:solidFill>
                  <a:srgbClr val="FF0000"/>
                </a:solidFill>
                <a:latin typeface="Arial Black" pitchFamily="34" charset="0"/>
                <a:sym typeface="Wingdings 2"/>
              </a:rPr>
              <a:t>		N.B. </a:t>
            </a:r>
            <a:r>
              <a:rPr lang="fr-FR" sz="1600" dirty="0" smtClean="0">
                <a:solidFill>
                  <a:srgbClr val="FF0000"/>
                </a:solidFill>
                <a:latin typeface="Arial Black" pitchFamily="34" charset="0"/>
              </a:rPr>
              <a:t>SUMÉRIENS </a:t>
            </a:r>
            <a:r>
              <a:rPr lang="fr-FR" sz="1600" dirty="0" smtClean="0">
                <a:latin typeface="Arial Black" pitchFamily="34" charset="0"/>
              </a:rPr>
              <a:t> </a:t>
            </a:r>
            <a:r>
              <a:rPr lang="fr-FR" sz="1600" u="sng" dirty="0" smtClean="0">
                <a:latin typeface="Arial Black" pitchFamily="34" charset="0"/>
              </a:rPr>
              <a:t>se mélangent</a:t>
            </a:r>
            <a:r>
              <a:rPr lang="fr-FR" sz="1600" dirty="0" smtClean="0">
                <a:latin typeface="Arial Black" pitchFamily="34" charset="0"/>
              </a:rPr>
              <a:t> avec les peuples </a:t>
            </a:r>
            <a:r>
              <a:rPr lang="fr-FR" sz="1600" u="sng" dirty="0" smtClean="0">
                <a:latin typeface="Arial Black" pitchFamily="34" charset="0"/>
              </a:rPr>
              <a:t>Sémites</a:t>
            </a:r>
            <a:r>
              <a:rPr lang="fr-FR" sz="1600" dirty="0" smtClean="0">
                <a:latin typeface="Arial Black" pitchFamily="34" charset="0"/>
              </a:rPr>
              <a:t>( Assyriens, Akkadiens, Phéniciens, babyloniens,  Arabes…) forment une famille linguistique sémite.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071966" cy="3214686"/>
          </a:xfrm>
          <a:prstGeom prst="rect">
            <a:avLst/>
          </a:prstGeom>
          <a:noFill/>
        </p:spPr>
      </p:pic>
      <p:pic>
        <p:nvPicPr>
          <p:cNvPr id="60420" name="Picture 4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4114787" cy="3643314"/>
          </a:xfrm>
          <a:prstGeom prst="rect">
            <a:avLst/>
          </a:prstGeom>
          <a:noFill/>
        </p:spPr>
      </p:pic>
      <p:pic>
        <p:nvPicPr>
          <p:cNvPr id="7" name="Picture 2" descr="http://antikforever.com/Mesopotamie/Sumer%20Akkad/Images/ur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3571868" cy="1785950"/>
          </a:xfrm>
          <a:prstGeom prst="rect">
            <a:avLst/>
          </a:prstGeom>
          <a:noFill/>
        </p:spPr>
      </p:pic>
      <p:pic>
        <p:nvPicPr>
          <p:cNvPr id="40964" name="Picture 4" descr="File:Gudea of Lagash Girsu-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0"/>
            <a:ext cx="2714644" cy="3643338"/>
          </a:xfrm>
          <a:prstGeom prst="rect">
            <a:avLst/>
          </a:prstGeom>
          <a:noFill/>
        </p:spPr>
      </p:pic>
      <p:pic>
        <p:nvPicPr>
          <p:cNvPr id="10" name="Picture 4" descr="Résultat de recherche d'images pour &quot;usage  du cuivre en mésopotami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5072074"/>
            <a:ext cx="4714908" cy="1785926"/>
          </a:xfrm>
          <a:prstGeom prst="rect">
            <a:avLst/>
          </a:prstGeom>
          <a:noFill/>
        </p:spPr>
      </p:pic>
      <p:pic>
        <p:nvPicPr>
          <p:cNvPr id="11" name="Picture 12" descr="Résultat de recherche d'images pour &quot;monnaie en argent et or en mésopotamie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571876"/>
            <a:ext cx="1285884" cy="1500198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4" name="Picture 2" descr="Tablette Sumérienne c | Crayon sur papier Auto-portrait sumé… | Flickr"/>
          <p:cNvPicPr>
            <a:picLocks noChangeAspect="1" noChangeArrowheads="1"/>
          </p:cNvPicPr>
          <p:nvPr/>
        </p:nvPicPr>
        <p:blipFill>
          <a:blip r:embed="rId8" cstate="print"/>
          <a:srcRect b="8219"/>
          <a:stretch>
            <a:fillRect/>
          </a:stretch>
        </p:blipFill>
        <p:spPr bwMode="auto">
          <a:xfrm>
            <a:off x="0" y="0"/>
            <a:ext cx="285748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N.B. Immigration d’ABRAHAM </a:t>
            </a:r>
            <a:r>
              <a:rPr lang="ar-MA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ar-MA" b="1" dirty="0" smtClean="0">
                <a:solidFill>
                  <a:srgbClr val="FF0000"/>
                </a:solidFill>
                <a:latin typeface="Arial Black" pitchFamily="34" charset="0"/>
              </a:rPr>
              <a:t> إبراهيم الخليل</a:t>
            </a:r>
            <a:r>
              <a:rPr lang="fr-FR" b="1" dirty="0" smtClean="0">
                <a:latin typeface="Arial Black" pitchFamily="34" charset="0"/>
              </a:rPr>
              <a:t>vers</a:t>
            </a:r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les terres de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CANAAN </a:t>
            </a:r>
            <a:r>
              <a:rPr lang="ar-MA" sz="2000" b="1" dirty="0" smtClean="0">
                <a:solidFill>
                  <a:srgbClr val="FF0000"/>
                </a:solidFill>
                <a:latin typeface="Arial Black" pitchFamily="34" charset="0"/>
              </a:rPr>
              <a:t>كنعان</a:t>
            </a:r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(1800-1750 AJC) : </a:t>
            </a:r>
            <a:r>
              <a:rPr lang="fr-FR" sz="1600" dirty="0" smtClean="0">
                <a:latin typeface="Arial Black" pitchFamily="34" charset="0"/>
              </a:rPr>
              <a:t>Installation définitive au Philistine (Palestine) Abraham </a:t>
            </a:r>
            <a:r>
              <a:rPr lang="ar-MA" sz="2000" b="1" dirty="0" smtClean="0">
                <a:latin typeface="Arial Black" pitchFamily="34" charset="0"/>
              </a:rPr>
              <a:t>إبراهيم </a:t>
            </a:r>
            <a:r>
              <a:rPr lang="fr-FR" sz="2000" b="1" dirty="0" smtClean="0">
                <a:latin typeface="Arial Black" pitchFamily="34" charset="0"/>
              </a:rPr>
              <a:t> </a:t>
            </a:r>
            <a:r>
              <a:rPr lang="fr-FR" sz="1600" dirty="0" smtClean="0">
                <a:latin typeface="Arial Black" pitchFamily="34" charset="0"/>
              </a:rPr>
              <a:t>«Père des prophètes et des Croyants de plusieurs Nations». </a:t>
            </a:r>
            <a:endParaRPr lang="fr-FR" sz="1600" dirty="0"/>
          </a:p>
        </p:txBody>
      </p:sp>
      <p:pic>
        <p:nvPicPr>
          <p:cNvPr id="5" name="Picture 2" descr="Résultat de recherche d'images pour &quot;le moyen orient antiqu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les-crises.fr/images/3100-democratie/3500-ukraine/03-nazis/3-2-0-diaspora-juifs/15-captivite-de-juda-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44" y="142852"/>
            <a:ext cx="50006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000" b="1" u="sng" dirty="0" smtClean="0">
                <a:solidFill>
                  <a:srgbClr val="C00000"/>
                </a:solidFill>
                <a:latin typeface="Arial Black" pitchFamily="34" charset="0"/>
              </a:rPr>
              <a:t>2.2.LES</a:t>
            </a:r>
            <a:r>
              <a:rPr lang="fr-FR" sz="2000" u="sng" dirty="0" smtClean="0">
                <a:solidFill>
                  <a:srgbClr val="C00000"/>
                </a:solidFill>
                <a:latin typeface="Arial Black" pitchFamily="34" charset="0"/>
              </a:rPr>
              <a:t> BABYLONIENS &amp; ASSYRIENS(de 2000 à 600 Av. JC): </a:t>
            </a:r>
            <a:r>
              <a:rPr lang="fr-FR" sz="2000" b="1" dirty="0" smtClean="0">
                <a:latin typeface="Arial Black" pitchFamily="34" charset="0"/>
              </a:rPr>
              <a:t>Peuple sémite originaire de Canaan (Syrie, Palestine...). P</a:t>
            </a:r>
            <a:r>
              <a:rPr lang="fr-FR" sz="2000" dirty="0" smtClean="0">
                <a:latin typeface="Arial Black" pitchFamily="34" charset="0"/>
              </a:rPr>
              <a:t>rincipales</a:t>
            </a:r>
            <a:r>
              <a:rPr lang="fr-FR" sz="2000" b="1" dirty="0" smtClean="0">
                <a:latin typeface="Arial Black" pitchFamily="34" charset="0"/>
              </a:rPr>
              <a:t> c</a:t>
            </a:r>
            <a:r>
              <a:rPr lang="fr-FR" sz="2000" dirty="0" smtClean="0">
                <a:latin typeface="Arial Black" pitchFamily="34" charset="0"/>
              </a:rPr>
              <a:t>ités : 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dirty="0" smtClean="0">
                <a:latin typeface="Arial Black" pitchFamily="34" charset="0"/>
              </a:rPr>
              <a:t>Babylone (ville de royauté, Bible)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b="1" dirty="0" err="1" smtClean="0">
                <a:latin typeface="Arial Black" pitchFamily="34" charset="0"/>
              </a:rPr>
              <a:t>Ninuwa</a:t>
            </a:r>
            <a:endParaRPr lang="fr-FR" sz="2000" b="1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dirty="0" err="1" smtClean="0">
                <a:latin typeface="Arial Black" pitchFamily="34" charset="0"/>
              </a:rPr>
              <a:t>Ashour</a:t>
            </a:r>
            <a:endParaRPr lang="fr-FR" sz="2000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dirty="0" smtClean="0">
                <a:latin typeface="Arial Black" pitchFamily="34" charset="0"/>
              </a:rPr>
              <a:t>Kish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b="1" dirty="0" smtClean="0">
                <a:latin typeface="Arial Black" pitchFamily="34" charset="0"/>
              </a:rPr>
              <a:t>Dur-</a:t>
            </a:r>
            <a:r>
              <a:rPr lang="fr-FR" sz="2000" b="1" dirty="0" err="1" smtClean="0">
                <a:latin typeface="Arial Black" pitchFamily="34" charset="0"/>
              </a:rPr>
              <a:t>Sharrukin</a:t>
            </a:r>
            <a:endParaRPr lang="fr-FR" sz="2000" b="1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b="1" dirty="0" smtClean="0">
                <a:latin typeface="Arial Black" pitchFamily="34" charset="0"/>
              </a:rPr>
              <a:t>1</a:t>
            </a:r>
            <a:r>
              <a:rPr lang="fr-FR" sz="2000" b="1" baseline="30000" dirty="0" smtClean="0">
                <a:latin typeface="Arial Black" pitchFamily="34" charset="0"/>
              </a:rPr>
              <a:t>er</a:t>
            </a:r>
            <a:r>
              <a:rPr lang="fr-FR" sz="2000" b="1" dirty="0" smtClean="0">
                <a:latin typeface="Arial Black" pitchFamily="34" charset="0"/>
              </a:rPr>
              <a:t> Code des lois du roi </a:t>
            </a:r>
            <a:r>
              <a:rPr lang="fr-FR" sz="2000" b="1" dirty="0" smtClean="0">
                <a:solidFill>
                  <a:srgbClr val="00B0F0"/>
                </a:solidFill>
                <a:latin typeface="Arial Black" pitchFamily="34" charset="0"/>
              </a:rPr>
              <a:t>Hammourabi</a:t>
            </a:r>
            <a:r>
              <a:rPr lang="fr-FR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000" b="1" dirty="0" smtClean="0">
                <a:latin typeface="Arial Black" pitchFamily="34" charset="0"/>
              </a:rPr>
              <a:t>(1800-1750 </a:t>
            </a:r>
            <a:r>
              <a:rPr lang="fr-FR" sz="2000" b="1" dirty="0" err="1" smtClean="0">
                <a:latin typeface="Arial Black" pitchFamily="34" charset="0"/>
              </a:rPr>
              <a:t>av.JC</a:t>
            </a:r>
            <a:r>
              <a:rPr lang="fr-FR" sz="2000" b="1" dirty="0" smtClean="0">
                <a:latin typeface="Arial Black" pitchFamily="34" charset="0"/>
              </a:rPr>
              <a:t>)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dirty="0" smtClean="0">
                <a:latin typeface="Arial Black" pitchFamily="34" charset="0"/>
              </a:rPr>
              <a:t>722 </a:t>
            </a:r>
            <a:r>
              <a:rPr lang="fr-FR" sz="2000" dirty="0" err="1" smtClean="0">
                <a:latin typeface="Arial Black" pitchFamily="34" charset="0"/>
              </a:rPr>
              <a:t>av.J.C</a:t>
            </a:r>
            <a:r>
              <a:rPr lang="fr-FR" sz="2000" dirty="0" smtClean="0">
                <a:latin typeface="Arial Black" pitchFamily="34" charset="0"/>
              </a:rPr>
              <a:t> </a:t>
            </a:r>
            <a:r>
              <a:rPr lang="fr-FR" sz="2000" u="sng" dirty="0" smtClean="0">
                <a:latin typeface="Arial Black" pitchFamily="34" charset="0"/>
              </a:rPr>
              <a:t>1</a:t>
            </a:r>
            <a:r>
              <a:rPr lang="fr-FR" sz="2000" u="sng" baseline="30000" dirty="0" smtClean="0">
                <a:latin typeface="Arial Black" pitchFamily="34" charset="0"/>
              </a:rPr>
              <a:t>ière</a:t>
            </a:r>
            <a:r>
              <a:rPr lang="fr-FR" sz="2000" u="sng" dirty="0" smtClean="0">
                <a:latin typeface="Arial Black" pitchFamily="34" charset="0"/>
              </a:rPr>
              <a:t>  invasion du Philistine </a:t>
            </a:r>
            <a:r>
              <a:rPr lang="fr-FR" sz="2000" dirty="0" smtClean="0">
                <a:latin typeface="Arial Black" pitchFamily="34" charset="0"/>
              </a:rPr>
              <a:t>par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 les Assyriens </a:t>
            </a:r>
            <a:r>
              <a:rPr lang="fr-FR" sz="2000" dirty="0" smtClean="0">
                <a:latin typeface="Arial Black" pitchFamily="34" charset="0"/>
              </a:rPr>
              <a:t>mettant fin au 1</a:t>
            </a:r>
            <a:r>
              <a:rPr lang="fr-FR" sz="2000" baseline="30000" dirty="0" smtClean="0">
                <a:latin typeface="Arial Black" pitchFamily="34" charset="0"/>
              </a:rPr>
              <a:t>er </a:t>
            </a:r>
            <a:r>
              <a:rPr lang="fr-FR" sz="2000" dirty="0" smtClean="0">
                <a:latin typeface="Arial Black" pitchFamily="34" charset="0"/>
              </a:rPr>
              <a:t>royaume D’Israël.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fr-FR" sz="2000" dirty="0" smtClean="0">
                <a:latin typeface="Arial Black" pitchFamily="34" charset="0"/>
              </a:rPr>
              <a:t>587 </a:t>
            </a:r>
            <a:r>
              <a:rPr lang="fr-FR" sz="2000" dirty="0" err="1" smtClean="0">
                <a:latin typeface="Arial Black" pitchFamily="34" charset="0"/>
              </a:rPr>
              <a:t>Av.JC</a:t>
            </a:r>
            <a:r>
              <a:rPr lang="fr-FR" sz="2000" dirty="0" smtClean="0">
                <a:latin typeface="Arial Black" pitchFamily="34" charset="0"/>
              </a:rPr>
              <a:t> </a:t>
            </a:r>
            <a:r>
              <a:rPr lang="fr-FR" sz="2000" u="sng" dirty="0" smtClean="0">
                <a:latin typeface="Arial Black" pitchFamily="34" charset="0"/>
              </a:rPr>
              <a:t>2</a:t>
            </a:r>
            <a:r>
              <a:rPr lang="fr-FR" sz="2000" u="sng" baseline="30000" dirty="0" smtClean="0">
                <a:latin typeface="Arial Black" pitchFamily="34" charset="0"/>
              </a:rPr>
              <a:t>ième</a:t>
            </a:r>
            <a:r>
              <a:rPr lang="fr-FR" sz="2000" u="sng" dirty="0" smtClean="0">
                <a:latin typeface="Arial Black" pitchFamily="34" charset="0"/>
              </a:rPr>
              <a:t> invasion du Palestine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2000" dirty="0" smtClean="0">
                <a:latin typeface="Arial Black" pitchFamily="34" charset="0"/>
              </a:rPr>
              <a:t>par le Roi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Nabuchodonosor et destruction de Jérusalem et exil </a:t>
            </a:r>
            <a:r>
              <a:rPr lang="fr-FR" sz="2000" dirty="0" smtClean="0">
                <a:latin typeface="Arial Black" pitchFamily="34" charset="0"/>
              </a:rPr>
              <a:t>des juifs vers Babylone.</a:t>
            </a:r>
          </a:p>
        </p:txBody>
      </p:sp>
      <p:pic>
        <p:nvPicPr>
          <p:cNvPr id="43012" name="Picture 4" descr="Nabuchodonosor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-142900"/>
            <a:ext cx="2214578" cy="2286016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.wol.jw.org/fr/wol/ml/r30/lp-f/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86050" y="214290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u="sng" dirty="0" smtClean="0">
                <a:solidFill>
                  <a:srgbClr val="FF0000"/>
                </a:solidFill>
                <a:latin typeface="Arial Black" pitchFamily="34" charset="0"/>
              </a:rPr>
              <a:t>1ières villes du Monde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3211-8646-42A6-87EA-0FFBECD2BE2D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1986" name="Picture 2" descr="I Built the Hanging Gardens of Babylon in Minecraft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86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7527</TotalTime>
  <Words>1137</Words>
  <Application>Microsoft Office PowerPoint</Application>
  <PresentationFormat>Affichage à l'écran (4:3)</PresentationFormat>
  <Paragraphs>169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1.Préhistoire (15 000 Av. JC jusqu’au 3500 Av. JC) 2.Antiquité (3500 Av. JC jusqu'au 476)  3.Moyen Age (476-1492) 4.Temps moderne (1492-1789) 5.Époque contemporaine (1789-2030)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Amin</dc:creator>
  <cp:lastModifiedBy>Prof Amine</cp:lastModifiedBy>
  <cp:revision>1076</cp:revision>
  <dcterms:created xsi:type="dcterms:W3CDTF">2016-10-22T15:09:40Z</dcterms:created>
  <dcterms:modified xsi:type="dcterms:W3CDTF">2023-10-05T13:09:23Z</dcterms:modified>
</cp:coreProperties>
</file>