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74" r:id="rId9"/>
    <p:sldId id="268" r:id="rId10"/>
    <p:sldId id="275" r:id="rId11"/>
    <p:sldId id="270" r:id="rId12"/>
    <p:sldId id="276" r:id="rId13"/>
    <p:sldId id="272" r:id="rId14"/>
    <p:sldId id="277"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M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MA"/>
          </a:p>
        </p:txBody>
      </p:sp>
      <p:sp>
        <p:nvSpPr>
          <p:cNvPr id="4" name="Espace réservé de la date 3"/>
          <p:cNvSpPr>
            <a:spLocks noGrp="1"/>
          </p:cNvSpPr>
          <p:nvPr>
            <p:ph type="dt" sz="half" idx="10"/>
          </p:nvPr>
        </p:nvSpPr>
        <p:spPr/>
        <p:txBody>
          <a:bodyPr/>
          <a:lstStyle/>
          <a:p>
            <a:fld id="{37B18051-4611-470B-B5E0-45AF07A74C14}" type="datetimeFigureOut">
              <a:rPr lang="fr-MA" smtClean="0"/>
              <a:t>07/10/2021</a:t>
            </a:fld>
            <a:endParaRPr lang="fr-MA"/>
          </a:p>
        </p:txBody>
      </p:sp>
      <p:sp>
        <p:nvSpPr>
          <p:cNvPr id="5" name="Espace réservé du pied de page 4"/>
          <p:cNvSpPr>
            <a:spLocks noGrp="1"/>
          </p:cNvSpPr>
          <p:nvPr>
            <p:ph type="ftr" sz="quarter" idx="11"/>
          </p:nvPr>
        </p:nvSpPr>
        <p:spPr/>
        <p:txBody>
          <a:bodyPr/>
          <a:lstStyle/>
          <a:p>
            <a:endParaRPr lang="fr-MA"/>
          </a:p>
        </p:txBody>
      </p:sp>
      <p:sp>
        <p:nvSpPr>
          <p:cNvPr id="6" name="Espace réservé du numéro de diapositive 5"/>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2149259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MA"/>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MA"/>
          </a:p>
        </p:txBody>
      </p:sp>
      <p:sp>
        <p:nvSpPr>
          <p:cNvPr id="4" name="Espace réservé de la date 3"/>
          <p:cNvSpPr>
            <a:spLocks noGrp="1"/>
          </p:cNvSpPr>
          <p:nvPr>
            <p:ph type="dt" sz="half" idx="10"/>
          </p:nvPr>
        </p:nvSpPr>
        <p:spPr/>
        <p:txBody>
          <a:bodyPr/>
          <a:lstStyle/>
          <a:p>
            <a:fld id="{37B18051-4611-470B-B5E0-45AF07A74C14}" type="datetimeFigureOut">
              <a:rPr lang="fr-MA" smtClean="0"/>
              <a:t>07/10/2021</a:t>
            </a:fld>
            <a:endParaRPr lang="fr-MA"/>
          </a:p>
        </p:txBody>
      </p:sp>
      <p:sp>
        <p:nvSpPr>
          <p:cNvPr id="5" name="Espace réservé du pied de page 4"/>
          <p:cNvSpPr>
            <a:spLocks noGrp="1"/>
          </p:cNvSpPr>
          <p:nvPr>
            <p:ph type="ftr" sz="quarter" idx="11"/>
          </p:nvPr>
        </p:nvSpPr>
        <p:spPr/>
        <p:txBody>
          <a:bodyPr/>
          <a:lstStyle/>
          <a:p>
            <a:endParaRPr lang="fr-MA"/>
          </a:p>
        </p:txBody>
      </p:sp>
      <p:sp>
        <p:nvSpPr>
          <p:cNvPr id="6" name="Espace réservé du numéro de diapositive 5"/>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4163553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M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MA"/>
          </a:p>
        </p:txBody>
      </p:sp>
      <p:sp>
        <p:nvSpPr>
          <p:cNvPr id="4" name="Espace réservé de la date 3"/>
          <p:cNvSpPr>
            <a:spLocks noGrp="1"/>
          </p:cNvSpPr>
          <p:nvPr>
            <p:ph type="dt" sz="half" idx="10"/>
          </p:nvPr>
        </p:nvSpPr>
        <p:spPr/>
        <p:txBody>
          <a:bodyPr/>
          <a:lstStyle/>
          <a:p>
            <a:fld id="{37B18051-4611-470B-B5E0-45AF07A74C14}" type="datetimeFigureOut">
              <a:rPr lang="fr-MA" smtClean="0"/>
              <a:t>07/10/2021</a:t>
            </a:fld>
            <a:endParaRPr lang="fr-MA"/>
          </a:p>
        </p:txBody>
      </p:sp>
      <p:sp>
        <p:nvSpPr>
          <p:cNvPr id="5" name="Espace réservé du pied de page 4"/>
          <p:cNvSpPr>
            <a:spLocks noGrp="1"/>
          </p:cNvSpPr>
          <p:nvPr>
            <p:ph type="ftr" sz="quarter" idx="11"/>
          </p:nvPr>
        </p:nvSpPr>
        <p:spPr/>
        <p:txBody>
          <a:bodyPr/>
          <a:lstStyle/>
          <a:p>
            <a:endParaRPr lang="fr-MA"/>
          </a:p>
        </p:txBody>
      </p:sp>
      <p:sp>
        <p:nvSpPr>
          <p:cNvPr id="6" name="Espace réservé du numéro de diapositive 5"/>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3515609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MA"/>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MA"/>
          </a:p>
        </p:txBody>
      </p:sp>
      <p:sp>
        <p:nvSpPr>
          <p:cNvPr id="4" name="Espace réservé de la date 3"/>
          <p:cNvSpPr>
            <a:spLocks noGrp="1"/>
          </p:cNvSpPr>
          <p:nvPr>
            <p:ph type="dt" sz="half" idx="10"/>
          </p:nvPr>
        </p:nvSpPr>
        <p:spPr/>
        <p:txBody>
          <a:bodyPr/>
          <a:lstStyle/>
          <a:p>
            <a:fld id="{37B18051-4611-470B-B5E0-45AF07A74C14}" type="datetimeFigureOut">
              <a:rPr lang="fr-MA" smtClean="0"/>
              <a:t>07/10/2021</a:t>
            </a:fld>
            <a:endParaRPr lang="fr-MA"/>
          </a:p>
        </p:txBody>
      </p:sp>
      <p:sp>
        <p:nvSpPr>
          <p:cNvPr id="5" name="Espace réservé du pied de page 4"/>
          <p:cNvSpPr>
            <a:spLocks noGrp="1"/>
          </p:cNvSpPr>
          <p:nvPr>
            <p:ph type="ftr" sz="quarter" idx="11"/>
          </p:nvPr>
        </p:nvSpPr>
        <p:spPr/>
        <p:txBody>
          <a:bodyPr/>
          <a:lstStyle/>
          <a:p>
            <a:endParaRPr lang="fr-MA"/>
          </a:p>
        </p:txBody>
      </p:sp>
      <p:sp>
        <p:nvSpPr>
          <p:cNvPr id="6" name="Espace réservé du numéro de diapositive 5"/>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787767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M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37B18051-4611-470B-B5E0-45AF07A74C14}" type="datetimeFigureOut">
              <a:rPr lang="fr-MA" smtClean="0"/>
              <a:t>07/10/2021</a:t>
            </a:fld>
            <a:endParaRPr lang="fr-MA"/>
          </a:p>
        </p:txBody>
      </p:sp>
      <p:sp>
        <p:nvSpPr>
          <p:cNvPr id="5" name="Espace réservé du pied de page 4"/>
          <p:cNvSpPr>
            <a:spLocks noGrp="1"/>
          </p:cNvSpPr>
          <p:nvPr>
            <p:ph type="ftr" sz="quarter" idx="11"/>
          </p:nvPr>
        </p:nvSpPr>
        <p:spPr/>
        <p:txBody>
          <a:bodyPr/>
          <a:lstStyle/>
          <a:p>
            <a:endParaRPr lang="fr-MA"/>
          </a:p>
        </p:txBody>
      </p:sp>
      <p:sp>
        <p:nvSpPr>
          <p:cNvPr id="6" name="Espace réservé du numéro de diapositive 5"/>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2777546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M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M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MA"/>
          </a:p>
        </p:txBody>
      </p:sp>
      <p:sp>
        <p:nvSpPr>
          <p:cNvPr id="5" name="Espace réservé de la date 4"/>
          <p:cNvSpPr>
            <a:spLocks noGrp="1"/>
          </p:cNvSpPr>
          <p:nvPr>
            <p:ph type="dt" sz="half" idx="10"/>
          </p:nvPr>
        </p:nvSpPr>
        <p:spPr/>
        <p:txBody>
          <a:bodyPr/>
          <a:lstStyle/>
          <a:p>
            <a:fld id="{37B18051-4611-470B-B5E0-45AF07A74C14}" type="datetimeFigureOut">
              <a:rPr lang="fr-MA" smtClean="0"/>
              <a:t>07/10/2021</a:t>
            </a:fld>
            <a:endParaRPr lang="fr-MA"/>
          </a:p>
        </p:txBody>
      </p:sp>
      <p:sp>
        <p:nvSpPr>
          <p:cNvPr id="6" name="Espace réservé du pied de page 5"/>
          <p:cNvSpPr>
            <a:spLocks noGrp="1"/>
          </p:cNvSpPr>
          <p:nvPr>
            <p:ph type="ftr" sz="quarter" idx="11"/>
          </p:nvPr>
        </p:nvSpPr>
        <p:spPr/>
        <p:txBody>
          <a:bodyPr/>
          <a:lstStyle/>
          <a:p>
            <a:endParaRPr lang="fr-MA"/>
          </a:p>
        </p:txBody>
      </p:sp>
      <p:sp>
        <p:nvSpPr>
          <p:cNvPr id="7" name="Espace réservé du numéro de diapositive 6"/>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4150413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M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M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MA"/>
          </a:p>
        </p:txBody>
      </p:sp>
      <p:sp>
        <p:nvSpPr>
          <p:cNvPr id="7" name="Espace réservé de la date 6"/>
          <p:cNvSpPr>
            <a:spLocks noGrp="1"/>
          </p:cNvSpPr>
          <p:nvPr>
            <p:ph type="dt" sz="half" idx="10"/>
          </p:nvPr>
        </p:nvSpPr>
        <p:spPr/>
        <p:txBody>
          <a:bodyPr/>
          <a:lstStyle/>
          <a:p>
            <a:fld id="{37B18051-4611-470B-B5E0-45AF07A74C14}" type="datetimeFigureOut">
              <a:rPr lang="fr-MA" smtClean="0"/>
              <a:t>07/10/2021</a:t>
            </a:fld>
            <a:endParaRPr lang="fr-MA"/>
          </a:p>
        </p:txBody>
      </p:sp>
      <p:sp>
        <p:nvSpPr>
          <p:cNvPr id="8" name="Espace réservé du pied de page 7"/>
          <p:cNvSpPr>
            <a:spLocks noGrp="1"/>
          </p:cNvSpPr>
          <p:nvPr>
            <p:ph type="ftr" sz="quarter" idx="11"/>
          </p:nvPr>
        </p:nvSpPr>
        <p:spPr/>
        <p:txBody>
          <a:bodyPr/>
          <a:lstStyle/>
          <a:p>
            <a:endParaRPr lang="fr-MA"/>
          </a:p>
        </p:txBody>
      </p:sp>
      <p:sp>
        <p:nvSpPr>
          <p:cNvPr id="9" name="Espace réservé du numéro de diapositive 8"/>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194193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MA"/>
          </a:p>
        </p:txBody>
      </p:sp>
      <p:sp>
        <p:nvSpPr>
          <p:cNvPr id="3" name="Espace réservé de la date 2"/>
          <p:cNvSpPr>
            <a:spLocks noGrp="1"/>
          </p:cNvSpPr>
          <p:nvPr>
            <p:ph type="dt" sz="half" idx="10"/>
          </p:nvPr>
        </p:nvSpPr>
        <p:spPr/>
        <p:txBody>
          <a:bodyPr/>
          <a:lstStyle/>
          <a:p>
            <a:fld id="{37B18051-4611-470B-B5E0-45AF07A74C14}" type="datetimeFigureOut">
              <a:rPr lang="fr-MA" smtClean="0"/>
              <a:t>07/10/2021</a:t>
            </a:fld>
            <a:endParaRPr lang="fr-MA"/>
          </a:p>
        </p:txBody>
      </p:sp>
      <p:sp>
        <p:nvSpPr>
          <p:cNvPr id="4" name="Espace réservé du pied de page 3"/>
          <p:cNvSpPr>
            <a:spLocks noGrp="1"/>
          </p:cNvSpPr>
          <p:nvPr>
            <p:ph type="ftr" sz="quarter" idx="11"/>
          </p:nvPr>
        </p:nvSpPr>
        <p:spPr/>
        <p:txBody>
          <a:bodyPr/>
          <a:lstStyle/>
          <a:p>
            <a:endParaRPr lang="fr-MA"/>
          </a:p>
        </p:txBody>
      </p:sp>
      <p:sp>
        <p:nvSpPr>
          <p:cNvPr id="5" name="Espace réservé du numéro de diapositive 4"/>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97799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B18051-4611-470B-B5E0-45AF07A74C14}" type="datetimeFigureOut">
              <a:rPr lang="fr-MA" smtClean="0"/>
              <a:t>07/10/2021</a:t>
            </a:fld>
            <a:endParaRPr lang="fr-MA"/>
          </a:p>
        </p:txBody>
      </p:sp>
      <p:sp>
        <p:nvSpPr>
          <p:cNvPr id="3" name="Espace réservé du pied de page 2"/>
          <p:cNvSpPr>
            <a:spLocks noGrp="1"/>
          </p:cNvSpPr>
          <p:nvPr>
            <p:ph type="ftr" sz="quarter" idx="11"/>
          </p:nvPr>
        </p:nvSpPr>
        <p:spPr/>
        <p:txBody>
          <a:bodyPr/>
          <a:lstStyle/>
          <a:p>
            <a:endParaRPr lang="fr-MA"/>
          </a:p>
        </p:txBody>
      </p:sp>
      <p:sp>
        <p:nvSpPr>
          <p:cNvPr id="4" name="Espace réservé du numéro de diapositive 3"/>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283010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M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M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7B18051-4611-470B-B5E0-45AF07A74C14}" type="datetimeFigureOut">
              <a:rPr lang="fr-MA" smtClean="0"/>
              <a:t>07/10/2021</a:t>
            </a:fld>
            <a:endParaRPr lang="fr-MA"/>
          </a:p>
        </p:txBody>
      </p:sp>
      <p:sp>
        <p:nvSpPr>
          <p:cNvPr id="6" name="Espace réservé du pied de page 5"/>
          <p:cNvSpPr>
            <a:spLocks noGrp="1"/>
          </p:cNvSpPr>
          <p:nvPr>
            <p:ph type="ftr" sz="quarter" idx="11"/>
          </p:nvPr>
        </p:nvSpPr>
        <p:spPr/>
        <p:txBody>
          <a:bodyPr/>
          <a:lstStyle/>
          <a:p>
            <a:endParaRPr lang="fr-MA"/>
          </a:p>
        </p:txBody>
      </p:sp>
      <p:sp>
        <p:nvSpPr>
          <p:cNvPr id="7" name="Espace réservé du numéro de diapositive 6"/>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71166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M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M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7B18051-4611-470B-B5E0-45AF07A74C14}" type="datetimeFigureOut">
              <a:rPr lang="fr-MA" smtClean="0"/>
              <a:t>07/10/2021</a:t>
            </a:fld>
            <a:endParaRPr lang="fr-MA"/>
          </a:p>
        </p:txBody>
      </p:sp>
      <p:sp>
        <p:nvSpPr>
          <p:cNvPr id="6" name="Espace réservé du pied de page 5"/>
          <p:cNvSpPr>
            <a:spLocks noGrp="1"/>
          </p:cNvSpPr>
          <p:nvPr>
            <p:ph type="ftr" sz="quarter" idx="11"/>
          </p:nvPr>
        </p:nvSpPr>
        <p:spPr/>
        <p:txBody>
          <a:bodyPr/>
          <a:lstStyle/>
          <a:p>
            <a:endParaRPr lang="fr-MA"/>
          </a:p>
        </p:txBody>
      </p:sp>
      <p:sp>
        <p:nvSpPr>
          <p:cNvPr id="7" name="Espace réservé du numéro de diapositive 6"/>
          <p:cNvSpPr>
            <a:spLocks noGrp="1"/>
          </p:cNvSpPr>
          <p:nvPr>
            <p:ph type="sldNum" sz="quarter" idx="12"/>
          </p:nvPr>
        </p:nvSpPr>
        <p:spPr/>
        <p:txBody>
          <a:bodyPr/>
          <a:lstStyle/>
          <a:p>
            <a:fld id="{55EA5D4B-9C1D-4D53-A5DB-E77B574ECA9E}" type="slidenum">
              <a:rPr lang="fr-MA" smtClean="0"/>
              <a:t>‹N°›</a:t>
            </a:fld>
            <a:endParaRPr lang="fr-MA"/>
          </a:p>
        </p:txBody>
      </p:sp>
    </p:spTree>
    <p:extLst>
      <p:ext uri="{BB962C8B-B14F-4D97-AF65-F5344CB8AC3E}">
        <p14:creationId xmlns:p14="http://schemas.microsoft.com/office/powerpoint/2010/main" val="2281044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M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M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18051-4611-470B-B5E0-45AF07A74C14}" type="datetimeFigureOut">
              <a:rPr lang="fr-MA" smtClean="0"/>
              <a:t>07/10/2021</a:t>
            </a:fld>
            <a:endParaRPr lang="fr-M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MA"/>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A5D4B-9C1D-4D53-A5DB-E77B574ECA9E}" type="slidenum">
              <a:rPr lang="fr-MA" smtClean="0"/>
              <a:t>‹N°›</a:t>
            </a:fld>
            <a:endParaRPr lang="fr-MA"/>
          </a:p>
        </p:txBody>
      </p:sp>
    </p:spTree>
    <p:extLst>
      <p:ext uri="{BB962C8B-B14F-4D97-AF65-F5344CB8AC3E}">
        <p14:creationId xmlns:p14="http://schemas.microsoft.com/office/powerpoint/2010/main" val="2664177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4900" b="1" dirty="0" smtClean="0"/>
              <a:t>Exercice 7 - </a:t>
            </a:r>
            <a:r>
              <a:rPr lang="fr-FR" sz="4900" b="1" dirty="0"/>
              <a:t>Audit </a:t>
            </a:r>
            <a:r>
              <a:rPr lang="fr-FR" sz="4900" b="1" dirty="0" smtClean="0"/>
              <a:t>Qualité -Etude </a:t>
            </a:r>
            <a:r>
              <a:rPr lang="fr-FR" sz="4900" b="1" dirty="0"/>
              <a:t>de </a:t>
            </a:r>
            <a:r>
              <a:rPr lang="fr-FR" sz="4900" b="1" dirty="0" smtClean="0"/>
              <a:t>Cas</a:t>
            </a:r>
            <a:br>
              <a:rPr lang="fr-FR" sz="4900" b="1" dirty="0" smtClean="0"/>
            </a:br>
            <a:r>
              <a:rPr lang="fr-FR" dirty="0"/>
              <a:t>Situations pratiques stimulant l’audit terrain</a:t>
            </a:r>
            <a:endParaRPr lang="fr-MA" dirty="0"/>
          </a:p>
        </p:txBody>
      </p:sp>
      <p:sp>
        <p:nvSpPr>
          <p:cNvPr id="3" name="Sous-titre 2"/>
          <p:cNvSpPr>
            <a:spLocks noGrp="1"/>
          </p:cNvSpPr>
          <p:nvPr>
            <p:ph type="subTitle" idx="1"/>
          </p:nvPr>
        </p:nvSpPr>
        <p:spPr/>
        <p:txBody>
          <a:bodyPr/>
          <a:lstStyle/>
          <a:p>
            <a:endParaRPr lang="fr-MA"/>
          </a:p>
        </p:txBody>
      </p:sp>
    </p:spTree>
    <p:extLst>
      <p:ext uri="{BB962C8B-B14F-4D97-AF65-F5344CB8AC3E}">
        <p14:creationId xmlns:p14="http://schemas.microsoft.com/office/powerpoint/2010/main" val="3221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4153" y="327538"/>
            <a:ext cx="11136569" cy="5786651"/>
          </a:xfrm>
        </p:spPr>
        <p:txBody>
          <a:bodyPr>
            <a:noAutofit/>
          </a:bodyPr>
          <a:lstStyle/>
          <a:p>
            <a:pPr marL="0" indent="0">
              <a:lnSpc>
                <a:spcPct val="100000"/>
              </a:lnSpc>
              <a:spcBef>
                <a:spcPts val="600"/>
              </a:spcBef>
              <a:buNone/>
            </a:pPr>
            <a:r>
              <a:rPr lang="fr-FR" sz="2000" b="1" dirty="0"/>
              <a:t>1. </a:t>
            </a:r>
            <a:r>
              <a:rPr lang="fr-FR" sz="2000" dirty="0"/>
              <a:t>L’auditeur dispose-t-il d’assez de renseignements pour conclure ?       	</a:t>
            </a:r>
            <a:r>
              <a:rPr lang="fr-FR" sz="2400" b="1" dirty="0" smtClean="0"/>
              <a:t>Oui </a:t>
            </a:r>
            <a:r>
              <a:rPr lang="fr-FR" sz="2400" b="1" dirty="0"/>
              <a:t>□ 	</a:t>
            </a:r>
            <a:r>
              <a:rPr lang="fr-FR" sz="2000" b="1" dirty="0"/>
              <a:t>	</a:t>
            </a:r>
            <a:r>
              <a:rPr lang="fr-FR" sz="2400" b="1" dirty="0"/>
              <a:t>Non □</a:t>
            </a:r>
          </a:p>
          <a:p>
            <a:pPr marL="0" indent="0">
              <a:lnSpc>
                <a:spcPct val="100000"/>
              </a:lnSpc>
              <a:spcBef>
                <a:spcPts val="600"/>
              </a:spcBef>
              <a:buNone/>
            </a:pPr>
            <a:r>
              <a:rPr lang="fr-FR" sz="2000" b="1" dirty="0"/>
              <a:t> </a:t>
            </a:r>
            <a:r>
              <a:rPr lang="fr-FR" sz="2000" b="1" dirty="0" smtClean="0"/>
              <a:t>1</a:t>
            </a:r>
            <a:r>
              <a:rPr lang="fr-FR" sz="2000" b="1" dirty="0"/>
              <a:t>. 1 </a:t>
            </a:r>
            <a:r>
              <a:rPr lang="fr-FR" sz="2000" dirty="0"/>
              <a:t>Si les renseignements obtenus sont suffisants, la situation est-elle conforme ? </a:t>
            </a:r>
            <a:r>
              <a:rPr lang="fr-FR" sz="2400" b="1" dirty="0"/>
              <a:t>Oui □ </a:t>
            </a:r>
            <a:r>
              <a:rPr lang="fr-FR" sz="2000" dirty="0"/>
              <a:t>	</a:t>
            </a:r>
            <a:r>
              <a:rPr lang="fr-FR" sz="2400" b="1" dirty="0"/>
              <a:t>Non □</a:t>
            </a:r>
          </a:p>
          <a:p>
            <a:pPr marL="0" indent="0">
              <a:lnSpc>
                <a:spcPct val="100000"/>
              </a:lnSpc>
              <a:spcBef>
                <a:spcPts val="600"/>
              </a:spcBef>
              <a:buNone/>
            </a:pPr>
            <a:r>
              <a:rPr lang="fr-FR" sz="2000" dirty="0"/>
              <a:t> </a:t>
            </a:r>
            <a:endParaRPr lang="fr-FR" sz="1200" dirty="0"/>
          </a:p>
          <a:p>
            <a:pPr marL="0" indent="0">
              <a:lnSpc>
                <a:spcPct val="100000"/>
              </a:lnSpc>
              <a:spcBef>
                <a:spcPts val="600"/>
              </a:spcBef>
              <a:buNone/>
            </a:pPr>
            <a:r>
              <a:rPr lang="fr-FR" sz="2000" dirty="0"/>
              <a:t>Si non, décrivez ci-dessous l’écart identifié et indiquer s’il s’agit d’une non-conformité ou d’une remarque ainsi que le chapitre concerné de la norme</a:t>
            </a:r>
          </a:p>
          <a:p>
            <a:pPr marL="0" indent="0">
              <a:lnSpc>
                <a:spcPct val="100000"/>
              </a:lnSpc>
              <a:spcBef>
                <a:spcPts val="0"/>
              </a:spcBef>
              <a:buNone/>
            </a:pPr>
            <a:r>
              <a:rPr lang="fr-FR" sz="2000" b="1" dirty="0"/>
              <a:t> </a:t>
            </a:r>
            <a:r>
              <a:rPr lang="fr-FR" sz="2000" b="1" dirty="0" smtClean="0"/>
              <a:t>Description </a:t>
            </a:r>
            <a:r>
              <a:rPr lang="fr-FR" sz="2000" b="1" dirty="0"/>
              <a:t>de l’écart :</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600"/>
              </a:spcBef>
              <a:buNone/>
            </a:pPr>
            <a:r>
              <a:rPr lang="fr-FR" sz="2400" b="1" dirty="0"/>
              <a:t>Non-conformité □ </a:t>
            </a:r>
            <a:r>
              <a:rPr lang="fr-FR" sz="2000" dirty="0"/>
              <a:t>		</a:t>
            </a:r>
            <a:r>
              <a:rPr lang="fr-FR" sz="2400" b="1" dirty="0"/>
              <a:t>Remarque □</a:t>
            </a:r>
            <a:r>
              <a:rPr lang="fr-FR" sz="2000" dirty="0"/>
              <a:t>		 </a:t>
            </a:r>
            <a:r>
              <a:rPr lang="fr-FR" sz="2400" dirty="0"/>
              <a:t>Chapitre : </a:t>
            </a:r>
          </a:p>
          <a:p>
            <a:pPr marL="0" indent="0">
              <a:lnSpc>
                <a:spcPct val="100000"/>
              </a:lnSpc>
              <a:spcBef>
                <a:spcPts val="600"/>
              </a:spcBef>
              <a:buNone/>
            </a:pPr>
            <a:r>
              <a:rPr lang="fr-FR" sz="2000" dirty="0"/>
              <a:t> </a:t>
            </a:r>
          </a:p>
          <a:p>
            <a:pPr marL="0" indent="0">
              <a:lnSpc>
                <a:spcPct val="100000"/>
              </a:lnSpc>
              <a:spcBef>
                <a:spcPts val="600"/>
              </a:spcBef>
              <a:buNone/>
            </a:pPr>
            <a:r>
              <a:rPr lang="fr-FR" sz="2000" dirty="0"/>
              <a:t>Si les renseignements obtenus ne sont pas suffisants, expliquer pourquoi ?</a:t>
            </a:r>
          </a:p>
          <a:p>
            <a:pPr marL="0" indent="0">
              <a:lnSpc>
                <a:spcPct val="100000"/>
              </a:lnSpc>
              <a:spcBef>
                <a:spcPts val="0"/>
              </a:spcBef>
              <a:buNone/>
            </a:pPr>
            <a:r>
              <a:rPr lang="fr-FR" sz="2000" b="1" dirty="0"/>
              <a:t> </a:t>
            </a:r>
            <a:r>
              <a:rPr lang="fr-FR" sz="2000" b="1" dirty="0" smtClean="0"/>
              <a:t>Explication </a:t>
            </a:r>
            <a:r>
              <a:rPr lang="fr-FR" sz="2000" b="1" dirty="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a:t>Quels documents/renseignements supplémentaires demanderez-vous ?</a:t>
            </a:r>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p:txBody>
      </p:sp>
    </p:spTree>
    <p:extLst>
      <p:ext uri="{BB962C8B-B14F-4D97-AF65-F5344CB8AC3E}">
        <p14:creationId xmlns:p14="http://schemas.microsoft.com/office/powerpoint/2010/main" val="2490403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pPr algn="ctr"/>
            <a:r>
              <a:rPr lang="fr-FR" b="1" dirty="0"/>
              <a:t>Etude de cas N° </a:t>
            </a:r>
            <a:r>
              <a:rPr lang="fr-FR" b="1" dirty="0" smtClean="0"/>
              <a:t>5</a:t>
            </a:r>
            <a:r>
              <a:rPr lang="fr-FR" b="1" dirty="0"/>
              <a:t> </a:t>
            </a:r>
            <a:r>
              <a:rPr lang="fr-FR" b="1" dirty="0" smtClean="0"/>
              <a:t>:</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dirty="0" smtClean="0"/>
              <a:t>L’analyse </a:t>
            </a:r>
            <a:r>
              <a:rPr lang="fr-FR" dirty="0"/>
              <a:t>des enquêtes de satisfaction a permis de constater que 24% de clients sont insatisfaits en ce qui concerne le prix de vente. Dans sont système qualité, la société de service concernée n’avaient pas intégré le processus “ gestion de la comptabilité analytique ” couvrant l’aspect calcul du coût de revient.</a:t>
            </a:r>
          </a:p>
          <a:p>
            <a:pPr marL="0" indent="0">
              <a:buNone/>
            </a:pPr>
            <a:r>
              <a:rPr lang="fr-FR" dirty="0"/>
              <a:t>Par ailleurs, l’examen de la stratégie qualité a permis de noter les orientations des cinq années à venir sont les suivantes :</a:t>
            </a:r>
          </a:p>
          <a:p>
            <a:pPr lvl="0" fontAlgn="base" hangingPunct="0"/>
            <a:r>
              <a:rPr lang="fr-FR" dirty="0"/>
              <a:t>Accroître la satisfaction du client ;</a:t>
            </a:r>
          </a:p>
          <a:p>
            <a:pPr lvl="0" fontAlgn="base" hangingPunct="0"/>
            <a:r>
              <a:rPr lang="fr-FR" dirty="0"/>
              <a:t>Développer le capital humain</a:t>
            </a:r>
          </a:p>
          <a:p>
            <a:pPr lvl="0" fontAlgn="base" hangingPunct="0"/>
            <a:r>
              <a:rPr lang="fr-FR" dirty="0"/>
              <a:t>Etre compétitive sur le plan qualité/prix</a:t>
            </a:r>
          </a:p>
          <a:p>
            <a:endParaRPr lang="fr-FR" dirty="0"/>
          </a:p>
        </p:txBody>
      </p:sp>
    </p:spTree>
    <p:extLst>
      <p:ext uri="{BB962C8B-B14F-4D97-AF65-F5344CB8AC3E}">
        <p14:creationId xmlns:p14="http://schemas.microsoft.com/office/powerpoint/2010/main" val="1537774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4153" y="327538"/>
            <a:ext cx="11136569" cy="5786651"/>
          </a:xfrm>
        </p:spPr>
        <p:txBody>
          <a:bodyPr>
            <a:noAutofit/>
          </a:bodyPr>
          <a:lstStyle/>
          <a:p>
            <a:pPr marL="0" indent="0">
              <a:lnSpc>
                <a:spcPct val="100000"/>
              </a:lnSpc>
              <a:spcBef>
                <a:spcPts val="600"/>
              </a:spcBef>
              <a:buNone/>
            </a:pPr>
            <a:r>
              <a:rPr lang="fr-FR" sz="2000" b="1" dirty="0"/>
              <a:t>1. </a:t>
            </a:r>
            <a:r>
              <a:rPr lang="fr-FR" sz="2000" dirty="0"/>
              <a:t>L’auditeur dispose-t-il d’assez de renseignements pour conclure ?       	</a:t>
            </a:r>
            <a:r>
              <a:rPr lang="fr-FR" sz="2400" b="1" dirty="0" smtClean="0"/>
              <a:t>Oui </a:t>
            </a:r>
            <a:r>
              <a:rPr lang="fr-FR" sz="2400" b="1" dirty="0"/>
              <a:t>□ 	</a:t>
            </a:r>
            <a:r>
              <a:rPr lang="fr-FR" sz="2000" b="1" dirty="0"/>
              <a:t>	</a:t>
            </a:r>
            <a:r>
              <a:rPr lang="fr-FR" sz="2400" b="1" dirty="0"/>
              <a:t>Non □</a:t>
            </a:r>
          </a:p>
          <a:p>
            <a:pPr marL="0" indent="0">
              <a:lnSpc>
                <a:spcPct val="100000"/>
              </a:lnSpc>
              <a:spcBef>
                <a:spcPts val="600"/>
              </a:spcBef>
              <a:buNone/>
            </a:pPr>
            <a:r>
              <a:rPr lang="fr-FR" sz="2000" b="1" dirty="0"/>
              <a:t> </a:t>
            </a:r>
            <a:r>
              <a:rPr lang="fr-FR" sz="2000" b="1" dirty="0" smtClean="0"/>
              <a:t>1</a:t>
            </a:r>
            <a:r>
              <a:rPr lang="fr-FR" sz="2000" b="1" dirty="0"/>
              <a:t>. 1 </a:t>
            </a:r>
            <a:r>
              <a:rPr lang="fr-FR" sz="2000" dirty="0"/>
              <a:t>Si les renseignements obtenus sont suffisants, la situation est-elle conforme ? </a:t>
            </a:r>
            <a:r>
              <a:rPr lang="fr-FR" sz="2400" b="1" dirty="0"/>
              <a:t>Oui □ </a:t>
            </a:r>
            <a:r>
              <a:rPr lang="fr-FR" sz="2000" dirty="0"/>
              <a:t>	</a:t>
            </a:r>
            <a:r>
              <a:rPr lang="fr-FR" sz="2400" b="1" dirty="0"/>
              <a:t>Non □</a:t>
            </a:r>
          </a:p>
          <a:p>
            <a:pPr marL="0" indent="0">
              <a:lnSpc>
                <a:spcPct val="100000"/>
              </a:lnSpc>
              <a:spcBef>
                <a:spcPts val="600"/>
              </a:spcBef>
              <a:buNone/>
            </a:pPr>
            <a:r>
              <a:rPr lang="fr-FR" sz="2000" dirty="0"/>
              <a:t> </a:t>
            </a:r>
            <a:endParaRPr lang="fr-FR" sz="1200" dirty="0"/>
          </a:p>
          <a:p>
            <a:pPr marL="0" indent="0">
              <a:lnSpc>
                <a:spcPct val="100000"/>
              </a:lnSpc>
              <a:spcBef>
                <a:spcPts val="600"/>
              </a:spcBef>
              <a:buNone/>
            </a:pPr>
            <a:r>
              <a:rPr lang="fr-FR" sz="2000" dirty="0"/>
              <a:t>Si non, décrivez ci-dessous l’écart identifié et indiquer s’il s’agit d’une non-conformité ou d’une remarque ainsi que le chapitre concerné de la norme</a:t>
            </a:r>
          </a:p>
          <a:p>
            <a:pPr marL="0" indent="0">
              <a:lnSpc>
                <a:spcPct val="100000"/>
              </a:lnSpc>
              <a:spcBef>
                <a:spcPts val="0"/>
              </a:spcBef>
              <a:buNone/>
            </a:pPr>
            <a:r>
              <a:rPr lang="fr-FR" sz="2000" b="1" dirty="0"/>
              <a:t> </a:t>
            </a:r>
            <a:r>
              <a:rPr lang="fr-FR" sz="2000" b="1" dirty="0" smtClean="0"/>
              <a:t>Description </a:t>
            </a:r>
            <a:r>
              <a:rPr lang="fr-FR" sz="2000" b="1" dirty="0"/>
              <a:t>de l’écart :</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600"/>
              </a:spcBef>
              <a:buNone/>
            </a:pPr>
            <a:r>
              <a:rPr lang="fr-FR" sz="2400" b="1" dirty="0"/>
              <a:t>Non-conformité □ </a:t>
            </a:r>
            <a:r>
              <a:rPr lang="fr-FR" sz="2000" dirty="0"/>
              <a:t>		</a:t>
            </a:r>
            <a:r>
              <a:rPr lang="fr-FR" sz="2400" b="1" dirty="0"/>
              <a:t>Remarque □</a:t>
            </a:r>
            <a:r>
              <a:rPr lang="fr-FR" sz="2000" dirty="0"/>
              <a:t>		 </a:t>
            </a:r>
            <a:r>
              <a:rPr lang="fr-FR" sz="2400" dirty="0"/>
              <a:t>Chapitre : </a:t>
            </a:r>
          </a:p>
          <a:p>
            <a:pPr marL="0" indent="0">
              <a:lnSpc>
                <a:spcPct val="100000"/>
              </a:lnSpc>
              <a:spcBef>
                <a:spcPts val="600"/>
              </a:spcBef>
              <a:buNone/>
            </a:pPr>
            <a:r>
              <a:rPr lang="fr-FR" sz="2000" dirty="0"/>
              <a:t> </a:t>
            </a:r>
          </a:p>
          <a:p>
            <a:pPr marL="0" indent="0">
              <a:lnSpc>
                <a:spcPct val="100000"/>
              </a:lnSpc>
              <a:spcBef>
                <a:spcPts val="600"/>
              </a:spcBef>
              <a:buNone/>
            </a:pPr>
            <a:r>
              <a:rPr lang="fr-FR" sz="2000" dirty="0"/>
              <a:t>Si les renseignements obtenus ne sont pas suffisants, expliquer pourquoi ?</a:t>
            </a:r>
          </a:p>
          <a:p>
            <a:pPr marL="0" indent="0">
              <a:lnSpc>
                <a:spcPct val="100000"/>
              </a:lnSpc>
              <a:spcBef>
                <a:spcPts val="0"/>
              </a:spcBef>
              <a:buNone/>
            </a:pPr>
            <a:r>
              <a:rPr lang="fr-FR" sz="2000" b="1" dirty="0"/>
              <a:t> </a:t>
            </a:r>
            <a:r>
              <a:rPr lang="fr-FR" sz="2000" b="1" dirty="0" smtClean="0"/>
              <a:t>Explication </a:t>
            </a:r>
            <a:r>
              <a:rPr lang="fr-FR" sz="2000" b="1" dirty="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a:t>Quels documents/renseignements supplémentaires demanderez-vous ?</a:t>
            </a:r>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p:txBody>
      </p:sp>
    </p:spTree>
    <p:extLst>
      <p:ext uri="{BB962C8B-B14F-4D97-AF65-F5344CB8AC3E}">
        <p14:creationId xmlns:p14="http://schemas.microsoft.com/office/powerpoint/2010/main" val="1385037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pPr algn="ctr"/>
            <a:r>
              <a:rPr lang="fr-FR" b="1" dirty="0"/>
              <a:t>Etude de cas </a:t>
            </a:r>
            <a:r>
              <a:rPr lang="fr-FR" b="1" dirty="0" smtClean="0"/>
              <a:t>N°6</a:t>
            </a:r>
            <a:r>
              <a:rPr lang="fr-FR" b="1" dirty="0"/>
              <a:t> </a:t>
            </a:r>
            <a:r>
              <a:rPr lang="fr-FR" b="1" dirty="0" smtClean="0"/>
              <a:t>:</a:t>
            </a:r>
            <a:endParaRPr lang="fr-FR" dirty="0"/>
          </a:p>
        </p:txBody>
      </p:sp>
      <p:sp>
        <p:nvSpPr>
          <p:cNvPr id="3" name="Espace réservé du contenu 2"/>
          <p:cNvSpPr>
            <a:spLocks noGrp="1"/>
          </p:cNvSpPr>
          <p:nvPr>
            <p:ph idx="1"/>
          </p:nvPr>
        </p:nvSpPr>
        <p:spPr/>
        <p:txBody>
          <a:bodyPr>
            <a:noAutofit/>
          </a:bodyPr>
          <a:lstStyle/>
          <a:p>
            <a:pPr>
              <a:buNone/>
            </a:pPr>
            <a:r>
              <a:rPr lang="fr-FR" sz="2000" dirty="0"/>
              <a:t> 	Pour la situation ci-dessous, un auditeur croit qu’une (ou plusieurs) non-conformité(s) est (sont) probable(s) par rapport aux exigences de la norme ISO 9001-2015. Identifiez le (ou les) exigence (s) de la norme ISO </a:t>
            </a:r>
            <a:r>
              <a:rPr lang="fr-FR" sz="2000" dirty="0" smtClean="0"/>
              <a:t>9001-2015</a:t>
            </a:r>
            <a:r>
              <a:rPr lang="fr-FR" sz="2000" dirty="0"/>
              <a:t> ; déterminez s’il s’agit d’une non-conformité mineure, majeure ou d’une observation et enfin décrire le résultat d’audit.</a:t>
            </a:r>
          </a:p>
          <a:p>
            <a:pPr>
              <a:buNone/>
            </a:pPr>
            <a:r>
              <a:rPr lang="fr-FR" sz="2000" dirty="0"/>
              <a:t> </a:t>
            </a:r>
          </a:p>
          <a:p>
            <a:pPr>
              <a:buNone/>
            </a:pPr>
            <a:r>
              <a:rPr lang="fr-FR" sz="2000" dirty="0"/>
              <a:t>	</a:t>
            </a:r>
            <a:r>
              <a:rPr lang="fr-FR" sz="2400" dirty="0"/>
              <a:t>Lors d’un audit de certification d’un bureau de comptabilité, il est observé que celui-ci offre des nouveaux services via Internet. En posant quelques questions judicieuses au chef comptable, l’auditeur note que les clients qui souscrivent aux services offerts par le bureau de comptable via Internet fournissent des informations de nature très personnelles et très importantes. L’auditeur remarque que toutes ces informations confidentielles sont exclues de la portée du SMQ du client.</a:t>
            </a:r>
            <a:endParaRPr lang="fr-FR" sz="2000" dirty="0"/>
          </a:p>
          <a:p>
            <a:pPr>
              <a:buNone/>
            </a:pPr>
            <a:endParaRPr lang="fr-FR" sz="2000" dirty="0"/>
          </a:p>
        </p:txBody>
      </p:sp>
    </p:spTree>
    <p:extLst>
      <p:ext uri="{BB962C8B-B14F-4D97-AF65-F5344CB8AC3E}">
        <p14:creationId xmlns:p14="http://schemas.microsoft.com/office/powerpoint/2010/main" val="834900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4153" y="327538"/>
            <a:ext cx="11136569" cy="5786651"/>
          </a:xfrm>
        </p:spPr>
        <p:txBody>
          <a:bodyPr>
            <a:noAutofit/>
          </a:bodyPr>
          <a:lstStyle/>
          <a:p>
            <a:pPr marL="0" indent="0">
              <a:lnSpc>
                <a:spcPct val="100000"/>
              </a:lnSpc>
              <a:spcBef>
                <a:spcPts val="600"/>
              </a:spcBef>
              <a:buNone/>
            </a:pPr>
            <a:r>
              <a:rPr lang="fr-FR" sz="2000" b="1" dirty="0"/>
              <a:t>1. </a:t>
            </a:r>
            <a:r>
              <a:rPr lang="fr-FR" sz="2000" dirty="0"/>
              <a:t>L’auditeur dispose-t-il d’assez de renseignements pour conclure ?       	</a:t>
            </a:r>
            <a:r>
              <a:rPr lang="fr-FR" sz="2400" b="1" dirty="0" smtClean="0"/>
              <a:t>Oui </a:t>
            </a:r>
            <a:r>
              <a:rPr lang="fr-FR" sz="2400" b="1" dirty="0"/>
              <a:t>□ 	</a:t>
            </a:r>
            <a:r>
              <a:rPr lang="fr-FR" sz="2000" b="1" dirty="0"/>
              <a:t>	</a:t>
            </a:r>
            <a:r>
              <a:rPr lang="fr-FR" sz="2400" b="1" dirty="0"/>
              <a:t>Non □</a:t>
            </a:r>
          </a:p>
          <a:p>
            <a:pPr marL="0" indent="0">
              <a:lnSpc>
                <a:spcPct val="100000"/>
              </a:lnSpc>
              <a:spcBef>
                <a:spcPts val="600"/>
              </a:spcBef>
              <a:buNone/>
            </a:pPr>
            <a:r>
              <a:rPr lang="fr-FR" sz="2000" b="1" dirty="0"/>
              <a:t> </a:t>
            </a:r>
            <a:r>
              <a:rPr lang="fr-FR" sz="2000" b="1" dirty="0" smtClean="0"/>
              <a:t>1</a:t>
            </a:r>
            <a:r>
              <a:rPr lang="fr-FR" sz="2000" b="1" dirty="0"/>
              <a:t>. 1 </a:t>
            </a:r>
            <a:r>
              <a:rPr lang="fr-FR" sz="2000" dirty="0"/>
              <a:t>Si les renseignements obtenus sont suffisants, la situation est-elle conforme ? </a:t>
            </a:r>
            <a:r>
              <a:rPr lang="fr-FR" sz="2400" b="1" dirty="0"/>
              <a:t>Oui □ </a:t>
            </a:r>
            <a:r>
              <a:rPr lang="fr-FR" sz="2000" dirty="0"/>
              <a:t>	</a:t>
            </a:r>
            <a:r>
              <a:rPr lang="fr-FR" sz="2400" b="1" dirty="0"/>
              <a:t>Non □</a:t>
            </a:r>
          </a:p>
          <a:p>
            <a:pPr marL="0" indent="0">
              <a:lnSpc>
                <a:spcPct val="100000"/>
              </a:lnSpc>
              <a:spcBef>
                <a:spcPts val="600"/>
              </a:spcBef>
              <a:buNone/>
            </a:pPr>
            <a:r>
              <a:rPr lang="fr-FR" sz="2000" dirty="0"/>
              <a:t> </a:t>
            </a:r>
            <a:endParaRPr lang="fr-FR" sz="1200" dirty="0"/>
          </a:p>
          <a:p>
            <a:pPr marL="0" indent="0">
              <a:lnSpc>
                <a:spcPct val="100000"/>
              </a:lnSpc>
              <a:spcBef>
                <a:spcPts val="600"/>
              </a:spcBef>
              <a:buNone/>
            </a:pPr>
            <a:r>
              <a:rPr lang="fr-FR" sz="2000" dirty="0"/>
              <a:t>Si non, décrivez ci-dessous l’écart identifié et indiquer s’il s’agit d’une non-conformité ou d’une remarque ainsi que le chapitre concerné de la norme</a:t>
            </a:r>
          </a:p>
          <a:p>
            <a:pPr marL="0" indent="0">
              <a:lnSpc>
                <a:spcPct val="100000"/>
              </a:lnSpc>
              <a:spcBef>
                <a:spcPts val="0"/>
              </a:spcBef>
              <a:buNone/>
            </a:pPr>
            <a:r>
              <a:rPr lang="fr-FR" sz="2000" b="1" dirty="0"/>
              <a:t> </a:t>
            </a:r>
            <a:r>
              <a:rPr lang="fr-FR" sz="2000" b="1" dirty="0" smtClean="0"/>
              <a:t>Description </a:t>
            </a:r>
            <a:r>
              <a:rPr lang="fr-FR" sz="2000" b="1" dirty="0"/>
              <a:t>de l’écart :</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600"/>
              </a:spcBef>
              <a:buNone/>
            </a:pPr>
            <a:r>
              <a:rPr lang="fr-FR" sz="2400" b="1" dirty="0"/>
              <a:t>Non-conformité □ </a:t>
            </a:r>
            <a:r>
              <a:rPr lang="fr-FR" sz="2000" dirty="0"/>
              <a:t>		</a:t>
            </a:r>
            <a:r>
              <a:rPr lang="fr-FR" sz="2400" b="1" dirty="0"/>
              <a:t>Remarque □</a:t>
            </a:r>
            <a:r>
              <a:rPr lang="fr-FR" sz="2000" dirty="0"/>
              <a:t>		 </a:t>
            </a:r>
            <a:r>
              <a:rPr lang="fr-FR" sz="2400" dirty="0"/>
              <a:t>Chapitre : </a:t>
            </a:r>
          </a:p>
          <a:p>
            <a:pPr marL="0" indent="0">
              <a:lnSpc>
                <a:spcPct val="100000"/>
              </a:lnSpc>
              <a:spcBef>
                <a:spcPts val="600"/>
              </a:spcBef>
              <a:buNone/>
            </a:pPr>
            <a:r>
              <a:rPr lang="fr-FR" sz="2000" dirty="0"/>
              <a:t> </a:t>
            </a:r>
          </a:p>
          <a:p>
            <a:pPr marL="0" indent="0">
              <a:lnSpc>
                <a:spcPct val="100000"/>
              </a:lnSpc>
              <a:spcBef>
                <a:spcPts val="600"/>
              </a:spcBef>
              <a:buNone/>
            </a:pPr>
            <a:r>
              <a:rPr lang="fr-FR" sz="2000" dirty="0"/>
              <a:t>Si les renseignements obtenus ne sont pas suffisants, expliquer pourquoi ?</a:t>
            </a:r>
          </a:p>
          <a:p>
            <a:pPr marL="0" indent="0">
              <a:lnSpc>
                <a:spcPct val="100000"/>
              </a:lnSpc>
              <a:spcBef>
                <a:spcPts val="0"/>
              </a:spcBef>
              <a:buNone/>
            </a:pPr>
            <a:r>
              <a:rPr lang="fr-FR" sz="2000" b="1" dirty="0"/>
              <a:t> </a:t>
            </a:r>
            <a:r>
              <a:rPr lang="fr-FR" sz="2000" b="1" dirty="0" smtClean="0"/>
              <a:t>Explication </a:t>
            </a:r>
            <a:r>
              <a:rPr lang="fr-FR" sz="2000" b="1" dirty="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a:t>Quels documents/renseignements supplémentaires demanderez-vous ?</a:t>
            </a:r>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p:txBody>
      </p:sp>
    </p:spTree>
    <p:extLst>
      <p:ext uri="{BB962C8B-B14F-4D97-AF65-F5344CB8AC3E}">
        <p14:creationId xmlns:p14="http://schemas.microsoft.com/office/powerpoint/2010/main" val="574537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pPr algn="ctr"/>
            <a:r>
              <a:rPr lang="fr-FR" b="1" dirty="0" smtClean="0"/>
              <a:t>TD N° 7 Audit Qualité - Etude de Cas</a:t>
            </a:r>
            <a:br>
              <a:rPr lang="fr-FR" b="1" dirty="0" smtClean="0"/>
            </a:br>
            <a:r>
              <a:rPr lang="fr-FR" b="1" dirty="0" smtClean="0"/>
              <a:t>Mise en situation</a:t>
            </a:r>
            <a:endParaRPr lang="fr-MA" dirty="0"/>
          </a:p>
        </p:txBody>
      </p:sp>
      <p:sp>
        <p:nvSpPr>
          <p:cNvPr id="3" name="Espace réservé du contenu 2"/>
          <p:cNvSpPr>
            <a:spLocks noGrp="1"/>
          </p:cNvSpPr>
          <p:nvPr>
            <p:ph idx="1"/>
          </p:nvPr>
        </p:nvSpPr>
        <p:spPr/>
        <p:txBody>
          <a:bodyPr/>
          <a:lstStyle/>
          <a:p>
            <a:r>
              <a:rPr lang="fr-FR" b="1" dirty="0"/>
              <a:t>Etudes de cas </a:t>
            </a:r>
            <a:r>
              <a:rPr lang="fr-FR" dirty="0"/>
              <a:t>: Situations pratiques stimulant l’audit terrain et se référant chacune à un processus clé du SMQ et pouvant présenter un écart/ ISO 9001.</a:t>
            </a:r>
          </a:p>
          <a:p>
            <a:r>
              <a:rPr lang="fr-FR" dirty="0"/>
              <a:t>Travail demandé pour chaque cas : </a:t>
            </a:r>
          </a:p>
          <a:p>
            <a:pPr lvl="0" fontAlgn="auto"/>
            <a:r>
              <a:rPr lang="fr-FR" dirty="0"/>
              <a:t>Se prononcer sur l’existence de l’écart ou le manque d’informations pour statuer. </a:t>
            </a:r>
          </a:p>
          <a:p>
            <a:pPr lvl="0" fontAlgn="auto"/>
            <a:r>
              <a:rPr lang="fr-FR" dirty="0"/>
              <a:t>Formuler et classer l’écart éventuel. </a:t>
            </a:r>
          </a:p>
          <a:p>
            <a:pPr lvl="0" fontAlgn="auto"/>
            <a:r>
              <a:rPr lang="fr-FR" dirty="0"/>
              <a:t>Justifier l’insuffisance du descriptif et les pistes d’audit à suivre.</a:t>
            </a:r>
          </a:p>
          <a:p>
            <a:endParaRPr lang="fr-MA" dirty="0"/>
          </a:p>
        </p:txBody>
      </p:sp>
    </p:spTree>
    <p:extLst>
      <p:ext uri="{BB962C8B-B14F-4D97-AF65-F5344CB8AC3E}">
        <p14:creationId xmlns:p14="http://schemas.microsoft.com/office/powerpoint/2010/main" val="101899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pPr algn="ctr"/>
            <a:r>
              <a:rPr lang="fr-FR" b="1" dirty="0" smtClean="0"/>
              <a:t>Etude de cas N°1 :</a:t>
            </a:r>
            <a:endParaRPr lang="fr-MA" dirty="0"/>
          </a:p>
        </p:txBody>
      </p:sp>
      <p:sp>
        <p:nvSpPr>
          <p:cNvPr id="3" name="Espace réservé du contenu 2"/>
          <p:cNvSpPr>
            <a:spLocks noGrp="1"/>
          </p:cNvSpPr>
          <p:nvPr>
            <p:ph idx="1"/>
          </p:nvPr>
        </p:nvSpPr>
        <p:spPr>
          <a:xfrm>
            <a:off x="838200" y="1690688"/>
            <a:ext cx="10515600" cy="4486275"/>
          </a:xfrm>
        </p:spPr>
        <p:txBody>
          <a:bodyPr>
            <a:normAutofit fontScale="92500"/>
          </a:bodyPr>
          <a:lstStyle/>
          <a:p>
            <a:pPr>
              <a:lnSpc>
                <a:spcPct val="150000"/>
              </a:lnSpc>
            </a:pPr>
            <a:r>
              <a:rPr lang="fr-FR" dirty="0" smtClean="0"/>
              <a:t>Lors </a:t>
            </a:r>
            <a:r>
              <a:rPr lang="fr-FR" dirty="0"/>
              <a:t>de la réception de boites de métal, un employé est responsable de s’assurer que toutes les tolérances spécifiées dans le devis sont respectées. Celui-ci procède donc à la prise de mesure grâce à son vernier. Une fois la vérification du lot de boîtes terminées, celui-ci lance son vernier dans son coffre à outil. L’auditeur voyant cet employé faire ce geste s’approche de plus près et observe dans le coffre à outils de l’employé que plusieurs verniers et micromètres y entremêlés.</a:t>
            </a:r>
          </a:p>
          <a:p>
            <a:pPr>
              <a:lnSpc>
                <a:spcPct val="150000"/>
              </a:lnSpc>
            </a:pPr>
            <a:endParaRPr lang="fr-MA" dirty="0"/>
          </a:p>
        </p:txBody>
      </p:sp>
    </p:spTree>
    <p:extLst>
      <p:ext uri="{BB962C8B-B14F-4D97-AF65-F5344CB8AC3E}">
        <p14:creationId xmlns:p14="http://schemas.microsoft.com/office/powerpoint/2010/main" val="3919841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4153" y="327538"/>
            <a:ext cx="11136569" cy="5786651"/>
          </a:xfrm>
        </p:spPr>
        <p:txBody>
          <a:bodyPr>
            <a:noAutofit/>
          </a:bodyPr>
          <a:lstStyle/>
          <a:p>
            <a:pPr marL="0" indent="0">
              <a:lnSpc>
                <a:spcPct val="100000"/>
              </a:lnSpc>
              <a:spcBef>
                <a:spcPts val="600"/>
              </a:spcBef>
              <a:buNone/>
            </a:pPr>
            <a:r>
              <a:rPr lang="fr-FR" sz="2000" b="1" dirty="0"/>
              <a:t>1. </a:t>
            </a:r>
            <a:r>
              <a:rPr lang="fr-FR" sz="2000" dirty="0"/>
              <a:t>L’auditeur dispose-t-il d’assez de renseignements pour conclure ?       	</a:t>
            </a:r>
            <a:r>
              <a:rPr lang="fr-FR" sz="2400" b="1" dirty="0" smtClean="0"/>
              <a:t>Oui </a:t>
            </a:r>
            <a:r>
              <a:rPr lang="fr-FR" sz="2400" b="1" dirty="0"/>
              <a:t>□ 	</a:t>
            </a:r>
            <a:r>
              <a:rPr lang="fr-FR" sz="2000" b="1" dirty="0"/>
              <a:t>	</a:t>
            </a:r>
            <a:r>
              <a:rPr lang="fr-FR" sz="2400" b="1" dirty="0"/>
              <a:t>Non □</a:t>
            </a:r>
          </a:p>
          <a:p>
            <a:pPr marL="0" indent="0">
              <a:lnSpc>
                <a:spcPct val="100000"/>
              </a:lnSpc>
              <a:spcBef>
                <a:spcPts val="600"/>
              </a:spcBef>
              <a:buNone/>
            </a:pPr>
            <a:r>
              <a:rPr lang="fr-FR" sz="2000" b="1" dirty="0"/>
              <a:t> </a:t>
            </a:r>
            <a:r>
              <a:rPr lang="fr-FR" sz="2000" b="1" dirty="0" smtClean="0"/>
              <a:t>1</a:t>
            </a:r>
            <a:r>
              <a:rPr lang="fr-FR" sz="2000" b="1" dirty="0"/>
              <a:t>. 1 </a:t>
            </a:r>
            <a:r>
              <a:rPr lang="fr-FR" sz="2000" dirty="0"/>
              <a:t>Si les renseignements obtenus sont suffisants, la situation est-elle conforme ? </a:t>
            </a:r>
            <a:r>
              <a:rPr lang="fr-FR" sz="2400" b="1" dirty="0"/>
              <a:t>Oui □ </a:t>
            </a:r>
            <a:r>
              <a:rPr lang="fr-FR" sz="2000" dirty="0"/>
              <a:t>	</a:t>
            </a:r>
            <a:r>
              <a:rPr lang="fr-FR" sz="2400" b="1" dirty="0"/>
              <a:t>Non □</a:t>
            </a:r>
          </a:p>
          <a:p>
            <a:pPr marL="0" indent="0">
              <a:lnSpc>
                <a:spcPct val="100000"/>
              </a:lnSpc>
              <a:spcBef>
                <a:spcPts val="600"/>
              </a:spcBef>
              <a:buNone/>
            </a:pPr>
            <a:r>
              <a:rPr lang="fr-FR" sz="2000" dirty="0"/>
              <a:t> </a:t>
            </a:r>
            <a:endParaRPr lang="fr-FR" sz="1200" dirty="0"/>
          </a:p>
          <a:p>
            <a:pPr marL="0" indent="0">
              <a:lnSpc>
                <a:spcPct val="100000"/>
              </a:lnSpc>
              <a:spcBef>
                <a:spcPts val="600"/>
              </a:spcBef>
              <a:buNone/>
            </a:pPr>
            <a:r>
              <a:rPr lang="fr-FR" sz="2000" dirty="0"/>
              <a:t>Si non, décrivez ci-dessous l’écart identifié et indiquer s’il s’agit d’une non-conformité ou d’une remarque ainsi que le chapitre concerné de la norme</a:t>
            </a:r>
          </a:p>
          <a:p>
            <a:pPr marL="0" indent="0">
              <a:lnSpc>
                <a:spcPct val="100000"/>
              </a:lnSpc>
              <a:spcBef>
                <a:spcPts val="0"/>
              </a:spcBef>
              <a:buNone/>
            </a:pPr>
            <a:r>
              <a:rPr lang="fr-FR" sz="2000" b="1" dirty="0"/>
              <a:t> </a:t>
            </a:r>
            <a:r>
              <a:rPr lang="fr-FR" sz="2000" b="1" dirty="0" smtClean="0"/>
              <a:t>Description </a:t>
            </a:r>
            <a:r>
              <a:rPr lang="fr-FR" sz="2000" b="1" dirty="0"/>
              <a:t>de l’écart :</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600"/>
              </a:spcBef>
              <a:buNone/>
            </a:pPr>
            <a:r>
              <a:rPr lang="fr-FR" sz="2400" b="1" dirty="0"/>
              <a:t>Non-conformité □ </a:t>
            </a:r>
            <a:r>
              <a:rPr lang="fr-FR" sz="2000" dirty="0"/>
              <a:t>		</a:t>
            </a:r>
            <a:r>
              <a:rPr lang="fr-FR" sz="2400" b="1" dirty="0"/>
              <a:t>Remarque □</a:t>
            </a:r>
            <a:r>
              <a:rPr lang="fr-FR" sz="2000" dirty="0"/>
              <a:t>		 </a:t>
            </a:r>
            <a:r>
              <a:rPr lang="fr-FR" sz="2400" dirty="0"/>
              <a:t>Chapitre : </a:t>
            </a:r>
          </a:p>
          <a:p>
            <a:pPr marL="0" indent="0">
              <a:lnSpc>
                <a:spcPct val="100000"/>
              </a:lnSpc>
              <a:spcBef>
                <a:spcPts val="600"/>
              </a:spcBef>
              <a:buNone/>
            </a:pPr>
            <a:r>
              <a:rPr lang="fr-FR" sz="2000" dirty="0"/>
              <a:t> </a:t>
            </a:r>
          </a:p>
          <a:p>
            <a:pPr marL="0" indent="0">
              <a:lnSpc>
                <a:spcPct val="100000"/>
              </a:lnSpc>
              <a:spcBef>
                <a:spcPts val="600"/>
              </a:spcBef>
              <a:buNone/>
            </a:pPr>
            <a:r>
              <a:rPr lang="fr-FR" sz="2000" dirty="0"/>
              <a:t>Si les renseignements obtenus ne sont pas suffisants, expliquer pourquoi ?</a:t>
            </a:r>
          </a:p>
          <a:p>
            <a:pPr marL="0" indent="0">
              <a:lnSpc>
                <a:spcPct val="100000"/>
              </a:lnSpc>
              <a:spcBef>
                <a:spcPts val="0"/>
              </a:spcBef>
              <a:buNone/>
            </a:pPr>
            <a:r>
              <a:rPr lang="fr-FR" sz="2000" b="1" dirty="0"/>
              <a:t> </a:t>
            </a:r>
            <a:r>
              <a:rPr lang="fr-FR" sz="2000" b="1" dirty="0" smtClean="0"/>
              <a:t>Explication </a:t>
            </a:r>
            <a:r>
              <a:rPr lang="fr-FR" sz="2000" b="1" dirty="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a:t>Quels documents/renseignements supplémentaires demanderez-vous ?</a:t>
            </a:r>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p:txBody>
      </p:sp>
    </p:spTree>
    <p:extLst>
      <p:ext uri="{BB962C8B-B14F-4D97-AF65-F5344CB8AC3E}">
        <p14:creationId xmlns:p14="http://schemas.microsoft.com/office/powerpoint/2010/main" val="3831650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pPr algn="ctr"/>
            <a:r>
              <a:rPr lang="fr-FR" b="1" dirty="0" smtClean="0"/>
              <a:t>Etude de cas N°2 :</a:t>
            </a:r>
            <a:endParaRPr lang="fr-MA" dirty="0"/>
          </a:p>
        </p:txBody>
      </p:sp>
      <p:sp>
        <p:nvSpPr>
          <p:cNvPr id="3" name="Espace réservé du contenu 2"/>
          <p:cNvSpPr>
            <a:spLocks noGrp="1"/>
          </p:cNvSpPr>
          <p:nvPr>
            <p:ph idx="1"/>
          </p:nvPr>
        </p:nvSpPr>
        <p:spPr/>
        <p:txBody>
          <a:bodyPr/>
          <a:lstStyle/>
          <a:p>
            <a:pPr>
              <a:lnSpc>
                <a:spcPct val="150000"/>
              </a:lnSpc>
            </a:pPr>
            <a:r>
              <a:rPr lang="fr-FR" b="1" dirty="0"/>
              <a:t> </a:t>
            </a:r>
            <a:r>
              <a:rPr lang="fr-FR" dirty="0" smtClean="0"/>
              <a:t>Lors </a:t>
            </a:r>
            <a:r>
              <a:rPr lang="fr-FR" dirty="0"/>
              <a:t>d’un audit de surveillance d’une durée de deux journées, le responsable d’audit s’aperçoit que deux procédures organisationnelles que l’organisme audité juge nécessaires pour la maîtrise de la conception et du développement des produits ainsi que pour l’efficacité du système de mangement de la qualité ne sont pas formalisée.</a:t>
            </a:r>
          </a:p>
          <a:p>
            <a:pPr>
              <a:lnSpc>
                <a:spcPct val="150000"/>
              </a:lnSpc>
            </a:pPr>
            <a:endParaRPr lang="fr-MA" dirty="0"/>
          </a:p>
        </p:txBody>
      </p:sp>
    </p:spTree>
    <p:extLst>
      <p:ext uri="{BB962C8B-B14F-4D97-AF65-F5344CB8AC3E}">
        <p14:creationId xmlns:p14="http://schemas.microsoft.com/office/powerpoint/2010/main" val="1481950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4153" y="327538"/>
            <a:ext cx="11136569" cy="5786651"/>
          </a:xfrm>
        </p:spPr>
        <p:txBody>
          <a:bodyPr>
            <a:noAutofit/>
          </a:bodyPr>
          <a:lstStyle/>
          <a:p>
            <a:pPr marL="0" indent="0">
              <a:lnSpc>
                <a:spcPct val="100000"/>
              </a:lnSpc>
              <a:spcBef>
                <a:spcPts val="600"/>
              </a:spcBef>
              <a:buNone/>
            </a:pPr>
            <a:r>
              <a:rPr lang="fr-FR" sz="2000" b="1" dirty="0"/>
              <a:t>1. </a:t>
            </a:r>
            <a:r>
              <a:rPr lang="fr-FR" sz="2000" dirty="0"/>
              <a:t>L’auditeur dispose-t-il d’assez de renseignements pour conclure ?       	</a:t>
            </a:r>
            <a:r>
              <a:rPr lang="fr-FR" sz="2400" b="1" dirty="0" smtClean="0"/>
              <a:t>Oui </a:t>
            </a:r>
            <a:r>
              <a:rPr lang="fr-FR" sz="2400" b="1" dirty="0"/>
              <a:t>□ 	</a:t>
            </a:r>
            <a:r>
              <a:rPr lang="fr-FR" sz="2000" b="1" dirty="0"/>
              <a:t>	</a:t>
            </a:r>
            <a:r>
              <a:rPr lang="fr-FR" sz="2400" b="1" dirty="0"/>
              <a:t>Non □</a:t>
            </a:r>
          </a:p>
          <a:p>
            <a:pPr marL="0" indent="0">
              <a:lnSpc>
                <a:spcPct val="100000"/>
              </a:lnSpc>
              <a:spcBef>
                <a:spcPts val="600"/>
              </a:spcBef>
              <a:buNone/>
            </a:pPr>
            <a:r>
              <a:rPr lang="fr-FR" sz="2000" b="1" dirty="0"/>
              <a:t> </a:t>
            </a:r>
            <a:r>
              <a:rPr lang="fr-FR" sz="2000" b="1" dirty="0" smtClean="0"/>
              <a:t>1</a:t>
            </a:r>
            <a:r>
              <a:rPr lang="fr-FR" sz="2000" b="1" dirty="0"/>
              <a:t>. 1 </a:t>
            </a:r>
            <a:r>
              <a:rPr lang="fr-FR" sz="2000" dirty="0"/>
              <a:t>Si les renseignements obtenus sont suffisants, la situation est-elle conforme ? </a:t>
            </a:r>
            <a:r>
              <a:rPr lang="fr-FR" sz="2400" b="1" dirty="0"/>
              <a:t>Oui □ </a:t>
            </a:r>
            <a:r>
              <a:rPr lang="fr-FR" sz="2000" dirty="0"/>
              <a:t>	</a:t>
            </a:r>
            <a:r>
              <a:rPr lang="fr-FR" sz="2400" b="1" dirty="0"/>
              <a:t>Non □</a:t>
            </a:r>
          </a:p>
          <a:p>
            <a:pPr marL="0" indent="0">
              <a:lnSpc>
                <a:spcPct val="100000"/>
              </a:lnSpc>
              <a:spcBef>
                <a:spcPts val="600"/>
              </a:spcBef>
              <a:buNone/>
            </a:pPr>
            <a:r>
              <a:rPr lang="fr-FR" sz="2000" dirty="0"/>
              <a:t> </a:t>
            </a:r>
            <a:endParaRPr lang="fr-FR" sz="1200" dirty="0"/>
          </a:p>
          <a:p>
            <a:pPr marL="0" indent="0">
              <a:lnSpc>
                <a:spcPct val="100000"/>
              </a:lnSpc>
              <a:spcBef>
                <a:spcPts val="600"/>
              </a:spcBef>
              <a:buNone/>
            </a:pPr>
            <a:r>
              <a:rPr lang="fr-FR" sz="2000" dirty="0"/>
              <a:t>Si non, décrivez ci-dessous l’écart identifié et indiquer s’il s’agit d’une non-conformité ou d’une remarque ainsi que le chapitre concerné de la norme</a:t>
            </a:r>
          </a:p>
          <a:p>
            <a:pPr marL="0" indent="0">
              <a:lnSpc>
                <a:spcPct val="100000"/>
              </a:lnSpc>
              <a:spcBef>
                <a:spcPts val="0"/>
              </a:spcBef>
              <a:buNone/>
            </a:pPr>
            <a:r>
              <a:rPr lang="fr-FR" sz="2000" b="1" dirty="0"/>
              <a:t> </a:t>
            </a:r>
            <a:r>
              <a:rPr lang="fr-FR" sz="2000" b="1" dirty="0" smtClean="0"/>
              <a:t>Description </a:t>
            </a:r>
            <a:r>
              <a:rPr lang="fr-FR" sz="2000" b="1" dirty="0"/>
              <a:t>de l’écart :</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600"/>
              </a:spcBef>
              <a:buNone/>
            </a:pPr>
            <a:r>
              <a:rPr lang="fr-FR" sz="2400" b="1" dirty="0"/>
              <a:t>Non-conformité □ </a:t>
            </a:r>
            <a:r>
              <a:rPr lang="fr-FR" sz="2000" dirty="0"/>
              <a:t>		</a:t>
            </a:r>
            <a:r>
              <a:rPr lang="fr-FR" sz="2400" b="1" dirty="0"/>
              <a:t>Remarque □</a:t>
            </a:r>
            <a:r>
              <a:rPr lang="fr-FR" sz="2000" dirty="0"/>
              <a:t>		 </a:t>
            </a:r>
            <a:r>
              <a:rPr lang="fr-FR" sz="2400" dirty="0"/>
              <a:t>Chapitre : </a:t>
            </a:r>
          </a:p>
          <a:p>
            <a:pPr marL="0" indent="0">
              <a:lnSpc>
                <a:spcPct val="100000"/>
              </a:lnSpc>
              <a:spcBef>
                <a:spcPts val="600"/>
              </a:spcBef>
              <a:buNone/>
            </a:pPr>
            <a:r>
              <a:rPr lang="fr-FR" sz="2000" dirty="0"/>
              <a:t> </a:t>
            </a:r>
          </a:p>
          <a:p>
            <a:pPr marL="0" indent="0">
              <a:lnSpc>
                <a:spcPct val="100000"/>
              </a:lnSpc>
              <a:spcBef>
                <a:spcPts val="600"/>
              </a:spcBef>
              <a:buNone/>
            </a:pPr>
            <a:r>
              <a:rPr lang="fr-FR" sz="2000" dirty="0"/>
              <a:t>Si les renseignements obtenus ne sont pas suffisants, expliquer pourquoi ?</a:t>
            </a:r>
          </a:p>
          <a:p>
            <a:pPr marL="0" indent="0">
              <a:lnSpc>
                <a:spcPct val="100000"/>
              </a:lnSpc>
              <a:spcBef>
                <a:spcPts val="0"/>
              </a:spcBef>
              <a:buNone/>
            </a:pPr>
            <a:r>
              <a:rPr lang="fr-FR" sz="2000" b="1" dirty="0"/>
              <a:t> </a:t>
            </a:r>
            <a:r>
              <a:rPr lang="fr-FR" sz="2000" b="1" dirty="0" smtClean="0"/>
              <a:t>Explication </a:t>
            </a:r>
            <a:r>
              <a:rPr lang="fr-FR" sz="2000" b="1" dirty="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a:t>Quels documents/renseignements supplémentaires demanderez-vous ?</a:t>
            </a:r>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p:txBody>
      </p:sp>
    </p:spTree>
    <p:extLst>
      <p:ext uri="{BB962C8B-B14F-4D97-AF65-F5344CB8AC3E}">
        <p14:creationId xmlns:p14="http://schemas.microsoft.com/office/powerpoint/2010/main" val="2770212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pPr algn="ctr"/>
            <a:r>
              <a:rPr lang="fr-FR" b="1" dirty="0" smtClean="0"/>
              <a:t>Etude de cas N°3 :</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En examinant le processus de communication interne, les déclarations des audités et l’analyse des enregistrements ont permis de constater que le personnel de l’organisme a bénéficié de plusieurs séances de sensibilisation sur la maîtrise des paramètres de marche, l’importance a satisfaire les exigences du client, l’importance et la pertinence des activités de chacun et sa contribution dans l’atteinte des objectifs.</a:t>
            </a:r>
          </a:p>
          <a:p>
            <a:pPr>
              <a:buNone/>
            </a:pPr>
            <a:r>
              <a:rPr lang="fr-FR" dirty="0" smtClean="0"/>
              <a:t>Les enregistrements ont prouvé également qu’un rappel sur la politique qualité et les objectifs a lieu deux fois par an.</a:t>
            </a:r>
          </a:p>
          <a:p>
            <a:pPr>
              <a:buNone/>
            </a:pPr>
            <a:r>
              <a:rPr lang="fr-FR" dirty="0" smtClean="0"/>
              <a:t>Le responsable qualité réalise périodiquement des sondages auprès du personnel pour mesurer l’efficacité de ces actions et met en œuvre des rattrapages en cas de besoins.</a:t>
            </a:r>
            <a:endParaRPr lang="fr-FR" dirty="0"/>
          </a:p>
        </p:txBody>
      </p:sp>
    </p:spTree>
    <p:extLst>
      <p:ext uri="{BB962C8B-B14F-4D97-AF65-F5344CB8AC3E}">
        <p14:creationId xmlns:p14="http://schemas.microsoft.com/office/powerpoint/2010/main" val="4205322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4153" y="327538"/>
            <a:ext cx="11136569" cy="5786651"/>
          </a:xfrm>
        </p:spPr>
        <p:txBody>
          <a:bodyPr>
            <a:noAutofit/>
          </a:bodyPr>
          <a:lstStyle/>
          <a:p>
            <a:pPr marL="0" indent="0">
              <a:lnSpc>
                <a:spcPct val="100000"/>
              </a:lnSpc>
              <a:spcBef>
                <a:spcPts val="600"/>
              </a:spcBef>
              <a:buNone/>
            </a:pPr>
            <a:r>
              <a:rPr lang="fr-FR" sz="2000" b="1" dirty="0"/>
              <a:t>1. </a:t>
            </a:r>
            <a:r>
              <a:rPr lang="fr-FR" sz="2000" dirty="0"/>
              <a:t>L’auditeur dispose-t-il d’assez de renseignements pour conclure ?       	</a:t>
            </a:r>
            <a:r>
              <a:rPr lang="fr-FR" sz="2400" b="1" dirty="0" smtClean="0"/>
              <a:t>Oui </a:t>
            </a:r>
            <a:r>
              <a:rPr lang="fr-FR" sz="2400" b="1" dirty="0"/>
              <a:t>□ 	</a:t>
            </a:r>
            <a:r>
              <a:rPr lang="fr-FR" sz="2000" b="1" dirty="0"/>
              <a:t>	</a:t>
            </a:r>
            <a:r>
              <a:rPr lang="fr-FR" sz="2400" b="1" dirty="0"/>
              <a:t>Non □</a:t>
            </a:r>
          </a:p>
          <a:p>
            <a:pPr marL="0" indent="0">
              <a:lnSpc>
                <a:spcPct val="100000"/>
              </a:lnSpc>
              <a:spcBef>
                <a:spcPts val="600"/>
              </a:spcBef>
              <a:buNone/>
            </a:pPr>
            <a:r>
              <a:rPr lang="fr-FR" sz="2000" b="1" dirty="0"/>
              <a:t> </a:t>
            </a:r>
            <a:r>
              <a:rPr lang="fr-FR" sz="2000" b="1" dirty="0" smtClean="0"/>
              <a:t>1</a:t>
            </a:r>
            <a:r>
              <a:rPr lang="fr-FR" sz="2000" b="1" dirty="0"/>
              <a:t>. 1 </a:t>
            </a:r>
            <a:r>
              <a:rPr lang="fr-FR" sz="2000" dirty="0"/>
              <a:t>Si les renseignements obtenus sont suffisants, la situation est-elle conforme ? </a:t>
            </a:r>
            <a:r>
              <a:rPr lang="fr-FR" sz="2400" b="1" dirty="0"/>
              <a:t>Oui □ </a:t>
            </a:r>
            <a:r>
              <a:rPr lang="fr-FR" sz="2000" dirty="0"/>
              <a:t>	</a:t>
            </a:r>
            <a:r>
              <a:rPr lang="fr-FR" sz="2400" b="1" dirty="0"/>
              <a:t>Non □</a:t>
            </a:r>
          </a:p>
          <a:p>
            <a:pPr marL="0" indent="0">
              <a:lnSpc>
                <a:spcPct val="100000"/>
              </a:lnSpc>
              <a:spcBef>
                <a:spcPts val="600"/>
              </a:spcBef>
              <a:buNone/>
            </a:pPr>
            <a:r>
              <a:rPr lang="fr-FR" sz="2000" dirty="0"/>
              <a:t> </a:t>
            </a:r>
            <a:endParaRPr lang="fr-FR" sz="1200" dirty="0"/>
          </a:p>
          <a:p>
            <a:pPr marL="0" indent="0">
              <a:lnSpc>
                <a:spcPct val="100000"/>
              </a:lnSpc>
              <a:spcBef>
                <a:spcPts val="600"/>
              </a:spcBef>
              <a:buNone/>
            </a:pPr>
            <a:r>
              <a:rPr lang="fr-FR" sz="2000" dirty="0"/>
              <a:t>Si non, décrivez ci-dessous l’écart identifié et indiquer s’il s’agit d’une non-conformité ou d’une remarque ainsi que le chapitre concerné de la norme</a:t>
            </a:r>
          </a:p>
          <a:p>
            <a:pPr marL="0" indent="0">
              <a:lnSpc>
                <a:spcPct val="100000"/>
              </a:lnSpc>
              <a:spcBef>
                <a:spcPts val="0"/>
              </a:spcBef>
              <a:buNone/>
            </a:pPr>
            <a:r>
              <a:rPr lang="fr-FR" sz="2000" b="1" dirty="0"/>
              <a:t> </a:t>
            </a:r>
            <a:r>
              <a:rPr lang="fr-FR" sz="2000" b="1" dirty="0" smtClean="0"/>
              <a:t>Description </a:t>
            </a:r>
            <a:r>
              <a:rPr lang="fr-FR" sz="2000" b="1" dirty="0"/>
              <a:t>de l’écart :</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600"/>
              </a:spcBef>
              <a:buNone/>
            </a:pPr>
            <a:r>
              <a:rPr lang="fr-FR" sz="2400" b="1" dirty="0"/>
              <a:t>Non-conformité □ </a:t>
            </a:r>
            <a:r>
              <a:rPr lang="fr-FR" sz="2000" dirty="0"/>
              <a:t>		</a:t>
            </a:r>
            <a:r>
              <a:rPr lang="fr-FR" sz="2400" b="1" dirty="0"/>
              <a:t>Remarque □</a:t>
            </a:r>
            <a:r>
              <a:rPr lang="fr-FR" sz="2000" dirty="0"/>
              <a:t>		 </a:t>
            </a:r>
            <a:r>
              <a:rPr lang="fr-FR" sz="2400" dirty="0"/>
              <a:t>Chapitre : </a:t>
            </a:r>
          </a:p>
          <a:p>
            <a:pPr marL="0" indent="0">
              <a:lnSpc>
                <a:spcPct val="100000"/>
              </a:lnSpc>
              <a:spcBef>
                <a:spcPts val="600"/>
              </a:spcBef>
              <a:buNone/>
            </a:pPr>
            <a:r>
              <a:rPr lang="fr-FR" sz="2000" dirty="0"/>
              <a:t> </a:t>
            </a:r>
          </a:p>
          <a:p>
            <a:pPr marL="0" indent="0">
              <a:lnSpc>
                <a:spcPct val="100000"/>
              </a:lnSpc>
              <a:spcBef>
                <a:spcPts val="600"/>
              </a:spcBef>
              <a:buNone/>
            </a:pPr>
            <a:r>
              <a:rPr lang="fr-FR" sz="2000" dirty="0"/>
              <a:t>Si les renseignements obtenus ne sont pas suffisants, expliquer pourquoi ?</a:t>
            </a:r>
          </a:p>
          <a:p>
            <a:pPr marL="0" indent="0">
              <a:lnSpc>
                <a:spcPct val="100000"/>
              </a:lnSpc>
              <a:spcBef>
                <a:spcPts val="0"/>
              </a:spcBef>
              <a:buNone/>
            </a:pPr>
            <a:r>
              <a:rPr lang="fr-FR" sz="2000" b="1" dirty="0"/>
              <a:t> </a:t>
            </a:r>
            <a:r>
              <a:rPr lang="fr-FR" sz="2000" b="1" dirty="0" smtClean="0"/>
              <a:t>Explication </a:t>
            </a:r>
            <a:r>
              <a:rPr lang="fr-FR" sz="2000" b="1" dirty="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smtClean="0"/>
              <a:t>……………………………………………….…………………………………………………</a:t>
            </a:r>
            <a:r>
              <a:rPr lang="fr-FR" sz="2000" dirty="0"/>
              <a:t>…………………………</a:t>
            </a:r>
            <a:r>
              <a:rPr lang="fr-FR" sz="2000" dirty="0" smtClean="0"/>
              <a:t>…………………………</a:t>
            </a:r>
          </a:p>
          <a:p>
            <a:pPr marL="0" indent="0">
              <a:lnSpc>
                <a:spcPct val="100000"/>
              </a:lnSpc>
              <a:spcBef>
                <a:spcPts val="0"/>
              </a:spcBef>
              <a:buNone/>
            </a:pPr>
            <a:r>
              <a:rPr lang="fr-FR" sz="2000" dirty="0"/>
              <a:t>Quels documents/renseignements supplémentaires demanderez-vous ?</a:t>
            </a:r>
          </a:p>
          <a:p>
            <a:pPr marL="0" indent="0">
              <a:lnSpc>
                <a:spcPct val="100000"/>
              </a:lnSpc>
              <a:spcBef>
                <a:spcPts val="0"/>
              </a:spcBef>
              <a:buNone/>
            </a:pPr>
            <a:r>
              <a:rPr lang="fr-FR" sz="2000" dirty="0" smtClean="0"/>
              <a:t>…………………………………………………….………………………………………………</a:t>
            </a:r>
            <a:r>
              <a:rPr lang="fr-FR" sz="2000" dirty="0"/>
              <a:t>…………………………</a:t>
            </a:r>
            <a:r>
              <a:rPr lang="fr-FR" sz="2000" dirty="0" smtClean="0"/>
              <a:t>……………………………</a:t>
            </a:r>
            <a:endParaRPr lang="fr-FR" sz="2000" dirty="0"/>
          </a:p>
          <a:p>
            <a:pPr marL="0" indent="0">
              <a:lnSpc>
                <a:spcPct val="100000"/>
              </a:lnSpc>
              <a:spcBef>
                <a:spcPts val="0"/>
              </a:spcBef>
              <a:buNone/>
            </a:pPr>
            <a:r>
              <a:rPr lang="fr-FR" sz="2000" dirty="0" smtClean="0"/>
              <a:t>…………………………………………………….…………………………………………</a:t>
            </a:r>
            <a:r>
              <a:rPr lang="fr-FR" sz="2000" dirty="0"/>
              <a:t>…………………………</a:t>
            </a:r>
            <a:r>
              <a:rPr lang="fr-FR" sz="2000" dirty="0" smtClean="0"/>
              <a:t>…………………………………</a:t>
            </a:r>
            <a:endParaRPr lang="fr-FR" sz="2000" dirty="0"/>
          </a:p>
        </p:txBody>
      </p:sp>
    </p:spTree>
    <p:extLst>
      <p:ext uri="{BB962C8B-B14F-4D97-AF65-F5344CB8AC3E}">
        <p14:creationId xmlns:p14="http://schemas.microsoft.com/office/powerpoint/2010/main" val="1122902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70642"/>
          </a:xfrm>
          <a:solidFill>
            <a:srgbClr val="FFFF00"/>
          </a:solidFill>
        </p:spPr>
        <p:txBody>
          <a:bodyPr>
            <a:normAutofit/>
          </a:bodyPr>
          <a:lstStyle/>
          <a:p>
            <a:pPr algn="ctr"/>
            <a:r>
              <a:rPr lang="fr-FR" b="1" dirty="0"/>
              <a:t>Etude de cas </a:t>
            </a:r>
            <a:r>
              <a:rPr lang="fr-FR" b="1" dirty="0" smtClean="0"/>
              <a:t>N°4</a:t>
            </a:r>
            <a:r>
              <a:rPr lang="fr-FR" b="1" dirty="0"/>
              <a:t> :</a:t>
            </a:r>
            <a:endParaRPr lang="fr-FR" dirty="0"/>
          </a:p>
        </p:txBody>
      </p:sp>
      <p:sp>
        <p:nvSpPr>
          <p:cNvPr id="3" name="Espace réservé du contenu 2"/>
          <p:cNvSpPr>
            <a:spLocks noGrp="1"/>
          </p:cNvSpPr>
          <p:nvPr>
            <p:ph idx="1"/>
          </p:nvPr>
        </p:nvSpPr>
        <p:spPr>
          <a:xfrm>
            <a:off x="838200" y="1422048"/>
            <a:ext cx="10515600" cy="1177683"/>
          </a:xfrm>
        </p:spPr>
        <p:txBody>
          <a:bodyPr>
            <a:noAutofit/>
          </a:bodyPr>
          <a:lstStyle/>
          <a:p>
            <a:r>
              <a:rPr lang="fr-FR" sz="2000" dirty="0"/>
              <a:t>Lors de l’analyse de la cartographie des processus d’une société de distribution (instruments de pesage), les processus suivants ont été identifiés. Les exigences des chapitres 8.3 et 8.4 ont été exclues. L’audité a justifié ces exclusions en expliquant que la conception n’était pas applicable et que les achats sont externalisés.</a:t>
            </a:r>
          </a:p>
          <a:p>
            <a:endParaRPr lang="fr-FR" sz="2000" dirty="0"/>
          </a:p>
        </p:txBody>
      </p:sp>
      <p:grpSp>
        <p:nvGrpSpPr>
          <p:cNvPr id="4" name="Groupe 17"/>
          <p:cNvGrpSpPr>
            <a:grpSpLocks/>
          </p:cNvGrpSpPr>
          <p:nvPr/>
        </p:nvGrpSpPr>
        <p:grpSpPr bwMode="auto">
          <a:xfrm>
            <a:off x="2063552" y="2672554"/>
            <a:ext cx="2920280" cy="2628654"/>
            <a:chOff x="1014" y="2952"/>
            <a:chExt cx="4033" cy="5683"/>
          </a:xfrm>
        </p:grpSpPr>
        <p:sp>
          <p:nvSpPr>
            <p:cNvPr id="5" name="Rectangle 3"/>
            <p:cNvSpPr>
              <a:spLocks noChangeArrowheads="1"/>
            </p:cNvSpPr>
            <p:nvPr/>
          </p:nvSpPr>
          <p:spPr bwMode="auto">
            <a:xfrm>
              <a:off x="1014" y="2952"/>
              <a:ext cx="2586" cy="7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dirty="0">
                  <a:latin typeface="Arial" panose="020B0604020202020204" pitchFamily="34" charset="0"/>
                  <a:ea typeface="Times New Roman" panose="02020603050405020304" pitchFamily="18" charset="0"/>
                </a:rPr>
                <a:t>Processus de pilotage</a:t>
              </a:r>
              <a:endParaRPr lang="fr-FR" altLang="fr-FR" sz="2000" dirty="0">
                <a:latin typeface="Arial" panose="020B0604020202020204" pitchFamily="34" charset="0"/>
              </a:endParaRPr>
            </a:p>
          </p:txBody>
        </p:sp>
        <p:sp>
          <p:nvSpPr>
            <p:cNvPr id="6" name="Rectangle 4"/>
            <p:cNvSpPr>
              <a:spLocks noChangeArrowheads="1"/>
            </p:cNvSpPr>
            <p:nvPr/>
          </p:nvSpPr>
          <p:spPr bwMode="auto">
            <a:xfrm>
              <a:off x="2454" y="4066"/>
              <a:ext cx="2593" cy="86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a:latin typeface="Arial" panose="020B0604020202020204" pitchFamily="34" charset="0"/>
                  <a:ea typeface="Times New Roman" panose="02020603050405020304" pitchFamily="18" charset="0"/>
                </a:rPr>
                <a:t>Stratégie et communication</a:t>
              </a:r>
              <a:endParaRPr lang="fr-FR" altLang="fr-FR" sz="2000">
                <a:latin typeface="Arial" panose="020B0604020202020204" pitchFamily="34" charset="0"/>
              </a:endParaRPr>
            </a:p>
          </p:txBody>
        </p:sp>
        <p:sp>
          <p:nvSpPr>
            <p:cNvPr id="7" name="Rectangle 5"/>
            <p:cNvSpPr>
              <a:spLocks noChangeArrowheads="1"/>
            </p:cNvSpPr>
            <p:nvPr/>
          </p:nvSpPr>
          <p:spPr bwMode="auto">
            <a:xfrm>
              <a:off x="2454" y="5310"/>
              <a:ext cx="2593" cy="57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a:latin typeface="Arial" panose="020B0604020202020204" pitchFamily="34" charset="0"/>
                  <a:ea typeface="Times New Roman" panose="02020603050405020304" pitchFamily="18" charset="0"/>
                </a:rPr>
                <a:t>Revue de direction</a:t>
              </a:r>
              <a:endParaRPr lang="fr-FR" altLang="fr-FR" sz="2000">
                <a:latin typeface="Arial" panose="020B0604020202020204" pitchFamily="34" charset="0"/>
              </a:endParaRPr>
            </a:p>
          </p:txBody>
        </p:sp>
        <p:sp>
          <p:nvSpPr>
            <p:cNvPr id="8" name="Rectangle 6"/>
            <p:cNvSpPr>
              <a:spLocks noChangeArrowheads="1"/>
            </p:cNvSpPr>
            <p:nvPr/>
          </p:nvSpPr>
          <p:spPr bwMode="auto">
            <a:xfrm>
              <a:off x="2454" y="6265"/>
              <a:ext cx="2593" cy="5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dirty="0">
                  <a:latin typeface="Arial" panose="020B0604020202020204" pitchFamily="34" charset="0"/>
                  <a:ea typeface="Times New Roman" panose="02020603050405020304" pitchFamily="18" charset="0"/>
                </a:rPr>
                <a:t>Audits internes</a:t>
              </a:r>
              <a:endParaRPr lang="fr-FR" altLang="fr-FR" sz="2000" dirty="0">
                <a:latin typeface="Arial" panose="020B0604020202020204" pitchFamily="34" charset="0"/>
              </a:endParaRPr>
            </a:p>
          </p:txBody>
        </p:sp>
        <p:sp>
          <p:nvSpPr>
            <p:cNvPr id="9" name="Rectangle 7"/>
            <p:cNvSpPr>
              <a:spLocks noChangeArrowheads="1"/>
            </p:cNvSpPr>
            <p:nvPr/>
          </p:nvSpPr>
          <p:spPr bwMode="auto">
            <a:xfrm>
              <a:off x="2454" y="7104"/>
              <a:ext cx="2593" cy="5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a:latin typeface="Arial" panose="020B0604020202020204" pitchFamily="34" charset="0"/>
                  <a:ea typeface="Times New Roman" panose="02020603050405020304" pitchFamily="18" charset="0"/>
                </a:rPr>
                <a:t>Amélioration</a:t>
              </a:r>
              <a:endParaRPr lang="fr-FR" altLang="fr-FR" sz="2000">
                <a:latin typeface="Arial" panose="020B0604020202020204" pitchFamily="34" charset="0"/>
              </a:endParaRPr>
            </a:p>
          </p:txBody>
        </p:sp>
        <p:sp>
          <p:nvSpPr>
            <p:cNvPr id="10" name="Rectangle 8"/>
            <p:cNvSpPr>
              <a:spLocks noChangeArrowheads="1"/>
            </p:cNvSpPr>
            <p:nvPr/>
          </p:nvSpPr>
          <p:spPr bwMode="auto">
            <a:xfrm>
              <a:off x="2454" y="8059"/>
              <a:ext cx="2593" cy="57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a:latin typeface="Arial" panose="020B0604020202020204" pitchFamily="34" charset="0"/>
                  <a:ea typeface="Times New Roman" panose="02020603050405020304" pitchFamily="18" charset="0"/>
                </a:rPr>
                <a:t>Ecoute client</a:t>
              </a:r>
              <a:endParaRPr lang="fr-FR" altLang="fr-FR" sz="2000">
                <a:latin typeface="Arial" panose="020B0604020202020204" pitchFamily="34" charset="0"/>
              </a:endParaRPr>
            </a:p>
          </p:txBody>
        </p:sp>
        <p:sp>
          <p:nvSpPr>
            <p:cNvPr id="11" name="Line 9"/>
            <p:cNvSpPr>
              <a:spLocks noChangeShapeType="1"/>
            </p:cNvSpPr>
            <p:nvPr/>
          </p:nvSpPr>
          <p:spPr bwMode="auto">
            <a:xfrm>
              <a:off x="1590" y="3515"/>
              <a:ext cx="0" cy="47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12" name="Line 10"/>
            <p:cNvSpPr>
              <a:spLocks noChangeShapeType="1"/>
            </p:cNvSpPr>
            <p:nvPr/>
          </p:nvSpPr>
          <p:spPr bwMode="auto">
            <a:xfrm>
              <a:off x="1590" y="7509"/>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13" name="Line 11"/>
            <p:cNvSpPr>
              <a:spLocks noChangeShapeType="1"/>
            </p:cNvSpPr>
            <p:nvPr/>
          </p:nvSpPr>
          <p:spPr bwMode="auto">
            <a:xfrm>
              <a:off x="1590" y="6685"/>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14" name="Line 12"/>
            <p:cNvSpPr>
              <a:spLocks noChangeShapeType="1"/>
            </p:cNvSpPr>
            <p:nvPr/>
          </p:nvSpPr>
          <p:spPr bwMode="auto">
            <a:xfrm>
              <a:off x="1590" y="5585"/>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15" name="Line 13"/>
            <p:cNvSpPr>
              <a:spLocks noChangeShapeType="1"/>
            </p:cNvSpPr>
            <p:nvPr/>
          </p:nvSpPr>
          <p:spPr bwMode="auto">
            <a:xfrm>
              <a:off x="1590" y="4472"/>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39" name="Line 10"/>
            <p:cNvSpPr>
              <a:spLocks noChangeShapeType="1"/>
            </p:cNvSpPr>
            <p:nvPr/>
          </p:nvSpPr>
          <p:spPr bwMode="auto">
            <a:xfrm>
              <a:off x="1551" y="8285"/>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grpSp>
      <p:grpSp>
        <p:nvGrpSpPr>
          <p:cNvPr id="16" name="Groupe 6"/>
          <p:cNvGrpSpPr>
            <a:grpSpLocks/>
          </p:cNvGrpSpPr>
          <p:nvPr/>
        </p:nvGrpSpPr>
        <p:grpSpPr bwMode="auto">
          <a:xfrm>
            <a:off x="5623992" y="2564905"/>
            <a:ext cx="2920280" cy="2828575"/>
            <a:chOff x="6054" y="2822"/>
            <a:chExt cx="4033" cy="5133"/>
          </a:xfrm>
        </p:grpSpPr>
        <p:sp>
          <p:nvSpPr>
            <p:cNvPr id="17" name="Rectangle 15"/>
            <p:cNvSpPr>
              <a:spLocks noChangeArrowheads="1"/>
            </p:cNvSpPr>
            <p:nvPr/>
          </p:nvSpPr>
          <p:spPr bwMode="auto">
            <a:xfrm>
              <a:off x="6054" y="2822"/>
              <a:ext cx="2737" cy="7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dirty="0">
                  <a:latin typeface="Arial" panose="020B0604020202020204" pitchFamily="34" charset="0"/>
                  <a:ea typeface="Times New Roman" panose="02020603050405020304" pitchFamily="18" charset="0"/>
                </a:rPr>
                <a:t>Processus support</a:t>
              </a:r>
              <a:endParaRPr lang="fr-FR" altLang="fr-FR" sz="2000" dirty="0">
                <a:latin typeface="Arial" panose="020B0604020202020204" pitchFamily="34" charset="0"/>
              </a:endParaRPr>
            </a:p>
          </p:txBody>
        </p:sp>
        <p:sp>
          <p:nvSpPr>
            <p:cNvPr id="18" name="Rectangle 16"/>
            <p:cNvSpPr>
              <a:spLocks noChangeArrowheads="1"/>
            </p:cNvSpPr>
            <p:nvPr/>
          </p:nvSpPr>
          <p:spPr bwMode="auto">
            <a:xfrm>
              <a:off x="7638" y="4066"/>
              <a:ext cx="2449" cy="57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a:latin typeface="Arial" panose="020B0604020202020204" pitchFamily="34" charset="0"/>
                  <a:ea typeface="Times New Roman" panose="02020603050405020304" pitchFamily="18" charset="0"/>
                </a:rPr>
                <a:t>Ressources humaines</a:t>
              </a:r>
              <a:endParaRPr lang="fr-FR" altLang="fr-FR" sz="2000">
                <a:latin typeface="Arial" panose="020B0604020202020204" pitchFamily="34" charset="0"/>
              </a:endParaRPr>
            </a:p>
          </p:txBody>
        </p:sp>
        <p:sp>
          <p:nvSpPr>
            <p:cNvPr id="19" name="Rectangle 17"/>
            <p:cNvSpPr>
              <a:spLocks noChangeArrowheads="1"/>
            </p:cNvSpPr>
            <p:nvPr/>
          </p:nvSpPr>
          <p:spPr bwMode="auto">
            <a:xfrm>
              <a:off x="7638" y="5022"/>
              <a:ext cx="2449" cy="7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dirty="0">
                  <a:latin typeface="Arial" panose="020B0604020202020204" pitchFamily="34" charset="0"/>
                  <a:ea typeface="Times New Roman" panose="02020603050405020304" pitchFamily="18" charset="0"/>
                </a:rPr>
                <a:t>Maintenance et métrologie</a:t>
              </a:r>
              <a:endParaRPr lang="fr-FR" altLang="fr-FR" sz="2000" dirty="0">
                <a:latin typeface="Arial" panose="020B0604020202020204" pitchFamily="34" charset="0"/>
              </a:endParaRPr>
            </a:p>
          </p:txBody>
        </p:sp>
        <p:sp>
          <p:nvSpPr>
            <p:cNvPr id="20" name="Rectangle 18"/>
            <p:cNvSpPr>
              <a:spLocks noChangeArrowheads="1"/>
            </p:cNvSpPr>
            <p:nvPr/>
          </p:nvSpPr>
          <p:spPr bwMode="auto">
            <a:xfrm>
              <a:off x="7638" y="6135"/>
              <a:ext cx="2449" cy="72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a:latin typeface="Arial" panose="020B0604020202020204" pitchFamily="34" charset="0"/>
                  <a:ea typeface="Times New Roman" panose="02020603050405020304" pitchFamily="18" charset="0"/>
                </a:rPr>
                <a:t>Ressources financières</a:t>
              </a:r>
              <a:endParaRPr lang="fr-FR" altLang="fr-FR" sz="2000">
                <a:latin typeface="Arial" panose="020B0604020202020204" pitchFamily="34" charset="0"/>
              </a:endParaRPr>
            </a:p>
          </p:txBody>
        </p:sp>
        <p:sp>
          <p:nvSpPr>
            <p:cNvPr id="21" name="Rectangle 19"/>
            <p:cNvSpPr>
              <a:spLocks noChangeArrowheads="1"/>
            </p:cNvSpPr>
            <p:nvPr/>
          </p:nvSpPr>
          <p:spPr bwMode="auto">
            <a:xfrm>
              <a:off x="7638" y="7234"/>
              <a:ext cx="2449" cy="72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a:latin typeface="Arial" panose="020B0604020202020204" pitchFamily="34" charset="0"/>
                  <a:ea typeface="Times New Roman" panose="02020603050405020304" pitchFamily="18" charset="0"/>
                </a:rPr>
                <a:t>Ressources matérielles</a:t>
              </a:r>
              <a:endParaRPr lang="fr-FR" altLang="fr-FR" sz="2000">
                <a:latin typeface="Arial" panose="020B0604020202020204" pitchFamily="34" charset="0"/>
              </a:endParaRPr>
            </a:p>
          </p:txBody>
        </p:sp>
        <p:sp>
          <p:nvSpPr>
            <p:cNvPr id="22" name="Line 20"/>
            <p:cNvSpPr>
              <a:spLocks noChangeShapeType="1"/>
            </p:cNvSpPr>
            <p:nvPr/>
          </p:nvSpPr>
          <p:spPr bwMode="auto">
            <a:xfrm>
              <a:off x="6774" y="3515"/>
              <a:ext cx="1" cy="43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23" name="Line 21"/>
            <p:cNvSpPr>
              <a:spLocks noChangeShapeType="1"/>
            </p:cNvSpPr>
            <p:nvPr/>
          </p:nvSpPr>
          <p:spPr bwMode="auto">
            <a:xfrm>
              <a:off x="6774" y="7653"/>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24" name="Line 22"/>
            <p:cNvSpPr>
              <a:spLocks noChangeShapeType="1"/>
            </p:cNvSpPr>
            <p:nvPr/>
          </p:nvSpPr>
          <p:spPr bwMode="auto">
            <a:xfrm>
              <a:off x="6774" y="6541"/>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25" name="Line 23"/>
            <p:cNvSpPr>
              <a:spLocks noChangeShapeType="1"/>
            </p:cNvSpPr>
            <p:nvPr/>
          </p:nvSpPr>
          <p:spPr bwMode="auto">
            <a:xfrm>
              <a:off x="6774" y="5310"/>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26" name="Line 24"/>
            <p:cNvSpPr>
              <a:spLocks noChangeShapeType="1"/>
            </p:cNvSpPr>
            <p:nvPr/>
          </p:nvSpPr>
          <p:spPr bwMode="auto">
            <a:xfrm>
              <a:off x="6774" y="4341"/>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grpSp>
      <p:sp>
        <p:nvSpPr>
          <p:cNvPr id="27" name="Rectangle 24"/>
          <p:cNvSpPr>
            <a:spLocks noChangeArrowheads="1"/>
          </p:cNvSpPr>
          <p:nvPr/>
        </p:nvSpPr>
        <p:spPr bwMode="auto">
          <a:xfrm>
            <a:off x="2755777" y="238944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pSp>
        <p:nvGrpSpPr>
          <p:cNvPr id="34" name="Groupe 1"/>
          <p:cNvGrpSpPr>
            <a:grpSpLocks/>
          </p:cNvGrpSpPr>
          <p:nvPr/>
        </p:nvGrpSpPr>
        <p:grpSpPr bwMode="auto">
          <a:xfrm>
            <a:off x="2154155" y="5589101"/>
            <a:ext cx="2429677" cy="1099780"/>
            <a:chOff x="1446" y="9330"/>
            <a:chExt cx="3601" cy="1794"/>
          </a:xfrm>
        </p:grpSpPr>
        <p:sp>
          <p:nvSpPr>
            <p:cNvPr id="35" name="Rectangle 26"/>
            <p:cNvSpPr>
              <a:spLocks noChangeArrowheads="1"/>
            </p:cNvSpPr>
            <p:nvPr/>
          </p:nvSpPr>
          <p:spPr bwMode="auto">
            <a:xfrm>
              <a:off x="1446" y="9330"/>
              <a:ext cx="3025" cy="72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dirty="0">
                  <a:latin typeface="Arial" panose="020B0604020202020204" pitchFamily="34" charset="0"/>
                  <a:ea typeface="Times New Roman" panose="02020603050405020304" pitchFamily="18" charset="0"/>
                </a:rPr>
                <a:t>Processus de réalisation</a:t>
              </a:r>
              <a:endParaRPr lang="fr-FR" altLang="fr-FR" sz="2000" dirty="0">
                <a:latin typeface="Arial" panose="020B0604020202020204" pitchFamily="34" charset="0"/>
              </a:endParaRPr>
            </a:p>
          </p:txBody>
        </p:sp>
        <p:sp>
          <p:nvSpPr>
            <p:cNvPr id="36" name="Rectangle 27"/>
            <p:cNvSpPr>
              <a:spLocks noChangeArrowheads="1"/>
            </p:cNvSpPr>
            <p:nvPr/>
          </p:nvSpPr>
          <p:spPr bwMode="auto">
            <a:xfrm>
              <a:off x="2598" y="10402"/>
              <a:ext cx="2449" cy="72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algn="ctr" eaLnBrk="0" fontAlgn="base" hangingPunct="0">
                <a:spcBef>
                  <a:spcPct val="0"/>
                </a:spcBef>
                <a:spcAft>
                  <a:spcPct val="0"/>
                </a:spcAft>
              </a:pPr>
              <a:r>
                <a:rPr lang="fr-FR" altLang="fr-FR" sz="1400">
                  <a:latin typeface="Arial" panose="020B0604020202020204" pitchFamily="34" charset="0"/>
                  <a:ea typeface="Times New Roman" panose="02020603050405020304" pitchFamily="18" charset="0"/>
                </a:rPr>
                <a:t>Traitement et suivi des commandes</a:t>
              </a:r>
              <a:endParaRPr lang="fr-FR" altLang="fr-FR" sz="2000">
                <a:latin typeface="Arial" panose="020B0604020202020204" pitchFamily="34" charset="0"/>
              </a:endParaRPr>
            </a:p>
          </p:txBody>
        </p:sp>
        <p:sp>
          <p:nvSpPr>
            <p:cNvPr id="37" name="Line 28"/>
            <p:cNvSpPr>
              <a:spLocks noChangeShapeType="1"/>
            </p:cNvSpPr>
            <p:nvPr/>
          </p:nvSpPr>
          <p:spPr bwMode="auto">
            <a:xfrm>
              <a:off x="1734" y="9853"/>
              <a:ext cx="1" cy="100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sp>
          <p:nvSpPr>
            <p:cNvPr id="38" name="Line 29"/>
            <p:cNvSpPr>
              <a:spLocks noChangeShapeType="1"/>
            </p:cNvSpPr>
            <p:nvPr/>
          </p:nvSpPr>
          <p:spPr bwMode="auto">
            <a:xfrm>
              <a:off x="1734" y="10822"/>
              <a:ext cx="86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2000"/>
            </a:p>
          </p:txBody>
        </p:sp>
      </p:grpSp>
    </p:spTree>
    <p:extLst>
      <p:ext uri="{BB962C8B-B14F-4D97-AF65-F5344CB8AC3E}">
        <p14:creationId xmlns:p14="http://schemas.microsoft.com/office/powerpoint/2010/main" val="2384863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436</Words>
  <Application>Microsoft Office PowerPoint</Application>
  <PresentationFormat>Grand écran</PresentationFormat>
  <Paragraphs>136</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Calibri Light</vt:lpstr>
      <vt:lpstr>Times New Roman</vt:lpstr>
      <vt:lpstr>Thème Office</vt:lpstr>
      <vt:lpstr>Exercice 7 - Audit Qualité -Etude de Cas Situations pratiques stimulant l’audit terrain</vt:lpstr>
      <vt:lpstr>TD N° 7 Audit Qualité - Etude de Cas Mise en situation</vt:lpstr>
      <vt:lpstr>Etude de cas N°1 :</vt:lpstr>
      <vt:lpstr>Présentation PowerPoint</vt:lpstr>
      <vt:lpstr>Etude de cas N°2 :</vt:lpstr>
      <vt:lpstr>Présentation PowerPoint</vt:lpstr>
      <vt:lpstr>Etude de cas N°3 :</vt:lpstr>
      <vt:lpstr>Présentation PowerPoint</vt:lpstr>
      <vt:lpstr>Etude de cas N°4 :</vt:lpstr>
      <vt:lpstr>Présentation PowerPoint</vt:lpstr>
      <vt:lpstr>Etude de cas N° 5 :</vt:lpstr>
      <vt:lpstr>Présentation PowerPoint</vt:lpstr>
      <vt:lpstr>Etude de cas N°6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 N° 7 Audit Qualité Etude de Cas</dc:title>
  <dc:creator>M'BARKI Med A</dc:creator>
  <cp:lastModifiedBy>Admin</cp:lastModifiedBy>
  <cp:revision>29</cp:revision>
  <dcterms:created xsi:type="dcterms:W3CDTF">2018-12-10T10:24:11Z</dcterms:created>
  <dcterms:modified xsi:type="dcterms:W3CDTF">2021-10-07T13:08:17Z</dcterms:modified>
</cp:coreProperties>
</file>