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7C59-DAFA-4ED0-A28A-64D8A1D47F20}" type="datetimeFigureOut">
              <a:rPr lang="fr-FR" smtClean="0"/>
              <a:pPr/>
              <a:t>09/12/2012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0399-C44F-4013-AE1C-8450F123E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7C59-DAFA-4ED0-A28A-64D8A1D47F20}" type="datetimeFigureOut">
              <a:rPr lang="fr-FR" smtClean="0"/>
              <a:pPr/>
              <a:t>09/12/2012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0399-C44F-4013-AE1C-8450F123E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7C59-DAFA-4ED0-A28A-64D8A1D47F20}" type="datetimeFigureOut">
              <a:rPr lang="fr-FR" smtClean="0"/>
              <a:pPr/>
              <a:t>09/12/2012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0399-C44F-4013-AE1C-8450F123E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7C59-DAFA-4ED0-A28A-64D8A1D47F20}" type="datetimeFigureOut">
              <a:rPr lang="fr-FR" smtClean="0"/>
              <a:pPr/>
              <a:t>09/12/2012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0399-C44F-4013-AE1C-8450F123E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7C59-DAFA-4ED0-A28A-64D8A1D47F20}" type="datetimeFigureOut">
              <a:rPr lang="fr-FR" smtClean="0"/>
              <a:pPr/>
              <a:t>09/12/2012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0399-C44F-4013-AE1C-8450F123E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7C59-DAFA-4ED0-A28A-64D8A1D47F20}" type="datetimeFigureOut">
              <a:rPr lang="fr-FR" smtClean="0"/>
              <a:pPr/>
              <a:t>09/12/2012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0399-C44F-4013-AE1C-8450F123E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7C59-DAFA-4ED0-A28A-64D8A1D47F20}" type="datetimeFigureOut">
              <a:rPr lang="fr-FR" smtClean="0"/>
              <a:pPr/>
              <a:t>09/12/2012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0399-C44F-4013-AE1C-8450F123E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7C59-DAFA-4ED0-A28A-64D8A1D47F20}" type="datetimeFigureOut">
              <a:rPr lang="fr-FR" smtClean="0"/>
              <a:pPr/>
              <a:t>09/12/2012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0399-C44F-4013-AE1C-8450F123E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7C59-DAFA-4ED0-A28A-64D8A1D47F20}" type="datetimeFigureOut">
              <a:rPr lang="fr-FR" smtClean="0"/>
              <a:pPr/>
              <a:t>09/12/2012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0399-C44F-4013-AE1C-8450F123E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7C59-DAFA-4ED0-A28A-64D8A1D47F20}" type="datetimeFigureOut">
              <a:rPr lang="fr-FR" smtClean="0"/>
              <a:pPr/>
              <a:t>09/12/2012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0399-C44F-4013-AE1C-8450F123E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7C59-DAFA-4ED0-A28A-64D8A1D47F20}" type="datetimeFigureOut">
              <a:rPr lang="fr-FR" smtClean="0"/>
              <a:pPr/>
              <a:t>09/12/2012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0399-C44F-4013-AE1C-8450F123E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37C59-DAFA-4ED0-A28A-64D8A1D47F20}" type="datetimeFigureOut">
              <a:rPr lang="fr-FR" smtClean="0"/>
              <a:pPr/>
              <a:t>09/12/2012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F0399-C44F-4013-AE1C-8450F123E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Phases de Mise en place d’un projet </a:t>
            </a:r>
            <a:r>
              <a:rPr lang="fr-FR" b="1" dirty="0" smtClean="0">
                <a:solidFill>
                  <a:srgbClr val="FF0000"/>
                </a:solidFill>
              </a:rPr>
              <a:t>ERP : SIRH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4" name="Image 3" descr="logo_encg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9420" y="338117"/>
            <a:ext cx="1123950" cy="9937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/>
              <a:t>Session 2 : [ Comment choisir son SIRH ? ]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6. Annexes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Documentation du SIRH « </a:t>
            </a:r>
            <a:r>
              <a:rPr lang="fr-FR" dirty="0" err="1"/>
              <a:t>Agirh</a:t>
            </a:r>
            <a:r>
              <a:rPr lang="fr-FR" dirty="0"/>
              <a:t> »</a:t>
            </a:r>
          </a:p>
          <a:p>
            <a:r>
              <a:rPr lang="fr-FR" dirty="0"/>
              <a:t>Documentation du SIRH « HR ACCCESS »</a:t>
            </a:r>
          </a:p>
          <a:p>
            <a:r>
              <a:rPr lang="fr-FR" dirty="0"/>
              <a:t>Documentation du SIRH « OLERP RH »</a:t>
            </a:r>
          </a:p>
          <a:p>
            <a:r>
              <a:rPr lang="fr-FR" dirty="0"/>
              <a:t>Documentation du SIRH de Oracle « HRMS 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Sommaire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1</a:t>
            </a:r>
            <a:r>
              <a:rPr lang="fr-FR" dirty="0"/>
              <a:t>. Introduction</a:t>
            </a:r>
          </a:p>
          <a:p>
            <a:pPr>
              <a:buNone/>
            </a:pPr>
            <a:r>
              <a:rPr lang="fr-FR" dirty="0"/>
              <a:t>2. Elaboration du cahier de charges SIRH</a:t>
            </a:r>
          </a:p>
          <a:p>
            <a:pPr>
              <a:buNone/>
            </a:pPr>
            <a:r>
              <a:rPr lang="fr-FR" dirty="0"/>
              <a:t>3. Exploration des offres SIRH et définition de la short-</a:t>
            </a:r>
            <a:r>
              <a:rPr lang="fr-FR" dirty="0" err="1"/>
              <a:t>list</a:t>
            </a:r>
            <a:endParaRPr lang="fr-FR" dirty="0"/>
          </a:p>
          <a:p>
            <a:pPr>
              <a:buNone/>
            </a:pPr>
            <a:r>
              <a:rPr lang="fr-FR" dirty="0"/>
              <a:t>4. Evaluation des offres SIRH</a:t>
            </a:r>
          </a:p>
          <a:p>
            <a:pPr>
              <a:buNone/>
            </a:pPr>
            <a:r>
              <a:rPr lang="fr-FR" dirty="0"/>
              <a:t>5. Conclusion</a:t>
            </a:r>
          </a:p>
          <a:p>
            <a:pPr>
              <a:buNone/>
            </a:pPr>
            <a:r>
              <a:rPr lang="fr-FR" dirty="0"/>
              <a:t>6. Annexes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Introduction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Le </a:t>
            </a:r>
            <a:r>
              <a:rPr lang="fr-FR" b="1" dirty="0">
                <a:solidFill>
                  <a:srgbClr val="FF0000"/>
                </a:solidFill>
              </a:rPr>
              <a:t>SIRH cible est défini :</a:t>
            </a:r>
          </a:p>
          <a:p>
            <a:pPr>
              <a:buNone/>
            </a:pPr>
            <a:r>
              <a:rPr lang="fr-FR" dirty="0" smtClean="0"/>
              <a:t>	- </a:t>
            </a:r>
            <a:r>
              <a:rPr lang="fr-FR" dirty="0"/>
              <a:t>Niveaux de maturité cible des processus RH</a:t>
            </a:r>
          </a:p>
          <a:p>
            <a:pPr>
              <a:buNone/>
            </a:pPr>
            <a:r>
              <a:rPr lang="fr-FR" dirty="0" smtClean="0"/>
              <a:t>	- </a:t>
            </a:r>
            <a:r>
              <a:rPr lang="fr-FR" dirty="0"/>
              <a:t>Niveaux de couverture cible des processus </a:t>
            </a:r>
            <a:r>
              <a:rPr lang="fr-FR" dirty="0" smtClean="0"/>
              <a:t>RH</a:t>
            </a:r>
          </a:p>
          <a:p>
            <a:pPr>
              <a:buNone/>
            </a:pPr>
            <a:endParaRPr lang="fr-FR" dirty="0"/>
          </a:p>
          <a:p>
            <a:r>
              <a:rPr lang="fr-FR" dirty="0"/>
              <a:t>La périmètre du projet SIRH est arrêté : périmètre </a:t>
            </a:r>
            <a:r>
              <a:rPr lang="fr-FR" dirty="0" smtClean="0"/>
              <a:t>fonctionnel, périmètre </a:t>
            </a:r>
            <a:r>
              <a:rPr lang="fr-FR" dirty="0"/>
              <a:t>technique, périmètre organisationnel, effectif, etc.</a:t>
            </a:r>
          </a:p>
          <a:p>
            <a:r>
              <a:rPr lang="fr-FR" dirty="0"/>
              <a:t>Dans le cadre du périmètre arrêté, la bonne définition des </a:t>
            </a:r>
            <a:r>
              <a:rPr lang="fr-FR" dirty="0" smtClean="0"/>
              <a:t>besoins fonctionnels </a:t>
            </a:r>
            <a:r>
              <a:rPr lang="fr-FR" dirty="0"/>
              <a:t>de la fonction Ressources Humaines vient dans </a:t>
            </a:r>
            <a:r>
              <a:rPr lang="fr-FR" dirty="0" smtClean="0"/>
              <a:t>la phase </a:t>
            </a:r>
            <a:r>
              <a:rPr lang="fr-FR" dirty="0"/>
              <a:t>suivante. Et ce, soit à travers une définition sommaire (</a:t>
            </a:r>
            <a:r>
              <a:rPr lang="fr-FR" dirty="0" err="1" smtClean="0"/>
              <a:t>checklist</a:t>
            </a:r>
            <a:r>
              <a:rPr lang="fr-FR" dirty="0" smtClean="0"/>
              <a:t>) ou </a:t>
            </a:r>
            <a:r>
              <a:rPr lang="fr-FR" dirty="0"/>
              <a:t>à travers une définition détaillée (cahier de charges détaillé)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2. Elaboration du cahier de charges SIRH (1/2)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Il s’agit d’élaborer :</a:t>
            </a:r>
          </a:p>
          <a:p>
            <a:pPr>
              <a:buNone/>
            </a:pPr>
            <a:r>
              <a:rPr lang="fr-FR" dirty="0" smtClean="0"/>
              <a:t>	- </a:t>
            </a:r>
            <a:r>
              <a:rPr lang="fr-FR" dirty="0"/>
              <a:t>Le cahier de charge fonctionnel</a:t>
            </a:r>
          </a:p>
          <a:p>
            <a:pPr>
              <a:buNone/>
            </a:pPr>
            <a:r>
              <a:rPr lang="fr-FR" dirty="0" smtClean="0"/>
              <a:t>	- </a:t>
            </a:r>
            <a:r>
              <a:rPr lang="fr-FR" dirty="0"/>
              <a:t>Le cahier de charges techniques</a:t>
            </a:r>
          </a:p>
          <a:p>
            <a:r>
              <a:rPr lang="fr-FR" dirty="0"/>
              <a:t>Comme cela peut être une simple check liste ou un cahier de </a:t>
            </a:r>
            <a:r>
              <a:rPr lang="fr-FR" dirty="0" smtClean="0"/>
              <a:t>charges détaillé</a:t>
            </a:r>
            <a:r>
              <a:rPr lang="fr-FR" dirty="0"/>
              <a:t>.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(</a:t>
            </a:r>
            <a:r>
              <a:rPr lang="fr-FR" sz="2800" i="1" dirty="0"/>
              <a:t>Cf. projection de quelques exemples de cahier de charges)</a:t>
            </a:r>
            <a:endParaRPr lang="fr-F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2. Elaboration du cahier de charges SIRH (2/2)</a:t>
            </a:r>
            <a:endParaRPr lang="fr-FR" sz="32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94357" y="1600200"/>
            <a:ext cx="50492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5715008" y="1785926"/>
            <a:ext cx="34289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i="1" dirty="0"/>
              <a:t>Légende :</a:t>
            </a:r>
          </a:p>
          <a:p>
            <a:r>
              <a:rPr lang="fr-FR" sz="1600" b="1" i="1" dirty="0"/>
              <a:t>Exigences de la Fonction RH</a:t>
            </a:r>
          </a:p>
          <a:p>
            <a:r>
              <a:rPr lang="fr-FR" sz="1600" b="1" dirty="0"/>
              <a:t>O = fonctionnalité Obligatoire</a:t>
            </a:r>
          </a:p>
          <a:p>
            <a:r>
              <a:rPr lang="fr-FR" sz="1600" b="1" dirty="0"/>
              <a:t>S = fonctionnalité Souhaitable</a:t>
            </a:r>
          </a:p>
          <a:p>
            <a:r>
              <a:rPr lang="fr-FR" sz="1600" b="1" i="1" dirty="0"/>
              <a:t>Réponses de fournisseurs</a:t>
            </a:r>
          </a:p>
          <a:p>
            <a:r>
              <a:rPr lang="fr-FR" sz="1600" b="1" dirty="0"/>
              <a:t>STD = fonctionnalité présente en</a:t>
            </a:r>
          </a:p>
          <a:p>
            <a:r>
              <a:rPr lang="fr-FR" sz="1600" dirty="0"/>
              <a:t>Standard dans le produit cible</a:t>
            </a:r>
          </a:p>
          <a:p>
            <a:r>
              <a:rPr lang="fr-FR" sz="1600" b="1" dirty="0"/>
              <a:t>MOD = fonctionnalité présente dans</a:t>
            </a:r>
          </a:p>
          <a:p>
            <a:r>
              <a:rPr lang="fr-FR" sz="1600" dirty="0"/>
              <a:t>un Module optionnel du produit cible</a:t>
            </a:r>
          </a:p>
          <a:p>
            <a:r>
              <a:rPr lang="fr-FR" sz="1600" dirty="0"/>
              <a:t>(lequel ? A préciser au niveau de la case</a:t>
            </a:r>
          </a:p>
          <a:p>
            <a:r>
              <a:rPr lang="fr-FR" sz="1600" dirty="0"/>
              <a:t>des commentaires)</a:t>
            </a:r>
          </a:p>
          <a:p>
            <a:r>
              <a:rPr lang="fr-FR" sz="1600" b="1" dirty="0"/>
              <a:t>DEV = fonctionnalité absente mais</a:t>
            </a:r>
          </a:p>
          <a:p>
            <a:r>
              <a:rPr lang="fr-FR" sz="1600" dirty="0"/>
              <a:t>envisageable à l’aide d’un</a:t>
            </a:r>
          </a:p>
          <a:p>
            <a:r>
              <a:rPr lang="fr-FR" sz="1600" dirty="0"/>
              <a:t>Développement spécifique.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3. Exploration des offres SIRH et définition de la </a:t>
            </a:r>
            <a:r>
              <a:rPr lang="fr-FR" sz="2800" b="1" dirty="0" err="1" smtClean="0">
                <a:solidFill>
                  <a:srgbClr val="FF0000"/>
                </a:solidFill>
              </a:rPr>
              <a:t>shortlist</a:t>
            </a:r>
            <a:r>
              <a:rPr lang="fr-FR" sz="2800" b="1" dirty="0" smtClean="0">
                <a:solidFill>
                  <a:srgbClr val="FF0000"/>
                </a:solidFill>
              </a:rPr>
              <a:t> (1/2</a:t>
            </a:r>
            <a:r>
              <a:rPr lang="fr-FR" sz="2800" b="1" dirty="0">
                <a:solidFill>
                  <a:srgbClr val="FF0000"/>
                </a:solidFill>
              </a:rPr>
              <a:t>)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Après préparation du cahier de charges, il faut lancer par la suite </a:t>
            </a:r>
            <a:r>
              <a:rPr lang="fr-FR" dirty="0" smtClean="0"/>
              <a:t>la consultation </a:t>
            </a:r>
            <a:r>
              <a:rPr lang="fr-FR" dirty="0"/>
              <a:t>des fournisseurs/éditeurs qui doit couvrir :</a:t>
            </a:r>
          </a:p>
          <a:p>
            <a:pPr>
              <a:buNone/>
            </a:pPr>
            <a:r>
              <a:rPr lang="fr-FR" dirty="0" smtClean="0"/>
              <a:t>	- </a:t>
            </a:r>
            <a:r>
              <a:rPr lang="fr-FR" dirty="0"/>
              <a:t>Le volet fonctionnel</a:t>
            </a:r>
          </a:p>
          <a:p>
            <a:pPr>
              <a:buNone/>
            </a:pPr>
            <a:r>
              <a:rPr lang="fr-FR" dirty="0" smtClean="0"/>
              <a:t>	- </a:t>
            </a:r>
            <a:r>
              <a:rPr lang="fr-FR" dirty="0"/>
              <a:t>Le volet technique</a:t>
            </a:r>
          </a:p>
          <a:p>
            <a:pPr>
              <a:buNone/>
            </a:pPr>
            <a:r>
              <a:rPr lang="fr-FR" dirty="0" smtClean="0"/>
              <a:t>	- </a:t>
            </a:r>
            <a:r>
              <a:rPr lang="fr-FR" dirty="0"/>
              <a:t>Le volet commercial</a:t>
            </a:r>
          </a:p>
          <a:p>
            <a:pPr>
              <a:buNone/>
            </a:pPr>
            <a:r>
              <a:rPr lang="fr-FR" dirty="0" smtClean="0"/>
              <a:t>	- </a:t>
            </a:r>
            <a:r>
              <a:rPr lang="fr-FR" dirty="0"/>
              <a:t>Le volet financier</a:t>
            </a:r>
          </a:p>
          <a:p>
            <a:r>
              <a:rPr lang="fr-FR" dirty="0"/>
              <a:t>Selon la volonté et contraintes de l’entreprise, cette phase peut </a:t>
            </a:r>
            <a:r>
              <a:rPr lang="fr-FR" dirty="0" smtClean="0"/>
              <a:t>être appelée </a:t>
            </a:r>
            <a:r>
              <a:rPr lang="fr-FR" dirty="0"/>
              <a:t>également phase d’appel d’offre.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3. Exploration des offres SIRH et définition de la </a:t>
            </a:r>
            <a:r>
              <a:rPr lang="fr-FR" sz="3200" b="1" dirty="0" smtClean="0">
                <a:solidFill>
                  <a:srgbClr val="FF0000"/>
                </a:solidFill>
              </a:rPr>
              <a:t>short </a:t>
            </a:r>
            <a:r>
              <a:rPr lang="fr-FR" sz="3200" b="1" dirty="0" err="1" smtClean="0">
                <a:solidFill>
                  <a:srgbClr val="FF0000"/>
                </a:solidFill>
              </a:rPr>
              <a:t>list</a:t>
            </a:r>
            <a:r>
              <a:rPr lang="fr-FR" sz="3200" b="1" dirty="0" smtClean="0">
                <a:solidFill>
                  <a:srgbClr val="FF0000"/>
                </a:solidFill>
              </a:rPr>
              <a:t> (2/2</a:t>
            </a:r>
            <a:r>
              <a:rPr lang="fr-FR" sz="3200" b="1" dirty="0">
                <a:solidFill>
                  <a:srgbClr val="FF0000"/>
                </a:solidFill>
              </a:rPr>
              <a:t>)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dirty="0"/>
              <a:t>La consultation doit concerner l’ensemble des fournisseurs, éditeurs </a:t>
            </a:r>
            <a:r>
              <a:rPr lang="fr-FR" dirty="0" smtClean="0"/>
              <a:t>et intégrateurs </a:t>
            </a:r>
            <a:r>
              <a:rPr lang="fr-FR" dirty="0"/>
              <a:t>de solutions </a:t>
            </a:r>
            <a:r>
              <a:rPr lang="fr-FR" dirty="0" smtClean="0"/>
              <a:t>SIRH. Les </a:t>
            </a:r>
            <a:r>
              <a:rPr lang="fr-FR" dirty="0"/>
              <a:t>plus connus au Maroc, à titre d’exemple :</a:t>
            </a:r>
          </a:p>
          <a:p>
            <a:pPr>
              <a:buNone/>
            </a:pPr>
            <a:r>
              <a:rPr lang="fr-FR" dirty="0" smtClean="0"/>
              <a:t>	-</a:t>
            </a:r>
            <a:r>
              <a:rPr lang="fr-FR" dirty="0"/>
              <a:t>AGIRH (documentation en annexe)</a:t>
            </a:r>
          </a:p>
          <a:p>
            <a:pPr>
              <a:buNone/>
            </a:pPr>
            <a:r>
              <a:rPr lang="fr-FR" dirty="0" smtClean="0"/>
              <a:t>	-</a:t>
            </a:r>
            <a:r>
              <a:rPr lang="fr-FR" dirty="0"/>
              <a:t>OLERP RH (documentation en annexe)</a:t>
            </a:r>
          </a:p>
          <a:p>
            <a:pPr>
              <a:buNone/>
            </a:pPr>
            <a:r>
              <a:rPr lang="fr-FR" dirty="0" smtClean="0"/>
              <a:t>	-</a:t>
            </a:r>
            <a:r>
              <a:rPr lang="fr-FR" dirty="0"/>
              <a:t>HR ACCESS (documentation en annexe)</a:t>
            </a:r>
          </a:p>
          <a:p>
            <a:pPr>
              <a:buNone/>
            </a:pPr>
            <a:r>
              <a:rPr lang="fr-FR" dirty="0" smtClean="0"/>
              <a:t>	-</a:t>
            </a:r>
            <a:r>
              <a:rPr lang="fr-FR" dirty="0"/>
              <a:t>SIRH de ORACLE « HRMS » (documentation en annexe)</a:t>
            </a:r>
          </a:p>
          <a:p>
            <a:r>
              <a:rPr lang="fr-FR" dirty="0"/>
              <a:t>A partir de l’ensemble des offres reçues, une short-</a:t>
            </a:r>
            <a:r>
              <a:rPr lang="fr-FR" dirty="0" err="1"/>
              <a:t>list</a:t>
            </a:r>
            <a:r>
              <a:rPr lang="fr-FR" dirty="0"/>
              <a:t> est arrêtée.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4. Evaluation des offres SIRH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Il s’agit de définir un système d’évaluation basé sur des critères :</a:t>
            </a:r>
          </a:p>
          <a:p>
            <a:pPr>
              <a:buNone/>
            </a:pPr>
            <a:r>
              <a:rPr lang="fr-FR" dirty="0" smtClean="0"/>
              <a:t>	-</a:t>
            </a:r>
            <a:r>
              <a:rPr lang="fr-FR" dirty="0"/>
              <a:t>Evaluation fonctionnelle (note)</a:t>
            </a:r>
          </a:p>
          <a:p>
            <a:pPr>
              <a:buNone/>
            </a:pPr>
            <a:r>
              <a:rPr lang="fr-FR" dirty="0" smtClean="0"/>
              <a:t>	-</a:t>
            </a:r>
            <a:r>
              <a:rPr lang="fr-FR" dirty="0"/>
              <a:t>Évaluation technique (note)</a:t>
            </a:r>
          </a:p>
          <a:p>
            <a:pPr>
              <a:buNone/>
            </a:pPr>
            <a:r>
              <a:rPr lang="fr-FR" dirty="0" smtClean="0"/>
              <a:t>	-</a:t>
            </a:r>
            <a:r>
              <a:rPr lang="fr-FR" dirty="0"/>
              <a:t>Evaluation commerciale (note)</a:t>
            </a:r>
          </a:p>
          <a:p>
            <a:pPr>
              <a:buNone/>
            </a:pPr>
            <a:r>
              <a:rPr lang="fr-FR" dirty="0" smtClean="0"/>
              <a:t>	-Evaluation </a:t>
            </a:r>
            <a:r>
              <a:rPr lang="fr-FR" dirty="0"/>
              <a:t>financière (coût)</a:t>
            </a:r>
          </a:p>
          <a:p>
            <a:r>
              <a:rPr lang="fr-FR" dirty="0"/>
              <a:t>Un système de notation avec des pondérations peut être </a:t>
            </a:r>
            <a:r>
              <a:rPr lang="fr-FR" dirty="0" smtClean="0"/>
              <a:t>nécessaire. Des </a:t>
            </a:r>
            <a:r>
              <a:rPr lang="fr-FR" dirty="0"/>
              <a:t>notes sont attribuées à chaque offre SIRH de la short-</a:t>
            </a:r>
            <a:r>
              <a:rPr lang="fr-FR" dirty="0" err="1"/>
              <a:t>list</a:t>
            </a:r>
            <a:r>
              <a:rPr lang="fr-FR" dirty="0"/>
              <a:t>.</a:t>
            </a:r>
          </a:p>
          <a:p>
            <a:r>
              <a:rPr lang="fr-FR" dirty="0"/>
              <a:t>L’offre retenue est celle ayant la plus grande note avec le meilleur coût.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5. Conclusion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Une fois l’offre SIRH est choisie, vient la phase de concrétisation </a:t>
            </a:r>
            <a:r>
              <a:rPr lang="fr-FR" dirty="0" smtClean="0"/>
              <a:t>de l’achat </a:t>
            </a:r>
            <a:r>
              <a:rPr lang="fr-FR" dirty="0"/>
              <a:t>de la solution et de la prestation et cela concerne </a:t>
            </a:r>
            <a:r>
              <a:rPr lang="fr-FR" dirty="0" smtClean="0"/>
              <a:t>l’ensemble des </a:t>
            </a:r>
            <a:r>
              <a:rPr lang="fr-FR" dirty="0"/>
              <a:t>négociations contractuelles :</a:t>
            </a:r>
          </a:p>
          <a:p>
            <a:r>
              <a:rPr lang="fr-FR" dirty="0"/>
              <a:t>Contrat de licence : coût d’achat et coût de maintenance</a:t>
            </a:r>
          </a:p>
          <a:p>
            <a:r>
              <a:rPr lang="fr-FR" dirty="0"/>
              <a:t>Contrat d’intégration de la solution SIRH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324</Words>
  <Application>Microsoft Office PowerPoint</Application>
  <PresentationFormat>Affichage à l'écran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Phases de Mise en place d’un projet ERP : SIRH</vt:lpstr>
      <vt:lpstr>Sommaire</vt:lpstr>
      <vt:lpstr>Introduction</vt:lpstr>
      <vt:lpstr>2. Elaboration du cahier de charges SIRH (1/2)</vt:lpstr>
      <vt:lpstr>2. Elaboration du cahier de charges SIRH (2/2)</vt:lpstr>
      <vt:lpstr>3. Exploration des offres SIRH et définition de la shortlist (1/2)</vt:lpstr>
      <vt:lpstr>3. Exploration des offres SIRH et définition de la short list (2/2)</vt:lpstr>
      <vt:lpstr>4. Evaluation des offres SIRH</vt:lpstr>
      <vt:lpstr>5. Conclusion</vt:lpstr>
      <vt:lpstr>6. Annexes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Phases de Mise en place d’un projet ERP</dc:title>
  <dc:creator>user</dc:creator>
  <cp:lastModifiedBy>user</cp:lastModifiedBy>
  <cp:revision>4</cp:revision>
  <dcterms:created xsi:type="dcterms:W3CDTF">2012-12-09T22:38:12Z</dcterms:created>
  <dcterms:modified xsi:type="dcterms:W3CDTF">2012-12-09T23:03:54Z</dcterms:modified>
</cp:coreProperties>
</file>