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4"/>
  </p:notesMasterIdLst>
  <p:sldIdLst>
    <p:sldId id="256" r:id="rId2"/>
    <p:sldId id="330" r:id="rId3"/>
    <p:sldId id="370" r:id="rId4"/>
    <p:sldId id="372" r:id="rId5"/>
    <p:sldId id="369" r:id="rId6"/>
    <p:sldId id="341" r:id="rId7"/>
    <p:sldId id="343" r:id="rId8"/>
    <p:sldId id="342" r:id="rId9"/>
    <p:sldId id="344" r:id="rId10"/>
    <p:sldId id="331" r:id="rId11"/>
    <p:sldId id="332" r:id="rId12"/>
    <p:sldId id="338" r:id="rId13"/>
    <p:sldId id="339" r:id="rId14"/>
    <p:sldId id="340" r:id="rId15"/>
    <p:sldId id="373" r:id="rId16"/>
    <p:sldId id="377" r:id="rId17"/>
    <p:sldId id="378" r:id="rId18"/>
    <p:sldId id="379" r:id="rId19"/>
    <p:sldId id="333" r:id="rId20"/>
    <p:sldId id="374" r:id="rId21"/>
    <p:sldId id="380" r:id="rId22"/>
    <p:sldId id="381" r:id="rId23"/>
    <p:sldId id="376" r:id="rId24"/>
    <p:sldId id="335" r:id="rId25"/>
    <p:sldId id="345" r:id="rId26"/>
    <p:sldId id="383" r:id="rId27"/>
    <p:sldId id="384" r:id="rId28"/>
    <p:sldId id="385" r:id="rId29"/>
    <p:sldId id="386" r:id="rId30"/>
    <p:sldId id="382" r:id="rId31"/>
    <p:sldId id="336" r:id="rId32"/>
    <p:sldId id="337" r:id="rId33"/>
    <p:sldId id="348" r:id="rId34"/>
    <p:sldId id="349" r:id="rId35"/>
    <p:sldId id="350" r:id="rId36"/>
    <p:sldId id="351" r:id="rId37"/>
    <p:sldId id="352" r:id="rId38"/>
    <p:sldId id="353" r:id="rId39"/>
    <p:sldId id="354" r:id="rId40"/>
    <p:sldId id="355" r:id="rId41"/>
    <p:sldId id="356" r:id="rId42"/>
    <p:sldId id="357" r:id="rId4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>
        <p:scale>
          <a:sx n="76" d="100"/>
          <a:sy n="76" d="100"/>
        </p:scale>
        <p:origin x="-120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7" Type="http://schemas.openxmlformats.org/officeDocument/2006/relationships/image" Target="../media/image61.wmf"/><Relationship Id="rId2" Type="http://schemas.openxmlformats.org/officeDocument/2006/relationships/image" Target="../media/image58.wmf"/><Relationship Id="rId1" Type="http://schemas.openxmlformats.org/officeDocument/2006/relationships/image" Target="../media/image55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4" Type="http://schemas.openxmlformats.org/officeDocument/2006/relationships/image" Target="../media/image100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9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3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AC803-0B04-4F2E-886E-C93E496359A6}" type="datetimeFigureOut">
              <a:rPr lang="fr-FR" smtClean="0"/>
              <a:pPr/>
              <a:t>21/12/2020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47570-5AF3-4C0A-86AC-5C396D91E8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41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47570-5AF3-4C0A-86AC-5C396D91E852}" type="slidenum">
              <a:rPr lang="fr-FR" smtClean="0"/>
              <a:pPr/>
              <a:t>42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21/12/2020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21/12/2020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21/12/2020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21/12/2020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21/12/2020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21/12/2020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21/12/2020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21/12/2020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51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6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75.bin"/><Relationship Id="rId5" Type="http://schemas.openxmlformats.org/officeDocument/2006/relationships/oleObject" Target="../embeddings/oleObject74.bin"/><Relationship Id="rId4" Type="http://schemas.openxmlformats.org/officeDocument/2006/relationships/oleObject" Target="../embeddings/oleObject7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12" Type="http://schemas.openxmlformats.org/officeDocument/2006/relationships/image" Target="../media/image8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image" Target="../media/image84.png"/><Relationship Id="rId7" Type="http://schemas.openxmlformats.org/officeDocument/2006/relationships/image" Target="../media/image88.png"/><Relationship Id="rId12" Type="http://schemas.openxmlformats.org/officeDocument/2006/relationships/image" Target="../media/image93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11" Type="http://schemas.openxmlformats.org/officeDocument/2006/relationships/image" Target="../media/image92.png"/><Relationship Id="rId5" Type="http://schemas.openxmlformats.org/officeDocument/2006/relationships/image" Target="../media/image86.png"/><Relationship Id="rId10" Type="http://schemas.openxmlformats.org/officeDocument/2006/relationships/image" Target="../media/image91.png"/><Relationship Id="rId4" Type="http://schemas.openxmlformats.org/officeDocument/2006/relationships/image" Target="../media/image85.png"/><Relationship Id="rId9" Type="http://schemas.openxmlformats.org/officeDocument/2006/relationships/image" Target="../media/image9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84.bin"/><Relationship Id="rId5" Type="http://schemas.openxmlformats.org/officeDocument/2006/relationships/oleObject" Target="../embeddings/oleObject83.bin"/><Relationship Id="rId4" Type="http://schemas.openxmlformats.org/officeDocument/2006/relationships/oleObject" Target="../embeddings/oleObject8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87.bin"/><Relationship Id="rId5" Type="http://schemas.openxmlformats.org/officeDocument/2006/relationships/oleObject" Target="../embeddings/oleObject86.bin"/><Relationship Id="rId4" Type="http://schemas.openxmlformats.org/officeDocument/2006/relationships/oleObject" Target="../embeddings/oleObject85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6.png"/><Relationship Id="rId4" Type="http://schemas.openxmlformats.org/officeDocument/2006/relationships/image" Target="../media/image10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Ghizlan</a:t>
            </a:r>
            <a:r>
              <a:rPr lang="fr-FR" sz="2000" dirty="0" smtClean="0">
                <a:latin typeface="Comic Sans MS" pitchFamily="66" charset="0"/>
              </a:rPr>
              <a:t> LOUMRHARI</a:t>
            </a:r>
          </a:p>
          <a:p>
            <a:r>
              <a:rPr lang="fr-FR" dirty="0" smtClean="0">
                <a:latin typeface="Comic Sans MS" pitchFamily="66" charset="0"/>
              </a:rPr>
              <a:t>Septembre </a:t>
            </a:r>
            <a:r>
              <a:rPr lang="fr-FR" dirty="0" smtClean="0">
                <a:latin typeface="Comic Sans MS" pitchFamily="66" charset="0"/>
              </a:rPr>
              <a:t>2021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3"/>
                </a:solidFill>
                <a:latin typeface="Garamond" pitchFamily="18" charset="0"/>
              </a:rPr>
              <a:t>Cours de probabilités</a:t>
            </a:r>
            <a:endParaRPr lang="fr-FR" b="1" dirty="0">
              <a:solidFill>
                <a:schemeClr val="accent3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Propriétés de l’espérance mathématique et de la variance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2942078" y="3933048"/>
            <a:ext cx="282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2"/>
            <a:ext cx="8143932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/>
              <a:t> Propriétés de la moyenne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endParaRPr lang="fr-FR" dirty="0"/>
          </a:p>
        </p:txBody>
      </p:sp>
      <p:graphicFrame>
        <p:nvGraphicFramePr>
          <p:cNvPr id="2052" name="Object 2"/>
          <p:cNvGraphicFramePr>
            <a:graphicFrameLocks noChangeAspect="1"/>
          </p:cNvGraphicFramePr>
          <p:nvPr/>
        </p:nvGraphicFramePr>
        <p:xfrm>
          <a:off x="1073126" y="2357430"/>
          <a:ext cx="1209675" cy="381000"/>
        </p:xfrm>
        <a:graphic>
          <a:graphicData uri="http://schemas.openxmlformats.org/presentationml/2006/ole">
            <p:oleObj spid="_x0000_s2052" name="Équation" r:id="rId3" imgW="571320" imgH="203040" progId="Equation.3">
              <p:embed/>
            </p:oleObj>
          </a:graphicData>
        </a:graphic>
      </p:graphicFrame>
      <p:graphicFrame>
        <p:nvGraphicFramePr>
          <p:cNvPr id="2053" name="Object 13"/>
          <p:cNvGraphicFramePr>
            <a:graphicFrameLocks noChangeAspect="1"/>
          </p:cNvGraphicFramePr>
          <p:nvPr/>
        </p:nvGraphicFramePr>
        <p:xfrm>
          <a:off x="1071538" y="3047992"/>
          <a:ext cx="2178050" cy="381000"/>
        </p:xfrm>
        <a:graphic>
          <a:graphicData uri="http://schemas.openxmlformats.org/presentationml/2006/ole">
            <p:oleObj spid="_x0000_s2053" name="Équation" r:id="rId4" imgW="1028520" imgH="203040" progId="Equation.3">
              <p:embed/>
            </p:oleObj>
          </a:graphicData>
        </a:graphic>
      </p:graphicFrame>
      <p:graphicFrame>
        <p:nvGraphicFramePr>
          <p:cNvPr id="2054" name="Object 14"/>
          <p:cNvGraphicFramePr>
            <a:graphicFrameLocks noChangeAspect="1"/>
          </p:cNvGraphicFramePr>
          <p:nvPr/>
        </p:nvGraphicFramePr>
        <p:xfrm>
          <a:off x="1071538" y="3762367"/>
          <a:ext cx="3306763" cy="381000"/>
        </p:xfrm>
        <a:graphic>
          <a:graphicData uri="http://schemas.openxmlformats.org/presentationml/2006/ole">
            <p:oleObj spid="_x0000_s2054" name="Équation" r:id="rId5" imgW="1562040" imgH="203040" progId="Equation.3">
              <p:embed/>
            </p:oleObj>
          </a:graphicData>
        </a:graphic>
      </p:graphicFrame>
      <p:graphicFrame>
        <p:nvGraphicFramePr>
          <p:cNvPr id="2055" name="Object 15"/>
          <p:cNvGraphicFramePr>
            <a:graphicFrameLocks noChangeAspect="1"/>
          </p:cNvGraphicFramePr>
          <p:nvPr/>
        </p:nvGraphicFramePr>
        <p:xfrm>
          <a:off x="1174726" y="4548180"/>
          <a:ext cx="2957512" cy="381000"/>
        </p:xfrm>
        <a:graphic>
          <a:graphicData uri="http://schemas.openxmlformats.org/presentationml/2006/ole">
            <p:oleObj spid="_x0000_s2055" name="Équation" r:id="rId6" imgW="1396800" imgH="203040" progId="Equation.3">
              <p:embed/>
            </p:oleObj>
          </a:graphicData>
        </a:graphic>
      </p:graphicFrame>
      <p:sp>
        <p:nvSpPr>
          <p:cNvPr id="81" name="Rectangle 80"/>
          <p:cNvSpPr/>
          <p:nvPr/>
        </p:nvSpPr>
        <p:spPr>
          <a:xfrm>
            <a:off x="4438205" y="4500570"/>
            <a:ext cx="313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 si </a:t>
            </a:r>
            <a:r>
              <a:rPr lang="fr-FR" i="1" dirty="0" smtClean="0"/>
              <a:t>X</a:t>
            </a:r>
            <a:r>
              <a:rPr lang="fr-FR" dirty="0" smtClean="0"/>
              <a:t> et </a:t>
            </a:r>
            <a:r>
              <a:rPr lang="fr-FR" i="1" dirty="0" smtClean="0"/>
              <a:t>Y</a:t>
            </a:r>
            <a:r>
              <a:rPr lang="fr-FR" dirty="0" smtClean="0"/>
              <a:t> sont indépendantes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Propriétés de l’espérance mathématique et de la variance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2"/>
            <a:ext cx="8143932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/>
              <a:t>Propriétés de la variance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endParaRPr lang="fr-FR" dirty="0"/>
          </a:p>
        </p:txBody>
      </p:sp>
      <p:sp>
        <p:nvSpPr>
          <p:cNvPr id="81" name="Rectangle 80"/>
          <p:cNvSpPr/>
          <p:nvPr/>
        </p:nvSpPr>
        <p:spPr>
          <a:xfrm>
            <a:off x="4929190" y="5500702"/>
            <a:ext cx="313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 si </a:t>
            </a:r>
            <a:r>
              <a:rPr lang="fr-FR" i="1" dirty="0" smtClean="0"/>
              <a:t>X</a:t>
            </a:r>
            <a:r>
              <a:rPr lang="fr-FR" dirty="0" smtClean="0"/>
              <a:t> et </a:t>
            </a:r>
            <a:r>
              <a:rPr lang="fr-FR" i="1" dirty="0" smtClean="0"/>
              <a:t>Y</a:t>
            </a:r>
            <a:r>
              <a:rPr lang="fr-FR" dirty="0" smtClean="0"/>
              <a:t> sont indépendantes</a:t>
            </a:r>
            <a:endParaRPr lang="fr-FR" dirty="0"/>
          </a:p>
        </p:txBody>
      </p:sp>
      <p:graphicFrame>
        <p:nvGraphicFramePr>
          <p:cNvPr id="3078" name="Object 2"/>
          <p:cNvGraphicFramePr>
            <a:graphicFrameLocks noChangeAspect="1"/>
          </p:cNvGraphicFramePr>
          <p:nvPr/>
        </p:nvGraphicFramePr>
        <p:xfrm>
          <a:off x="1214438" y="3833805"/>
          <a:ext cx="1182687" cy="381000"/>
        </p:xfrm>
        <a:graphic>
          <a:graphicData uri="http://schemas.openxmlformats.org/presentationml/2006/ole">
            <p:oleObj spid="_x0000_s3078" name="Équation" r:id="rId3" imgW="558720" imgH="203040" progId="Equation.3">
              <p:embed/>
            </p:oleObj>
          </a:graphicData>
        </a:graphic>
      </p:graphicFrame>
      <p:graphicFrame>
        <p:nvGraphicFramePr>
          <p:cNvPr id="3079" name="Object 3"/>
          <p:cNvGraphicFramePr>
            <a:graphicFrameLocks noChangeAspect="1"/>
          </p:cNvGraphicFramePr>
          <p:nvPr/>
        </p:nvGraphicFramePr>
        <p:xfrm>
          <a:off x="1214438" y="4643430"/>
          <a:ext cx="2286000" cy="428625"/>
        </p:xfrm>
        <a:graphic>
          <a:graphicData uri="http://schemas.openxmlformats.org/presentationml/2006/ole">
            <p:oleObj spid="_x0000_s3079" name="Équation" r:id="rId4" imgW="1079280" imgH="228600" progId="Equation.3">
              <p:embed/>
            </p:oleObj>
          </a:graphicData>
        </a:graphic>
      </p:graphicFrame>
      <p:graphicFrame>
        <p:nvGraphicFramePr>
          <p:cNvPr id="3080" name="Object 4"/>
          <p:cNvGraphicFramePr>
            <a:graphicFrameLocks noChangeAspect="1"/>
          </p:cNvGraphicFramePr>
          <p:nvPr/>
        </p:nvGraphicFramePr>
        <p:xfrm>
          <a:off x="1227138" y="5476867"/>
          <a:ext cx="3279775" cy="381000"/>
        </p:xfrm>
        <a:graphic>
          <a:graphicData uri="http://schemas.openxmlformats.org/presentationml/2006/ole">
            <p:oleObj spid="_x0000_s3080" name="Équation" r:id="rId5" imgW="1549080" imgH="203040" progId="Equation.3">
              <p:embed/>
            </p:oleObj>
          </a:graphicData>
        </a:graphic>
      </p:graphicFrame>
      <p:graphicFrame>
        <p:nvGraphicFramePr>
          <p:cNvPr id="3081" name="Object 6"/>
          <p:cNvGraphicFramePr>
            <a:graphicFrameLocks noChangeAspect="1"/>
          </p:cNvGraphicFramePr>
          <p:nvPr/>
        </p:nvGraphicFramePr>
        <p:xfrm>
          <a:off x="1214438" y="2357430"/>
          <a:ext cx="1289050" cy="381000"/>
        </p:xfrm>
        <a:graphic>
          <a:graphicData uri="http://schemas.openxmlformats.org/presentationml/2006/ole">
            <p:oleObj spid="_x0000_s3081" name="Équation" r:id="rId6" imgW="609480" imgH="203040" progId="Equation.3">
              <p:embed/>
            </p:oleObj>
          </a:graphicData>
        </a:graphic>
      </p:graphicFrame>
      <p:graphicFrame>
        <p:nvGraphicFramePr>
          <p:cNvPr id="3082" name="Object 7"/>
          <p:cNvGraphicFramePr>
            <a:graphicFrameLocks noChangeAspect="1"/>
          </p:cNvGraphicFramePr>
          <p:nvPr/>
        </p:nvGraphicFramePr>
        <p:xfrm>
          <a:off x="1198563" y="3047992"/>
          <a:ext cx="3302000" cy="452438"/>
        </p:xfrm>
        <a:graphic>
          <a:graphicData uri="http://schemas.openxmlformats.org/presentationml/2006/ole">
            <p:oleObj spid="_x0000_s3082" name="Équation" r:id="rId7" imgW="15620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L’espérance mathématique et de la variance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2"/>
            <a:ext cx="81439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Exemple. </a:t>
            </a:r>
            <a:r>
              <a:rPr lang="fr-FR" dirty="0" smtClean="0"/>
              <a:t>Une banque accepte de ses clients des rouleaux de pièces de 10 MAD sans en contrôler le nombre (en principe 25 pièces). On suppose que 3% des rouleaux contiennent seulement 24 pièces, que 96% des rouleaux contiennent 25 pièces et que 1% des rouleaux contiennent 26 pièces.</a:t>
            </a:r>
          </a:p>
          <a:p>
            <a:pPr algn="just">
              <a:lnSpc>
                <a:spcPct val="150000"/>
              </a:lnSpc>
            </a:pPr>
            <a:endParaRPr lang="fr-FR" b="1" dirty="0" smtClean="0"/>
          </a:p>
          <a:p>
            <a:pPr algn="just">
              <a:lnSpc>
                <a:spcPct val="150000"/>
              </a:lnSpc>
            </a:pPr>
            <a:r>
              <a:rPr lang="fr-FR" b="1" dirty="0" smtClean="0"/>
              <a:t>Si on note </a:t>
            </a:r>
            <a:r>
              <a:rPr lang="fr-FR" b="1" i="1" dirty="0" smtClean="0"/>
              <a:t>X</a:t>
            </a:r>
            <a:r>
              <a:rPr lang="fr-FR" b="1" dirty="0" smtClean="0"/>
              <a:t> la V.A. qui représente le nombre de pièces d’un rouleaux calculez E(X) et V(X)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Propriétés de l’espérance mathématique et de la variance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2"/>
            <a:ext cx="8143932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Exemple. </a:t>
            </a:r>
            <a:r>
              <a:rPr lang="fr-FR" dirty="0" smtClean="0"/>
              <a:t>Soit </a:t>
            </a:r>
            <a:r>
              <a:rPr lang="fr-FR" i="1" dirty="0" smtClean="0"/>
              <a:t>X</a:t>
            </a:r>
            <a:r>
              <a:rPr lang="fr-FR" dirty="0" smtClean="0"/>
              <a:t> une V.A. représentant le nombre de pièces par rouleaux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endParaRPr lang="fr-FR" dirty="0"/>
          </a:p>
        </p:txBody>
      </p:sp>
      <p:graphicFrame>
        <p:nvGraphicFramePr>
          <p:cNvPr id="73" name="Tableau 72"/>
          <p:cNvGraphicFramePr>
            <a:graphicFrameLocks noGrp="1"/>
          </p:cNvGraphicFramePr>
          <p:nvPr/>
        </p:nvGraphicFramePr>
        <p:xfrm>
          <a:off x="785813" y="2405075"/>
          <a:ext cx="6817069" cy="1086999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363271"/>
                <a:gridCol w="1363271"/>
                <a:gridCol w="1363271"/>
                <a:gridCol w="1363271"/>
                <a:gridCol w="1363985"/>
              </a:tblGrid>
              <a:tr h="362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24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25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26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Total</a:t>
                      </a: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62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0,03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0,96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0,01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1</a:t>
                      </a: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62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0,72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24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0,26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24,98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4" name="Object 1"/>
          <p:cNvGraphicFramePr>
            <a:graphicFrameLocks noChangeAspect="1"/>
          </p:cNvGraphicFramePr>
          <p:nvPr/>
        </p:nvGraphicFramePr>
        <p:xfrm>
          <a:off x="857250" y="2333637"/>
          <a:ext cx="322263" cy="428625"/>
        </p:xfrm>
        <a:graphic>
          <a:graphicData uri="http://schemas.openxmlformats.org/presentationml/2006/ole">
            <p:oleObj spid="_x0000_s10242" name="Équation" r:id="rId3" imgW="152280" imgH="228600" progId="Equation.3">
              <p:embed/>
            </p:oleObj>
          </a:graphicData>
        </a:graphic>
      </p:graphicFrame>
      <p:graphicFrame>
        <p:nvGraphicFramePr>
          <p:cNvPr id="75" name="Object 2"/>
          <p:cNvGraphicFramePr>
            <a:graphicFrameLocks noChangeAspect="1"/>
          </p:cNvGraphicFramePr>
          <p:nvPr/>
        </p:nvGraphicFramePr>
        <p:xfrm>
          <a:off x="830263" y="2690825"/>
          <a:ext cx="376237" cy="428625"/>
        </p:xfrm>
        <a:graphic>
          <a:graphicData uri="http://schemas.openxmlformats.org/presentationml/2006/ole">
            <p:oleObj spid="_x0000_s10243" name="Équation" r:id="rId4" imgW="177480" imgH="228600" progId="Equation.3">
              <p:embed/>
            </p:oleObj>
          </a:graphicData>
        </a:graphic>
      </p:graphicFrame>
      <p:graphicFrame>
        <p:nvGraphicFramePr>
          <p:cNvPr id="76" name="Object 3"/>
          <p:cNvGraphicFramePr>
            <a:graphicFrameLocks noChangeAspect="1"/>
          </p:cNvGraphicFramePr>
          <p:nvPr/>
        </p:nvGraphicFramePr>
        <p:xfrm>
          <a:off x="857250" y="3119450"/>
          <a:ext cx="590550" cy="428625"/>
        </p:xfrm>
        <a:graphic>
          <a:graphicData uri="http://schemas.openxmlformats.org/presentationml/2006/ole">
            <p:oleObj spid="_x0000_s10244" name="Équation" r:id="rId5" imgW="279360" imgH="228600" progId="Equation.3">
              <p:embed/>
            </p:oleObj>
          </a:graphicData>
        </a:graphic>
      </p:graphicFrame>
      <p:graphicFrame>
        <p:nvGraphicFramePr>
          <p:cNvPr id="79" name="Object 6"/>
          <p:cNvGraphicFramePr>
            <a:graphicFrameLocks noChangeAspect="1"/>
          </p:cNvGraphicFramePr>
          <p:nvPr/>
        </p:nvGraphicFramePr>
        <p:xfrm>
          <a:off x="785786" y="3929066"/>
          <a:ext cx="1854200" cy="381000"/>
        </p:xfrm>
        <a:graphic>
          <a:graphicData uri="http://schemas.openxmlformats.org/presentationml/2006/ole">
            <p:oleObj spid="_x0000_s10247" name="Équation" r:id="rId6" imgW="8762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Propriétés de l’espérance mathématique et de la variance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2"/>
            <a:ext cx="8143932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Exemple. </a:t>
            </a:r>
            <a:r>
              <a:rPr lang="fr-FR" dirty="0" smtClean="0"/>
              <a:t>Soit </a:t>
            </a:r>
            <a:r>
              <a:rPr lang="fr-FR" i="1" dirty="0" smtClean="0"/>
              <a:t>X</a:t>
            </a:r>
            <a:r>
              <a:rPr lang="fr-FR" dirty="0" smtClean="0"/>
              <a:t> une V.A. représentant le nombre de pièces par rouleaux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b="1" i="1" dirty="0" smtClean="0"/>
              <a:t>X</a:t>
            </a:r>
            <a:r>
              <a:rPr lang="fr-FR" b="1" dirty="0" smtClean="0"/>
              <a:t> est une variable aléatoire </a:t>
            </a:r>
            <a:r>
              <a:rPr lang="fr-FR" b="1" dirty="0" smtClean="0">
                <a:solidFill>
                  <a:srgbClr val="FF0000"/>
                </a:solidFill>
              </a:rPr>
              <a:t>de moyenne 24,98 </a:t>
            </a:r>
            <a:r>
              <a:rPr lang="fr-FR" b="1" dirty="0" smtClean="0"/>
              <a:t>et de variance 0,0396 (ou </a:t>
            </a:r>
            <a:r>
              <a:rPr lang="fr-FR" b="1" dirty="0" smtClean="0">
                <a:solidFill>
                  <a:srgbClr val="FF0000"/>
                </a:solidFill>
              </a:rPr>
              <a:t>d’écart-type 0,199</a:t>
            </a:r>
            <a:r>
              <a:rPr lang="fr-FR" b="1" dirty="0" smtClean="0"/>
              <a:t>)              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endParaRPr lang="fr-FR" dirty="0"/>
          </a:p>
        </p:txBody>
      </p:sp>
      <p:graphicFrame>
        <p:nvGraphicFramePr>
          <p:cNvPr id="78" name="Tableau 77"/>
          <p:cNvGraphicFramePr>
            <a:graphicFrameLocks noGrp="1"/>
          </p:cNvGraphicFramePr>
          <p:nvPr/>
        </p:nvGraphicFramePr>
        <p:xfrm>
          <a:off x="1117572" y="2214554"/>
          <a:ext cx="6817069" cy="1811665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363271"/>
                <a:gridCol w="1363271"/>
                <a:gridCol w="1363271"/>
                <a:gridCol w="1363271"/>
                <a:gridCol w="1363985"/>
              </a:tblGrid>
              <a:tr h="362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24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25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26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Total</a:t>
                      </a: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62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0,03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0,96</a:t>
                      </a: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0,01</a:t>
                      </a: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1</a:t>
                      </a: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62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0,72</a:t>
                      </a: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24</a:t>
                      </a: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/>
                        <a:t>0,26</a:t>
                      </a: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24,98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62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576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625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676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62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17,28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600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6,76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624,04</a:t>
                      </a:r>
                      <a:endParaRPr lang="fr-FR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0" name="Object 1"/>
          <p:cNvGraphicFramePr>
            <a:graphicFrameLocks noChangeAspect="1"/>
          </p:cNvGraphicFramePr>
          <p:nvPr/>
        </p:nvGraphicFramePr>
        <p:xfrm>
          <a:off x="1189009" y="2143116"/>
          <a:ext cx="322263" cy="428625"/>
        </p:xfrm>
        <a:graphic>
          <a:graphicData uri="http://schemas.openxmlformats.org/presentationml/2006/ole">
            <p:oleObj spid="_x0000_s11270" name="Équation" r:id="rId3" imgW="152280" imgH="228600" progId="Equation.3">
              <p:embed/>
            </p:oleObj>
          </a:graphicData>
        </a:graphic>
      </p:graphicFrame>
      <p:graphicFrame>
        <p:nvGraphicFramePr>
          <p:cNvPr id="81" name="Object 2"/>
          <p:cNvGraphicFramePr>
            <a:graphicFrameLocks noChangeAspect="1"/>
          </p:cNvGraphicFramePr>
          <p:nvPr/>
        </p:nvGraphicFramePr>
        <p:xfrm>
          <a:off x="1162022" y="2500304"/>
          <a:ext cx="376237" cy="428625"/>
        </p:xfrm>
        <a:graphic>
          <a:graphicData uri="http://schemas.openxmlformats.org/presentationml/2006/ole">
            <p:oleObj spid="_x0000_s11271" name="Équation" r:id="rId4" imgW="177480" imgH="228600" progId="Equation.3">
              <p:embed/>
            </p:oleObj>
          </a:graphicData>
        </a:graphic>
      </p:graphicFrame>
      <p:graphicFrame>
        <p:nvGraphicFramePr>
          <p:cNvPr id="82" name="Object 3"/>
          <p:cNvGraphicFramePr>
            <a:graphicFrameLocks noChangeAspect="1"/>
          </p:cNvGraphicFramePr>
          <p:nvPr/>
        </p:nvGraphicFramePr>
        <p:xfrm>
          <a:off x="1189009" y="2928929"/>
          <a:ext cx="590550" cy="428625"/>
        </p:xfrm>
        <a:graphic>
          <a:graphicData uri="http://schemas.openxmlformats.org/presentationml/2006/ole">
            <p:oleObj spid="_x0000_s11272" name="Équation" r:id="rId5" imgW="279360" imgH="228600" progId="Equation.3">
              <p:embed/>
            </p:oleObj>
          </a:graphicData>
        </a:graphic>
      </p:graphicFrame>
      <p:graphicFrame>
        <p:nvGraphicFramePr>
          <p:cNvPr id="84" name="Object 4"/>
          <p:cNvGraphicFramePr>
            <a:graphicFrameLocks noChangeAspect="1"/>
          </p:cNvGraphicFramePr>
          <p:nvPr/>
        </p:nvGraphicFramePr>
        <p:xfrm>
          <a:off x="1189009" y="3262304"/>
          <a:ext cx="376238" cy="452437"/>
        </p:xfrm>
        <a:graphic>
          <a:graphicData uri="http://schemas.openxmlformats.org/presentationml/2006/ole">
            <p:oleObj spid="_x0000_s11273" name="Équation" r:id="rId6" imgW="177480" imgH="241200" progId="Equation.3">
              <p:embed/>
            </p:oleObj>
          </a:graphicData>
        </a:graphic>
      </p:graphicFrame>
      <p:graphicFrame>
        <p:nvGraphicFramePr>
          <p:cNvPr id="85" name="Object 5"/>
          <p:cNvGraphicFramePr>
            <a:graphicFrameLocks noChangeAspect="1"/>
          </p:cNvGraphicFramePr>
          <p:nvPr/>
        </p:nvGraphicFramePr>
        <p:xfrm>
          <a:off x="1115984" y="3643304"/>
          <a:ext cx="644525" cy="452437"/>
        </p:xfrm>
        <a:graphic>
          <a:graphicData uri="http://schemas.openxmlformats.org/presentationml/2006/ole">
            <p:oleObj spid="_x0000_s11274" name="Équation" r:id="rId7" imgW="304560" imgH="241200" progId="Equation.3">
              <p:embed/>
            </p:oleObj>
          </a:graphicData>
        </a:graphic>
      </p:graphicFrame>
      <p:graphicFrame>
        <p:nvGraphicFramePr>
          <p:cNvPr id="86" name="Object 6"/>
          <p:cNvGraphicFramePr>
            <a:graphicFrameLocks noChangeAspect="1"/>
          </p:cNvGraphicFramePr>
          <p:nvPr/>
        </p:nvGraphicFramePr>
        <p:xfrm>
          <a:off x="1142976" y="4286256"/>
          <a:ext cx="1854200" cy="381000"/>
        </p:xfrm>
        <a:graphic>
          <a:graphicData uri="http://schemas.openxmlformats.org/presentationml/2006/ole">
            <p:oleObj spid="_x0000_s11275" name="Équation" r:id="rId8" imgW="876240" imgH="203040" progId="Equation.3">
              <p:embed/>
            </p:oleObj>
          </a:graphicData>
        </a:graphic>
      </p:graphicFrame>
      <p:graphicFrame>
        <p:nvGraphicFramePr>
          <p:cNvPr id="87" name="Object 7"/>
          <p:cNvGraphicFramePr>
            <a:graphicFrameLocks noChangeAspect="1"/>
          </p:cNvGraphicFramePr>
          <p:nvPr/>
        </p:nvGraphicFramePr>
        <p:xfrm>
          <a:off x="4000496" y="4214818"/>
          <a:ext cx="2176462" cy="428625"/>
        </p:xfrm>
        <a:graphic>
          <a:graphicData uri="http://schemas.openxmlformats.org/presentationml/2006/ole">
            <p:oleObj spid="_x0000_s11276" name="Équation" r:id="rId9" imgW="1028520" imgH="228600" progId="Equation.3">
              <p:embed/>
            </p:oleObj>
          </a:graphicData>
        </a:graphic>
      </p:graphicFrame>
      <p:graphicFrame>
        <p:nvGraphicFramePr>
          <p:cNvPr id="88" name="Object 8"/>
          <p:cNvGraphicFramePr>
            <a:graphicFrameLocks noChangeAspect="1"/>
          </p:cNvGraphicFramePr>
          <p:nvPr/>
        </p:nvGraphicFramePr>
        <p:xfrm>
          <a:off x="1000100" y="4714884"/>
          <a:ext cx="6929438" cy="428625"/>
        </p:xfrm>
        <a:graphic>
          <a:graphicData uri="http://schemas.openxmlformats.org/presentationml/2006/ole">
            <p:oleObj spid="_x0000_s11277" name="Équation" r:id="rId10" imgW="32763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Propriétés de l’espérance mathématique et de la variance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2"/>
            <a:ext cx="8143932" cy="10341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Exemple. </a:t>
            </a:r>
            <a:r>
              <a:rPr lang="fr-FR" dirty="0" smtClean="0"/>
              <a:t>Un joueur lance un dé cubique équilibré.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/>
              <a:t>Si le numéro obtenu est 1,2,3 ou 4 il perd 5DH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/>
              <a:t> Si le numéro obtenu est 5, il gagne 7DH.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/>
              <a:t> Si le numéro obtenu est 6, il gagne 10DH.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         On appelle X la variable aléatoire égale au gain algébrique du joueur.</a:t>
            </a:r>
          </a:p>
          <a:p>
            <a:pPr marL="400050" indent="-400050" algn="just">
              <a:lnSpc>
                <a:spcPct val="150000"/>
              </a:lnSpc>
              <a:buAutoNum type="romanLcParenBoth"/>
            </a:pPr>
            <a:r>
              <a:rPr lang="fr-FR" dirty="0" smtClean="0"/>
              <a:t>Déterminer la loi de probabilité de X</a:t>
            </a:r>
          </a:p>
          <a:p>
            <a:pPr marL="400050" indent="-400050" algn="just">
              <a:lnSpc>
                <a:spcPct val="150000"/>
              </a:lnSpc>
              <a:buAutoNum type="romanLcParenBoth"/>
            </a:pPr>
            <a:r>
              <a:rPr lang="fr-FR" dirty="0" smtClean="0"/>
              <a:t> Déterminer l’espérance de X 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b="1" i="1" dirty="0" smtClean="0"/>
              <a:t>X</a:t>
            </a:r>
            <a:r>
              <a:rPr lang="fr-FR" b="1" dirty="0" smtClean="0"/>
              <a:t> est une variable aléatoire </a:t>
            </a:r>
            <a:r>
              <a:rPr lang="fr-FR" b="1" dirty="0" smtClean="0">
                <a:solidFill>
                  <a:srgbClr val="FF0000"/>
                </a:solidFill>
              </a:rPr>
              <a:t>de moyenne 24,98 </a:t>
            </a:r>
            <a:r>
              <a:rPr lang="fr-FR" b="1" dirty="0" smtClean="0"/>
              <a:t>et de variance 0,0396 (ou </a:t>
            </a:r>
            <a:r>
              <a:rPr lang="fr-FR" b="1" dirty="0" smtClean="0">
                <a:solidFill>
                  <a:srgbClr val="FF0000"/>
                </a:solidFill>
              </a:rPr>
              <a:t>d’écart-type 0,199</a:t>
            </a:r>
            <a:r>
              <a:rPr lang="fr-FR" b="1" dirty="0" smtClean="0"/>
              <a:t>)              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L’espérance mathématique et de la variance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2"/>
            <a:ext cx="8143932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Exemple. </a:t>
            </a:r>
            <a:r>
              <a:rPr lang="fr-FR" dirty="0" smtClean="0"/>
              <a:t>Un joueur lance un dé cubique équilibré.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/>
              <a:t>Si le numéro obtenu est 1,2,3 ou 4 il perd 5DH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/>
              <a:t> Si le numéro obtenu est 5, il gagne 7DH.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/>
              <a:t> Si le numéro obtenu est 6, il gagne 10DH.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                                   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dirty="0" smtClean="0"/>
              <a:t>       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b="1" i="1" dirty="0" smtClean="0"/>
              <a:t>X</a:t>
            </a:r>
            <a:r>
              <a:rPr lang="fr-FR" b="1" dirty="0" smtClean="0"/>
              <a:t> est une variable aléatoire </a:t>
            </a:r>
            <a:r>
              <a:rPr lang="fr-FR" b="1" dirty="0" smtClean="0">
                <a:solidFill>
                  <a:srgbClr val="FF0000"/>
                </a:solidFill>
              </a:rPr>
              <a:t>de moyenne 24,98 </a:t>
            </a:r>
            <a:r>
              <a:rPr lang="fr-FR" b="1" dirty="0" smtClean="0"/>
              <a:t>et de variance 0,0396 (ou </a:t>
            </a:r>
            <a:r>
              <a:rPr lang="fr-FR" b="1" dirty="0" smtClean="0">
                <a:solidFill>
                  <a:srgbClr val="FF0000"/>
                </a:solidFill>
              </a:rPr>
              <a:t>d’écart-type 0,199</a:t>
            </a:r>
            <a:r>
              <a:rPr lang="fr-FR" b="1" dirty="0" smtClean="0"/>
              <a:t>)              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endParaRPr lang="fr-FR" dirty="0"/>
          </a:p>
        </p:txBody>
      </p:sp>
      <p:cxnSp>
        <p:nvCxnSpPr>
          <p:cNvPr id="74" name="Connecteur droit 73"/>
          <p:cNvCxnSpPr/>
          <p:nvPr/>
        </p:nvCxnSpPr>
        <p:spPr>
          <a:xfrm rot="5400000" flipH="1" flipV="1">
            <a:off x="428596" y="3571876"/>
            <a:ext cx="1214446" cy="107157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flipV="1">
            <a:off x="500034" y="4071942"/>
            <a:ext cx="1143008" cy="64294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500034" y="4714884"/>
            <a:ext cx="1143008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rot="16200000" flipV="1">
            <a:off x="285720" y="4929198"/>
            <a:ext cx="1571636" cy="11430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>
            <a:off x="500034" y="4714884"/>
            <a:ext cx="1143008" cy="57150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rot="10800000">
            <a:off x="500034" y="4714884"/>
            <a:ext cx="1143008" cy="107157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5" name="ZoneTexte 104"/>
          <p:cNvSpPr txBox="1"/>
          <p:nvPr/>
        </p:nvSpPr>
        <p:spPr>
          <a:xfrm>
            <a:off x="1714480" y="3286124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1"/>
                </a:solidFill>
                <a:latin typeface="Garamond" pitchFamily="18" charset="0"/>
              </a:rPr>
              <a:t>1</a:t>
            </a:r>
            <a:r>
              <a:rPr lang="fr-FR" sz="2000" dirty="0" smtClean="0">
                <a:solidFill>
                  <a:schemeClr val="accent1"/>
                </a:solidFill>
                <a:latin typeface="Garamond" pitchFamily="18" charset="0"/>
              </a:rPr>
              <a:t>        </a:t>
            </a:r>
            <a:r>
              <a:rPr lang="fr-FR" sz="2000" dirty="0" smtClean="0">
                <a:solidFill>
                  <a:schemeClr val="accent3"/>
                </a:solidFill>
                <a:latin typeface="Garamond" pitchFamily="18" charset="0"/>
              </a:rPr>
              <a:t>-5</a:t>
            </a:r>
            <a:endParaRPr lang="fr-FR" sz="2000" dirty="0">
              <a:solidFill>
                <a:schemeClr val="accent3"/>
              </a:solidFill>
              <a:latin typeface="Garamond" pitchFamily="18" charset="0"/>
            </a:endParaRPr>
          </a:p>
        </p:txBody>
      </p:sp>
      <p:cxnSp>
        <p:nvCxnSpPr>
          <p:cNvPr id="107" name="Connecteur droit avec flèche 106"/>
          <p:cNvCxnSpPr/>
          <p:nvPr/>
        </p:nvCxnSpPr>
        <p:spPr>
          <a:xfrm>
            <a:off x="2000232" y="350043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9" name="ZoneTexte 108"/>
          <p:cNvSpPr txBox="1"/>
          <p:nvPr/>
        </p:nvSpPr>
        <p:spPr>
          <a:xfrm>
            <a:off x="1714480" y="3814708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1"/>
                </a:solidFill>
                <a:latin typeface="Garamond" pitchFamily="18" charset="0"/>
              </a:rPr>
              <a:t>2</a:t>
            </a:r>
            <a:r>
              <a:rPr lang="fr-FR" sz="2000" dirty="0" smtClean="0">
                <a:solidFill>
                  <a:schemeClr val="accent1"/>
                </a:solidFill>
                <a:latin typeface="Garamond" pitchFamily="18" charset="0"/>
              </a:rPr>
              <a:t>        </a:t>
            </a:r>
            <a:r>
              <a:rPr lang="fr-FR" sz="2000" dirty="0" smtClean="0">
                <a:solidFill>
                  <a:schemeClr val="accent3"/>
                </a:solidFill>
                <a:latin typeface="Garamond" pitchFamily="18" charset="0"/>
              </a:rPr>
              <a:t>-5</a:t>
            </a:r>
            <a:endParaRPr lang="fr-FR" sz="2000" dirty="0">
              <a:solidFill>
                <a:schemeClr val="accent3"/>
              </a:solidFill>
              <a:latin typeface="Garamond" pitchFamily="18" charset="0"/>
            </a:endParaRPr>
          </a:p>
        </p:txBody>
      </p:sp>
      <p:cxnSp>
        <p:nvCxnSpPr>
          <p:cNvPr id="110" name="Connecteur droit avec flèche 109"/>
          <p:cNvCxnSpPr/>
          <p:nvPr/>
        </p:nvCxnSpPr>
        <p:spPr>
          <a:xfrm>
            <a:off x="2000232" y="407035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1" name="ZoneTexte 110"/>
          <p:cNvSpPr txBox="1"/>
          <p:nvPr/>
        </p:nvSpPr>
        <p:spPr>
          <a:xfrm>
            <a:off x="1714480" y="4457650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1"/>
                </a:solidFill>
                <a:latin typeface="Garamond" pitchFamily="18" charset="0"/>
              </a:rPr>
              <a:t>3</a:t>
            </a:r>
            <a:r>
              <a:rPr lang="fr-FR" sz="2000" dirty="0" smtClean="0">
                <a:solidFill>
                  <a:schemeClr val="accent1"/>
                </a:solidFill>
                <a:latin typeface="Garamond" pitchFamily="18" charset="0"/>
              </a:rPr>
              <a:t>        </a:t>
            </a:r>
            <a:r>
              <a:rPr lang="fr-FR" sz="2000" dirty="0" smtClean="0">
                <a:solidFill>
                  <a:schemeClr val="accent3"/>
                </a:solidFill>
                <a:latin typeface="Garamond" pitchFamily="18" charset="0"/>
              </a:rPr>
              <a:t>-5</a:t>
            </a:r>
            <a:endParaRPr lang="fr-FR" sz="2000" dirty="0">
              <a:solidFill>
                <a:schemeClr val="accent3"/>
              </a:solidFill>
              <a:latin typeface="Garamond" pitchFamily="18" charset="0"/>
            </a:endParaRPr>
          </a:p>
        </p:txBody>
      </p:sp>
      <p:cxnSp>
        <p:nvCxnSpPr>
          <p:cNvPr id="112" name="Connecteur droit avec flèche 111"/>
          <p:cNvCxnSpPr/>
          <p:nvPr/>
        </p:nvCxnSpPr>
        <p:spPr>
          <a:xfrm>
            <a:off x="2000232" y="471329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3" name="ZoneTexte 112"/>
          <p:cNvSpPr txBox="1"/>
          <p:nvPr/>
        </p:nvSpPr>
        <p:spPr>
          <a:xfrm>
            <a:off x="1714480" y="5072074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1"/>
                </a:solidFill>
                <a:latin typeface="Garamond" pitchFamily="18" charset="0"/>
              </a:rPr>
              <a:t>4</a:t>
            </a:r>
            <a:r>
              <a:rPr lang="fr-FR" sz="2000" dirty="0" smtClean="0">
                <a:solidFill>
                  <a:schemeClr val="accent1"/>
                </a:solidFill>
                <a:latin typeface="Garamond" pitchFamily="18" charset="0"/>
              </a:rPr>
              <a:t>        </a:t>
            </a:r>
            <a:r>
              <a:rPr lang="fr-FR" sz="2000" dirty="0" smtClean="0">
                <a:solidFill>
                  <a:schemeClr val="accent3"/>
                </a:solidFill>
                <a:latin typeface="Garamond" pitchFamily="18" charset="0"/>
              </a:rPr>
              <a:t>-5</a:t>
            </a:r>
            <a:endParaRPr lang="fr-FR" sz="2000" dirty="0">
              <a:solidFill>
                <a:schemeClr val="accent3"/>
              </a:solidFill>
              <a:latin typeface="Garamond" pitchFamily="18" charset="0"/>
            </a:endParaRPr>
          </a:p>
        </p:txBody>
      </p:sp>
      <p:cxnSp>
        <p:nvCxnSpPr>
          <p:cNvPr id="114" name="Connecteur droit avec flèche 113"/>
          <p:cNvCxnSpPr/>
          <p:nvPr/>
        </p:nvCxnSpPr>
        <p:spPr>
          <a:xfrm>
            <a:off x="2000232" y="528638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7" name="ZoneTexte 116"/>
          <p:cNvSpPr txBox="1"/>
          <p:nvPr/>
        </p:nvSpPr>
        <p:spPr>
          <a:xfrm>
            <a:off x="1714480" y="5643578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4"/>
                </a:solidFill>
                <a:latin typeface="Garamond" pitchFamily="18" charset="0"/>
              </a:rPr>
              <a:t>5</a:t>
            </a:r>
            <a:r>
              <a:rPr lang="fr-FR" sz="2000" dirty="0" smtClean="0">
                <a:solidFill>
                  <a:schemeClr val="accent1"/>
                </a:solidFill>
                <a:latin typeface="Garamond" pitchFamily="18" charset="0"/>
              </a:rPr>
              <a:t>        </a:t>
            </a:r>
            <a:r>
              <a:rPr lang="fr-FR" sz="2000" b="1" dirty="0" smtClean="0">
                <a:solidFill>
                  <a:schemeClr val="accent4"/>
                </a:solidFill>
                <a:latin typeface="Garamond" pitchFamily="18" charset="0"/>
              </a:rPr>
              <a:t>+7</a:t>
            </a:r>
            <a:endParaRPr lang="fr-FR" sz="2000" b="1" dirty="0">
              <a:solidFill>
                <a:schemeClr val="accent4"/>
              </a:solidFill>
              <a:latin typeface="Garamond" pitchFamily="18" charset="0"/>
            </a:endParaRPr>
          </a:p>
        </p:txBody>
      </p:sp>
      <p:cxnSp>
        <p:nvCxnSpPr>
          <p:cNvPr id="118" name="Connecteur droit avec flèche 117"/>
          <p:cNvCxnSpPr/>
          <p:nvPr/>
        </p:nvCxnSpPr>
        <p:spPr>
          <a:xfrm>
            <a:off x="2000232" y="585789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9" name="ZoneTexte 118"/>
          <p:cNvSpPr txBox="1"/>
          <p:nvPr/>
        </p:nvSpPr>
        <p:spPr>
          <a:xfrm>
            <a:off x="1714480" y="6072206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4"/>
                </a:solidFill>
                <a:latin typeface="Garamond" pitchFamily="18" charset="0"/>
              </a:rPr>
              <a:t>6</a:t>
            </a:r>
            <a:r>
              <a:rPr lang="fr-FR" sz="2000" dirty="0" smtClean="0">
                <a:solidFill>
                  <a:schemeClr val="accent1"/>
                </a:solidFill>
                <a:latin typeface="Garamond" pitchFamily="18" charset="0"/>
              </a:rPr>
              <a:t>        </a:t>
            </a:r>
            <a:r>
              <a:rPr lang="fr-FR" sz="2000" b="1" dirty="0" smtClean="0">
                <a:solidFill>
                  <a:schemeClr val="accent3"/>
                </a:solidFill>
                <a:latin typeface="Garamond" pitchFamily="18" charset="0"/>
              </a:rPr>
              <a:t>+10</a:t>
            </a:r>
            <a:endParaRPr lang="fr-FR" sz="2000" b="1" dirty="0">
              <a:solidFill>
                <a:schemeClr val="accent3"/>
              </a:solidFill>
              <a:latin typeface="Garamond" pitchFamily="18" charset="0"/>
            </a:endParaRPr>
          </a:p>
        </p:txBody>
      </p:sp>
      <p:cxnSp>
        <p:nvCxnSpPr>
          <p:cNvPr id="120" name="Connecteur droit avec flèche 119"/>
          <p:cNvCxnSpPr/>
          <p:nvPr/>
        </p:nvCxnSpPr>
        <p:spPr>
          <a:xfrm>
            <a:off x="2000232" y="628493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1" name="Tableau 120"/>
          <p:cNvGraphicFramePr>
            <a:graphicFrameLocks noGrp="1"/>
          </p:cNvGraphicFramePr>
          <p:nvPr/>
        </p:nvGraphicFramePr>
        <p:xfrm>
          <a:off x="3214678" y="3357562"/>
          <a:ext cx="5572164" cy="1143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93041"/>
                <a:gridCol w="1393041"/>
                <a:gridCol w="1393041"/>
                <a:gridCol w="139304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</a:t>
                      </a:r>
                      <a:endParaRPr lang="fr-FR" dirty="0"/>
                    </a:p>
                  </a:txBody>
                  <a:tcPr/>
                </a:tc>
              </a:tr>
              <a:tr h="77216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5218" name="Object 6"/>
          <p:cNvGraphicFramePr>
            <a:graphicFrameLocks noChangeAspect="1"/>
          </p:cNvGraphicFramePr>
          <p:nvPr/>
        </p:nvGraphicFramePr>
        <p:xfrm>
          <a:off x="3622675" y="3357562"/>
          <a:ext cx="322263" cy="428625"/>
        </p:xfrm>
        <a:graphic>
          <a:graphicData uri="http://schemas.openxmlformats.org/presentationml/2006/ole">
            <p:oleObj spid="_x0000_s265218" name="Équation" r:id="rId3" imgW="152280" imgH="228600" progId="Equation.3">
              <p:embed/>
            </p:oleObj>
          </a:graphicData>
        </a:graphic>
      </p:graphicFrame>
      <p:graphicFrame>
        <p:nvGraphicFramePr>
          <p:cNvPr id="265219" name="Object 6"/>
          <p:cNvGraphicFramePr>
            <a:graphicFrameLocks noChangeAspect="1"/>
          </p:cNvGraphicFramePr>
          <p:nvPr/>
        </p:nvGraphicFramePr>
        <p:xfrm>
          <a:off x="3246438" y="3929066"/>
          <a:ext cx="1397000" cy="428625"/>
        </p:xfrm>
        <a:graphic>
          <a:graphicData uri="http://schemas.openxmlformats.org/presentationml/2006/ole">
            <p:oleObj spid="_x0000_s265219" name="Équation" r:id="rId4" imgW="660240" imgH="228600" progId="Equation.3">
              <p:embed/>
            </p:oleObj>
          </a:graphicData>
        </a:graphic>
      </p:graphicFrame>
      <p:graphicFrame>
        <p:nvGraphicFramePr>
          <p:cNvPr id="265220" name="Object 6"/>
          <p:cNvGraphicFramePr>
            <a:graphicFrameLocks noChangeAspect="1"/>
          </p:cNvGraphicFramePr>
          <p:nvPr/>
        </p:nvGraphicFramePr>
        <p:xfrm>
          <a:off x="5035556" y="3786190"/>
          <a:ext cx="322262" cy="738188"/>
        </p:xfrm>
        <a:graphic>
          <a:graphicData uri="http://schemas.openxmlformats.org/presentationml/2006/ole">
            <p:oleObj spid="_x0000_s265220" name="Équation" r:id="rId5" imgW="152280" imgH="393480" progId="Equation.3">
              <p:embed/>
            </p:oleObj>
          </a:graphicData>
        </a:graphic>
      </p:graphicFrame>
      <p:graphicFrame>
        <p:nvGraphicFramePr>
          <p:cNvPr id="265221" name="Object 6"/>
          <p:cNvGraphicFramePr>
            <a:graphicFrameLocks noChangeAspect="1"/>
          </p:cNvGraphicFramePr>
          <p:nvPr/>
        </p:nvGraphicFramePr>
        <p:xfrm>
          <a:off x="6464316" y="3786190"/>
          <a:ext cx="322262" cy="738188"/>
        </p:xfrm>
        <a:graphic>
          <a:graphicData uri="http://schemas.openxmlformats.org/presentationml/2006/ole">
            <p:oleObj spid="_x0000_s265221" name="Équation" r:id="rId6" imgW="152280" imgH="393480" progId="Equation.3">
              <p:embed/>
            </p:oleObj>
          </a:graphicData>
        </a:graphic>
      </p:graphicFrame>
      <p:graphicFrame>
        <p:nvGraphicFramePr>
          <p:cNvPr id="265222" name="Object 6"/>
          <p:cNvGraphicFramePr>
            <a:graphicFrameLocks noChangeAspect="1"/>
          </p:cNvGraphicFramePr>
          <p:nvPr/>
        </p:nvGraphicFramePr>
        <p:xfrm>
          <a:off x="7821638" y="3786190"/>
          <a:ext cx="322262" cy="738188"/>
        </p:xfrm>
        <a:graphic>
          <a:graphicData uri="http://schemas.openxmlformats.org/presentationml/2006/ole">
            <p:oleObj spid="_x0000_s265222" name="Équation" r:id="rId7" imgW="152280" imgH="393480" progId="Equation.3">
              <p:embed/>
            </p:oleObj>
          </a:graphicData>
        </a:graphic>
      </p:graphicFrame>
      <p:graphicFrame>
        <p:nvGraphicFramePr>
          <p:cNvPr id="265223" name="Object 7"/>
          <p:cNvGraphicFramePr>
            <a:graphicFrameLocks noChangeAspect="1"/>
          </p:cNvGraphicFramePr>
          <p:nvPr/>
        </p:nvGraphicFramePr>
        <p:xfrm>
          <a:off x="3406775" y="5143500"/>
          <a:ext cx="4646613" cy="738188"/>
        </p:xfrm>
        <a:graphic>
          <a:graphicData uri="http://schemas.openxmlformats.org/presentationml/2006/ole">
            <p:oleObj spid="_x0000_s265223" name="Équation" r:id="rId8" imgW="21970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L’espérance mathématique et de la variance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2"/>
            <a:ext cx="814393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Exemple. </a:t>
            </a: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dirty="0" smtClean="0"/>
              <a:t>       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endParaRPr lang="fr-FR" dirty="0"/>
          </a:p>
        </p:txBody>
      </p:sp>
      <p:graphicFrame>
        <p:nvGraphicFramePr>
          <p:cNvPr id="275464" name="Object 8"/>
          <p:cNvGraphicFramePr>
            <a:graphicFrameLocks noChangeAspect="1"/>
          </p:cNvGraphicFramePr>
          <p:nvPr/>
        </p:nvGraphicFramePr>
        <p:xfrm>
          <a:off x="785786" y="3286124"/>
          <a:ext cx="5346700" cy="738187"/>
        </p:xfrm>
        <a:graphic>
          <a:graphicData uri="http://schemas.openxmlformats.org/presentationml/2006/ole">
            <p:oleObj spid="_x0000_s275464" name="Équation" r:id="rId3" imgW="2527200" imgH="393480" progId="Equation.3">
              <p:embed/>
            </p:oleObj>
          </a:graphicData>
        </a:graphic>
      </p:graphicFrame>
      <p:graphicFrame>
        <p:nvGraphicFramePr>
          <p:cNvPr id="99" name="Tableau 98"/>
          <p:cNvGraphicFramePr>
            <a:graphicFrameLocks noGrp="1"/>
          </p:cNvGraphicFramePr>
          <p:nvPr/>
        </p:nvGraphicFramePr>
        <p:xfrm>
          <a:off x="571472" y="2214554"/>
          <a:ext cx="5572162" cy="942975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69687"/>
                <a:gridCol w="1158546"/>
                <a:gridCol w="1087251"/>
                <a:gridCol w="1087251"/>
                <a:gridCol w="106942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solidFill>
                            <a:schemeClr val="bg1"/>
                          </a:solidFill>
                        </a:rPr>
                        <a:t>xi</a:t>
                      </a:r>
                      <a:endParaRPr lang="fr-FR" sz="2000" b="0" i="0" u="none" strike="noStrike" dirty="0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solidFill>
                            <a:schemeClr val="bg1"/>
                          </a:solidFill>
                        </a:rPr>
                        <a:t>-5</a:t>
                      </a:r>
                      <a:endParaRPr lang="fr-FR" sz="2000" b="0" i="0" u="none" strike="noStrike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solidFill>
                            <a:schemeClr val="bg1"/>
                          </a:solidFill>
                        </a:rPr>
                        <a:t>7</a:t>
                      </a:r>
                      <a:endParaRPr lang="fr-FR" sz="2000" b="0" i="0" u="none" strike="noStrike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solidFill>
                            <a:schemeClr val="bg1"/>
                          </a:solidFill>
                        </a:rPr>
                        <a:t>10</a:t>
                      </a:r>
                      <a:endParaRPr lang="fr-FR" sz="2000" b="0" i="0" u="none" strike="noStrike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fr-FR" sz="2000" b="0" i="0" u="none" strike="noStrike" dirty="0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/>
                        <a:t>pi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/>
                        <a:t> 2/3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/>
                        <a:t> 1/6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/>
                        <a:t> 1/6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/>
                        <a:t>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/>
                        <a:t>xipi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/>
                        <a:t>-3,33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/>
                        <a:t>1,17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/>
                        <a:t>1,67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/>
                        <a:t>-0,5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0" name="ZoneTexte 99"/>
          <p:cNvSpPr txBox="1"/>
          <p:nvPr/>
        </p:nvSpPr>
        <p:spPr>
          <a:xfrm>
            <a:off x="357158" y="4071942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 moyenne par partie vous allez perdre 0,5 DH à ce jeu</a:t>
            </a:r>
          </a:p>
          <a:p>
            <a:endParaRPr lang="fr-FR" dirty="0" smtClean="0"/>
          </a:p>
          <a:p>
            <a:r>
              <a:rPr lang="fr-FR" dirty="0" smtClean="0"/>
              <a:t>Par partie !  Cela veut dire si on joue 1000 partie, en moyenne on va perdre 1000*(-0,5)</a:t>
            </a:r>
          </a:p>
          <a:p>
            <a:endParaRPr lang="fr-FR" dirty="0" smtClean="0"/>
          </a:p>
          <a:p>
            <a:r>
              <a:rPr lang="fr-FR" dirty="0" smtClean="0"/>
              <a:t>E(X)&gt;0 : jeu est favorable </a:t>
            </a:r>
          </a:p>
          <a:p>
            <a:r>
              <a:rPr lang="fr-FR" dirty="0" smtClean="0"/>
              <a:t>E(X)=0 : jeu est équitable</a:t>
            </a:r>
          </a:p>
          <a:p>
            <a:r>
              <a:rPr lang="fr-FR" dirty="0" smtClean="0"/>
              <a:t>E(X)&lt; 0: jeu est défavorable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L’espérance mathématique et de la variance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2"/>
            <a:ext cx="8143932" cy="9971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Exemple.</a:t>
            </a:r>
          </a:p>
          <a:p>
            <a:pPr algn="just">
              <a:lnSpc>
                <a:spcPct val="150000"/>
              </a:lnSpc>
            </a:pPr>
            <a:endParaRPr lang="fr-FR" b="1" dirty="0" smtClean="0"/>
          </a:p>
          <a:p>
            <a:pPr algn="just">
              <a:lnSpc>
                <a:spcPct val="150000"/>
              </a:lnSpc>
            </a:pPr>
            <a:endParaRPr lang="fr-FR" b="1" dirty="0" smtClean="0"/>
          </a:p>
          <a:p>
            <a:pPr algn="just">
              <a:lnSpc>
                <a:spcPct val="150000"/>
              </a:lnSpc>
            </a:pPr>
            <a:endParaRPr lang="fr-FR" b="1" dirty="0" smtClean="0"/>
          </a:p>
          <a:p>
            <a:pPr algn="just">
              <a:lnSpc>
                <a:spcPct val="150000"/>
              </a:lnSpc>
            </a:pPr>
            <a:endParaRPr lang="fr-FR" b="1" dirty="0" smtClean="0"/>
          </a:p>
          <a:p>
            <a:pPr algn="just">
              <a:lnSpc>
                <a:spcPct val="150000"/>
              </a:lnSpc>
            </a:pPr>
            <a:endParaRPr lang="fr-FR" b="1" dirty="0" smtClean="0"/>
          </a:p>
          <a:p>
            <a:pPr algn="just">
              <a:lnSpc>
                <a:spcPct val="150000"/>
              </a:lnSpc>
            </a:pPr>
            <a:endParaRPr lang="fr-FR" b="1" dirty="0" smtClean="0"/>
          </a:p>
          <a:p>
            <a:pPr algn="just">
              <a:lnSpc>
                <a:spcPct val="150000"/>
              </a:lnSpc>
            </a:pPr>
            <a:r>
              <a:rPr lang="fr-FR" sz="2000" b="1" dirty="0" smtClean="0">
                <a:solidFill>
                  <a:schemeClr val="accent3"/>
                </a:solidFill>
                <a:latin typeface="Garamond" pitchFamily="18" charset="0"/>
              </a:rPr>
              <a:t>2.   </a:t>
            </a:r>
            <a:endParaRPr lang="fr-FR" sz="2000" dirty="0" smtClean="0">
              <a:solidFill>
                <a:schemeClr val="accent3"/>
              </a:solidFill>
              <a:latin typeface="Garamond" pitchFamily="18" charset="0"/>
            </a:endParaRP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dirty="0" smtClean="0"/>
              <a:t>       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endParaRPr lang="fr-FR" dirty="0"/>
          </a:p>
        </p:txBody>
      </p:sp>
      <p:graphicFrame>
        <p:nvGraphicFramePr>
          <p:cNvPr id="76" name="Tableau 75"/>
          <p:cNvGraphicFramePr>
            <a:graphicFrameLocks noGrp="1"/>
          </p:cNvGraphicFramePr>
          <p:nvPr/>
        </p:nvGraphicFramePr>
        <p:xfrm>
          <a:off x="500034" y="2071678"/>
          <a:ext cx="4357718" cy="2028837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760469"/>
                <a:gridCol w="967870"/>
                <a:gridCol w="898736"/>
                <a:gridCol w="898736"/>
                <a:gridCol w="831907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solidFill>
                            <a:schemeClr val="bg1"/>
                          </a:solidFill>
                          <a:latin typeface="Garamond" pitchFamily="18" charset="0"/>
                        </a:rPr>
                        <a:t>xi</a:t>
                      </a:r>
                      <a:endParaRPr lang="fr-FR" sz="2000" b="1" i="0" u="none" strike="noStrike" dirty="0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solidFill>
                            <a:schemeClr val="bg1"/>
                          </a:solidFill>
                          <a:latin typeface="Garamond" pitchFamily="18" charset="0"/>
                        </a:rPr>
                        <a:t>-5</a:t>
                      </a:r>
                      <a:endParaRPr lang="fr-FR" sz="2000" b="1" i="0" u="none" strike="noStrike" dirty="0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solidFill>
                            <a:schemeClr val="bg1"/>
                          </a:solidFill>
                          <a:latin typeface="Garamond" pitchFamily="18" charset="0"/>
                        </a:rPr>
                        <a:t>7</a:t>
                      </a:r>
                      <a:endParaRPr lang="fr-FR" sz="2000" b="1" i="0" u="none" strike="noStrike" dirty="0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solidFill>
                            <a:schemeClr val="bg1"/>
                          </a:solidFill>
                          <a:latin typeface="Garamond" pitchFamily="18" charset="0"/>
                        </a:rPr>
                        <a:t>10</a:t>
                      </a:r>
                      <a:endParaRPr lang="fr-FR" sz="2000" b="1" i="0" u="none" strike="noStrike" dirty="0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u="none" strike="noStrike" dirty="0">
                          <a:solidFill>
                            <a:schemeClr val="bg1"/>
                          </a:solidFill>
                          <a:latin typeface="Garamond" pitchFamily="18" charset="0"/>
                        </a:rPr>
                        <a:t>Total</a:t>
                      </a:r>
                      <a:endParaRPr lang="fr-FR" sz="2000" b="1" i="0" u="none" strike="noStrike" dirty="0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  <a:tr h="471482">
                <a:tc>
                  <a:txBody>
                    <a:bodyPr/>
                    <a:lstStyle/>
                    <a:p>
                      <a:pPr algn="ctr" fontAlgn="b"/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 smtClean="0">
                          <a:latin typeface="Garamond" pitchFamily="18" charset="0"/>
                        </a:rPr>
                        <a:t> 2/3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latin typeface="Garamond" pitchFamily="18" charset="0"/>
                        </a:rPr>
                        <a:t> 1/6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latin typeface="Garamond" pitchFamily="18" charset="0"/>
                        </a:rPr>
                        <a:t> 1/6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>
                          <a:latin typeface="Garamond" pitchFamily="18" charset="0"/>
                        </a:rPr>
                        <a:t>1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28628">
                <a:tc>
                  <a:txBody>
                    <a:bodyPr/>
                    <a:lstStyle/>
                    <a:p>
                      <a:pPr algn="ctr" fontAlgn="b"/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latin typeface="Garamond" pitchFamily="18" charset="0"/>
                        </a:rPr>
                        <a:t>-3,33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latin typeface="Garamond" pitchFamily="18" charset="0"/>
                        </a:rPr>
                        <a:t>1,17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>
                          <a:latin typeface="Garamond" pitchFamily="18" charset="0"/>
                        </a:rPr>
                        <a:t>1,67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latin typeface="Garamond" pitchFamily="18" charset="0"/>
                        </a:rPr>
                        <a:t>-0,5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7201">
                <a:tc>
                  <a:txBody>
                    <a:bodyPr/>
                    <a:lstStyle/>
                    <a:p>
                      <a:pPr algn="ctr" fontAlgn="b"/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 smtClean="0">
                          <a:latin typeface="Garamond" pitchFamily="18" charset="0"/>
                        </a:rPr>
                        <a:t>25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latin typeface="Garamond" pitchFamily="18" charset="0"/>
                        </a:rPr>
                        <a:t>49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latin typeface="Garamond" pitchFamily="18" charset="0"/>
                        </a:rPr>
                        <a:t>100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latin typeface="Garamond" pitchFamily="18" charset="0"/>
                        </a:rPr>
                        <a:t>174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57201">
                <a:tc>
                  <a:txBody>
                    <a:bodyPr/>
                    <a:lstStyle/>
                    <a:p>
                      <a:pPr algn="ctr" fontAlgn="b"/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latin typeface="Garamond" pitchFamily="18" charset="0"/>
                        </a:rPr>
                        <a:t>16,67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latin typeface="Garamond" pitchFamily="18" charset="0"/>
                        </a:rPr>
                        <a:t>8,17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latin typeface="Garamond" pitchFamily="18" charset="0"/>
                        </a:rPr>
                        <a:t>16,67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latin typeface="Garamond" pitchFamily="18" charset="0"/>
                        </a:rPr>
                        <a:t>41,5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Garamond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79555" name="Object 3"/>
          <p:cNvGraphicFramePr>
            <a:graphicFrameLocks noChangeAspect="1"/>
          </p:cNvGraphicFramePr>
          <p:nvPr/>
        </p:nvGraphicFramePr>
        <p:xfrm>
          <a:off x="785786" y="4357694"/>
          <a:ext cx="3354387" cy="809625"/>
        </p:xfrm>
        <a:graphic>
          <a:graphicData uri="http://schemas.openxmlformats.org/presentationml/2006/ole">
            <p:oleObj spid="_x0000_s279555" name="Équation" r:id="rId3" imgW="1587240" imgH="431640" progId="Equation.3">
              <p:embed/>
            </p:oleObj>
          </a:graphicData>
        </a:graphic>
      </p:graphicFrame>
      <p:graphicFrame>
        <p:nvGraphicFramePr>
          <p:cNvPr id="279556" name="Object 7"/>
          <p:cNvGraphicFramePr>
            <a:graphicFrameLocks noChangeAspect="1"/>
          </p:cNvGraphicFramePr>
          <p:nvPr/>
        </p:nvGraphicFramePr>
        <p:xfrm>
          <a:off x="5132388" y="2643188"/>
          <a:ext cx="3890962" cy="428625"/>
        </p:xfrm>
        <a:graphic>
          <a:graphicData uri="http://schemas.openxmlformats.org/presentationml/2006/ole">
            <p:oleObj spid="_x0000_s279556" name="Équation" r:id="rId4" imgW="1841400" imgH="228600" progId="Equation.3">
              <p:embed/>
            </p:oleObj>
          </a:graphicData>
        </a:graphic>
      </p:graphicFrame>
      <p:graphicFrame>
        <p:nvGraphicFramePr>
          <p:cNvPr id="279557" name="Object 7"/>
          <p:cNvGraphicFramePr>
            <a:graphicFrameLocks noChangeAspect="1"/>
          </p:cNvGraphicFramePr>
          <p:nvPr/>
        </p:nvGraphicFramePr>
        <p:xfrm>
          <a:off x="642910" y="2357433"/>
          <a:ext cx="376237" cy="428625"/>
        </p:xfrm>
        <a:graphic>
          <a:graphicData uri="http://schemas.openxmlformats.org/presentationml/2006/ole">
            <p:oleObj spid="_x0000_s279557" name="Équation" r:id="rId5" imgW="177480" imgH="228600" progId="Equation.3">
              <p:embed/>
            </p:oleObj>
          </a:graphicData>
        </a:graphic>
      </p:graphicFrame>
      <p:graphicFrame>
        <p:nvGraphicFramePr>
          <p:cNvPr id="279558" name="Object 7"/>
          <p:cNvGraphicFramePr>
            <a:graphicFrameLocks noChangeAspect="1"/>
          </p:cNvGraphicFramePr>
          <p:nvPr/>
        </p:nvGraphicFramePr>
        <p:xfrm>
          <a:off x="642910" y="2857488"/>
          <a:ext cx="590550" cy="428625"/>
        </p:xfrm>
        <a:graphic>
          <a:graphicData uri="http://schemas.openxmlformats.org/presentationml/2006/ole">
            <p:oleObj spid="_x0000_s279558" name="Équation" r:id="rId6" imgW="279360" imgH="228600" progId="Equation.3">
              <p:embed/>
            </p:oleObj>
          </a:graphicData>
        </a:graphic>
      </p:graphicFrame>
      <p:graphicFrame>
        <p:nvGraphicFramePr>
          <p:cNvPr id="279559" name="Object 7"/>
          <p:cNvGraphicFramePr>
            <a:graphicFrameLocks noChangeAspect="1"/>
          </p:cNvGraphicFramePr>
          <p:nvPr/>
        </p:nvGraphicFramePr>
        <p:xfrm>
          <a:off x="642910" y="3238502"/>
          <a:ext cx="538162" cy="476250"/>
        </p:xfrm>
        <a:graphic>
          <a:graphicData uri="http://schemas.openxmlformats.org/presentationml/2006/ole">
            <p:oleObj spid="_x0000_s279559" name="Équation" r:id="rId7" imgW="253800" imgH="253800" progId="Equation.3">
              <p:embed/>
            </p:oleObj>
          </a:graphicData>
        </a:graphic>
      </p:graphicFrame>
      <p:graphicFrame>
        <p:nvGraphicFramePr>
          <p:cNvPr id="279560" name="Object 7"/>
          <p:cNvGraphicFramePr>
            <a:graphicFrameLocks noChangeAspect="1"/>
          </p:cNvGraphicFramePr>
          <p:nvPr/>
        </p:nvGraphicFramePr>
        <p:xfrm>
          <a:off x="642910" y="3667130"/>
          <a:ext cx="700087" cy="476250"/>
        </p:xfrm>
        <a:graphic>
          <a:graphicData uri="http://schemas.openxmlformats.org/presentationml/2006/ole">
            <p:oleObj spid="_x0000_s279560" name="Équation" r:id="rId8" imgW="330120" imgH="253800" progId="Equation.3">
              <p:embed/>
            </p:oleObj>
          </a:graphicData>
        </a:graphic>
      </p:graphicFrame>
      <p:graphicFrame>
        <p:nvGraphicFramePr>
          <p:cNvPr id="279561" name="Object 9"/>
          <p:cNvGraphicFramePr>
            <a:graphicFrameLocks noChangeAspect="1"/>
          </p:cNvGraphicFramePr>
          <p:nvPr/>
        </p:nvGraphicFramePr>
        <p:xfrm>
          <a:off x="714348" y="5119705"/>
          <a:ext cx="8134350" cy="738187"/>
        </p:xfrm>
        <a:graphic>
          <a:graphicData uri="http://schemas.openxmlformats.org/presentationml/2006/ole">
            <p:oleObj spid="_x0000_s279561" name="Équation" r:id="rId9" imgW="3848040" imgH="393480" progId="Equation.3">
              <p:embed/>
            </p:oleObj>
          </a:graphicData>
        </a:graphic>
      </p:graphicFrame>
      <p:sp>
        <p:nvSpPr>
          <p:cNvPr id="84" name="ZoneTexte 83"/>
          <p:cNvSpPr txBox="1"/>
          <p:nvPr/>
        </p:nvSpPr>
        <p:spPr>
          <a:xfrm>
            <a:off x="4929190" y="2071678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3"/>
                </a:solidFill>
                <a:latin typeface="Garamond" pitchFamily="18" charset="0"/>
              </a:rPr>
              <a:t>1. </a:t>
            </a:r>
            <a:endParaRPr lang="fr-FR" sz="2000" dirty="0">
              <a:solidFill>
                <a:schemeClr val="accent3"/>
              </a:solidFill>
              <a:latin typeface="Garamond" pitchFamily="18" charset="0"/>
            </a:endParaRPr>
          </a:p>
        </p:txBody>
      </p:sp>
      <p:graphicFrame>
        <p:nvGraphicFramePr>
          <p:cNvPr id="279562" name="Object 7"/>
          <p:cNvGraphicFramePr>
            <a:graphicFrameLocks noChangeAspect="1"/>
          </p:cNvGraphicFramePr>
          <p:nvPr/>
        </p:nvGraphicFramePr>
        <p:xfrm>
          <a:off x="5286380" y="2000240"/>
          <a:ext cx="3302000" cy="452438"/>
        </p:xfrm>
        <a:graphic>
          <a:graphicData uri="http://schemas.openxmlformats.org/presentationml/2006/ole">
            <p:oleObj spid="_x0000_s279562" name="Équation" r:id="rId10" imgW="1562040" imgH="241200" progId="Equation.3">
              <p:embed/>
            </p:oleObj>
          </a:graphicData>
        </a:graphic>
      </p:graphicFrame>
      <p:graphicFrame>
        <p:nvGraphicFramePr>
          <p:cNvPr id="279563" name="Object 11"/>
          <p:cNvGraphicFramePr>
            <a:graphicFrameLocks noChangeAspect="1"/>
          </p:cNvGraphicFramePr>
          <p:nvPr/>
        </p:nvGraphicFramePr>
        <p:xfrm>
          <a:off x="644553" y="5762625"/>
          <a:ext cx="7999413" cy="738188"/>
        </p:xfrm>
        <a:graphic>
          <a:graphicData uri="http://schemas.openxmlformats.org/presentationml/2006/ole">
            <p:oleObj spid="_x0000_s279563" name="Équation" r:id="rId11" imgW="37843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de probabilité paramétriques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 smtClean="0"/>
              <a:t> Les lois paramétriques sont des lois de probabilité qui dépendent d’un ou de plusieurs paramètres (généralement 1 ou 2).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 smtClean="0"/>
              <a:t> Des phénomènes aléatoires très différents peuvent être décrits par une même loi avec des valeurs différentes pour les différents paramètres. 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 smtClean="0"/>
              <a:t> Ainsi un nombre limité de lois permettent de décrire pratiquement une infinité de phénomènes aléatoires. 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2000" b="1" dirty="0" smtClean="0">
                <a:solidFill>
                  <a:schemeClr val="tx1"/>
                </a:solidFill>
                <a:latin typeface="Garamond" pitchFamily="18" charset="0"/>
              </a:rPr>
              <a:t>Variable aléatoire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3013540" y="3933056"/>
            <a:ext cx="282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500034" y="1571612"/>
            <a:ext cx="81439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 smtClean="0">
                <a:latin typeface="Garamond" pitchFamily="18" charset="0"/>
              </a:rPr>
              <a:t>Définition :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Supposons que nous affections une valeur à chaque point de l’espace d’échantillonnage. Nous aurons, alors, défini une fonction est appelée </a:t>
            </a:r>
            <a:r>
              <a:rPr lang="fr-FR" sz="2000" i="1" dirty="0" smtClean="0">
                <a:solidFill>
                  <a:srgbClr val="FF0000"/>
                </a:solidFill>
                <a:latin typeface="Garamond" pitchFamily="18" charset="0"/>
              </a:rPr>
              <a:t>variable aléatoire </a:t>
            </a:r>
            <a:r>
              <a:rPr lang="fr-FR" sz="2000" dirty="0" smtClean="0">
                <a:latin typeface="Garamond" pitchFamily="18" charset="0"/>
              </a:rPr>
              <a:t>(ou variable stochastique) ou plus précisément fonction aléatoire (ou stochastique), généralement désignée par une lettre majuscule telle que X ou Y, une variable aléatoire possède, en général, une signification donnée, physique, géométrique ou autre.</a:t>
            </a:r>
            <a:endParaRPr lang="fr-FR" sz="2400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discrètes. </a:t>
            </a:r>
            <a:r>
              <a:rPr lang="fr-FR" sz="1800" b="1" dirty="0" smtClean="0">
                <a:solidFill>
                  <a:schemeClr val="tx2"/>
                </a:solidFill>
              </a:rPr>
              <a:t>Loi de Bernoulli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i="1" dirty="0" smtClean="0"/>
              <a:t>X</a:t>
            </a:r>
            <a:r>
              <a:rPr lang="fr-FR" dirty="0" smtClean="0"/>
              <a:t> suit une loi de Bernoulli de paramètre </a:t>
            </a:r>
            <a:r>
              <a:rPr lang="fr-FR" i="1" dirty="0" smtClean="0"/>
              <a:t>p </a:t>
            </a:r>
            <a:r>
              <a:rPr lang="fr-FR" dirty="0" smtClean="0"/>
              <a:t>notée </a:t>
            </a:r>
            <a:r>
              <a:rPr lang="fr-FR" i="1" dirty="0" smtClean="0"/>
              <a:t>B</a:t>
            </a:r>
            <a:r>
              <a:rPr lang="fr-FR" dirty="0" smtClean="0"/>
              <a:t>(</a:t>
            </a:r>
            <a:r>
              <a:rPr lang="fr-FR" i="1" dirty="0" smtClean="0"/>
              <a:t>p</a:t>
            </a:r>
            <a:r>
              <a:rPr lang="fr-FR" dirty="0" smtClean="0"/>
              <a:t>) si elle prend les valeurs 0 et 1 avec les probabilités </a:t>
            </a:r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smtClean="0"/>
              <a:t>X </a:t>
            </a:r>
            <a:r>
              <a:rPr lang="fr-FR" dirty="0" smtClean="0"/>
              <a:t>= 1) = </a:t>
            </a:r>
            <a:r>
              <a:rPr lang="fr-FR" i="1" dirty="0" smtClean="0"/>
              <a:t>p</a:t>
            </a:r>
            <a:r>
              <a:rPr lang="fr-FR" dirty="0" smtClean="0"/>
              <a:t> et </a:t>
            </a:r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smtClean="0"/>
              <a:t>X</a:t>
            </a:r>
            <a:r>
              <a:rPr lang="fr-FR" dirty="0" smtClean="0"/>
              <a:t>=0) = 1- </a:t>
            </a:r>
            <a:r>
              <a:rPr lang="fr-FR" i="1" dirty="0" smtClean="0"/>
              <a:t>p :</a:t>
            </a:r>
          </a:p>
          <a:p>
            <a:pPr algn="just">
              <a:lnSpc>
                <a:spcPct val="150000"/>
              </a:lnSpc>
            </a:pPr>
            <a:endParaRPr lang="fr-FR" i="1" dirty="0" smtClean="0"/>
          </a:p>
          <a:p>
            <a:pPr algn="just">
              <a:lnSpc>
                <a:spcPct val="150000"/>
              </a:lnSpc>
            </a:pPr>
            <a:endParaRPr lang="fr-FR" i="1" dirty="0" smtClean="0"/>
          </a:p>
          <a:p>
            <a:pPr algn="just">
              <a:lnSpc>
                <a:spcPct val="150000"/>
              </a:lnSpc>
            </a:pPr>
            <a:endParaRPr lang="fr-FR" i="1" dirty="0" smtClean="0"/>
          </a:p>
          <a:p>
            <a:r>
              <a:rPr lang="fr-FR" b="1" dirty="0" smtClean="0"/>
              <a:t>Propriétés :  </a:t>
            </a:r>
            <a:r>
              <a:rPr lang="fr-FR" dirty="0" smtClean="0"/>
              <a:t>                         et  </a:t>
            </a:r>
          </a:p>
          <a:p>
            <a:r>
              <a:rPr lang="fr-FR" dirty="0" smtClean="0"/>
              <a:t> </a:t>
            </a:r>
          </a:p>
          <a:p>
            <a:r>
              <a:rPr lang="fr-FR" b="1" dirty="0" smtClean="0"/>
              <a:t>Domaine d’application :</a:t>
            </a:r>
            <a:r>
              <a:rPr lang="fr-FR" dirty="0" smtClean="0"/>
              <a:t> Un seul tirage (sans remise).</a:t>
            </a:r>
          </a:p>
          <a:p>
            <a:endParaRPr lang="fr-FR" dirty="0" smtClean="0"/>
          </a:p>
          <a:p>
            <a:pPr algn="ctr"/>
            <a:r>
              <a:rPr lang="fr-FR" i="1" dirty="0" smtClean="0">
                <a:solidFill>
                  <a:srgbClr val="FF0000"/>
                </a:solidFill>
              </a:rPr>
              <a:t>Une épreuve de Bernoulli est une expérience aléatoire à deux issues que l on peut nommer « succès » ou «échec ».</a:t>
            </a:r>
          </a:p>
          <a:p>
            <a:endParaRPr lang="fr-FR" dirty="0" smtClean="0"/>
          </a:p>
          <a:p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i="1" dirty="0" smtClean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643174" y="2571744"/>
          <a:ext cx="3116263" cy="428625"/>
        </p:xfrm>
        <a:graphic>
          <a:graphicData uri="http://schemas.openxmlformats.org/presentationml/2006/ole">
            <p:oleObj spid="_x0000_s264194" name="Équation" r:id="rId3" imgW="1473120" imgH="22860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916103" y="3619504"/>
          <a:ext cx="1370013" cy="381000"/>
        </p:xfrm>
        <a:graphic>
          <a:graphicData uri="http://schemas.openxmlformats.org/presentationml/2006/ole">
            <p:oleObj spid="_x0000_s264195" name="Équation" r:id="rId4" imgW="647640" imgH="20304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824297" y="3690942"/>
          <a:ext cx="2176463" cy="381000"/>
        </p:xfrm>
        <a:graphic>
          <a:graphicData uri="http://schemas.openxmlformats.org/presentationml/2006/ole">
            <p:oleObj spid="_x0000_s264196" name="Équation" r:id="rId5" imgW="102852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discrètes. </a:t>
            </a:r>
            <a:r>
              <a:rPr lang="fr-FR" sz="1800" b="1" dirty="0" smtClean="0">
                <a:solidFill>
                  <a:schemeClr val="tx2"/>
                </a:solidFill>
              </a:rPr>
              <a:t>Loi de Bernoulli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285720" y="1571613"/>
            <a:ext cx="850112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1" dirty="0" smtClean="0">
                <a:latin typeface="Garamond" pitchFamily="18" charset="0"/>
              </a:rPr>
              <a:t>Exemple. </a:t>
            </a:r>
            <a:r>
              <a:rPr lang="fr-FR" sz="2000" dirty="0" smtClean="0">
                <a:latin typeface="Garamond" pitchFamily="18" charset="0"/>
              </a:rPr>
              <a:t>On lance une pièce de monnaie, et on choisit Pile comme succès.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Calculer l’espérance et la variance de X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X suit une loi de Bernoulli : B(1/2)  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On sait que P(F)=P(P)=1/2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X peut prendre soit 1 soit 0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Pile = succès =1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Face =échec =0</a:t>
            </a: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Garamond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i="1" dirty="0" smtClean="0">
              <a:latin typeface="Garamond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Garamond" pitchFamily="18" charset="0"/>
            </a:endParaRPr>
          </a:p>
        </p:txBody>
      </p:sp>
      <p:graphicFrame>
        <p:nvGraphicFramePr>
          <p:cNvPr id="78" name="Tableau 77"/>
          <p:cNvGraphicFramePr>
            <a:graphicFrameLocks noGrp="1"/>
          </p:cNvGraphicFramePr>
          <p:nvPr/>
        </p:nvGraphicFramePr>
        <p:xfrm>
          <a:off x="3500430" y="3214686"/>
          <a:ext cx="5000661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887"/>
                <a:gridCol w="1666887"/>
                <a:gridCol w="166688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Face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Pile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P(X=xi)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0,5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9" name="ZoneTexte 78"/>
          <p:cNvSpPr txBox="1"/>
          <p:nvPr/>
        </p:nvSpPr>
        <p:spPr>
          <a:xfrm>
            <a:off x="1000100" y="4929198"/>
            <a:ext cx="6429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aramond" pitchFamily="18" charset="0"/>
              </a:rPr>
              <a:t>E(X)=p=0,5</a:t>
            </a:r>
          </a:p>
          <a:p>
            <a:r>
              <a:rPr lang="fr-FR" sz="2000" dirty="0" smtClean="0">
                <a:latin typeface="Garamond" pitchFamily="18" charset="0"/>
              </a:rPr>
              <a:t>V(X)=p(1-P)=0,5.0,5=0,25</a:t>
            </a:r>
            <a:endParaRPr lang="fr-FR" sz="20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discrètes. </a:t>
            </a:r>
            <a:r>
              <a:rPr lang="fr-FR" sz="1800" b="1" dirty="0" smtClean="0">
                <a:solidFill>
                  <a:schemeClr val="tx2"/>
                </a:solidFill>
              </a:rPr>
              <a:t>Loi de Bernoulli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285720" y="1571613"/>
            <a:ext cx="850112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1" dirty="0" smtClean="0">
                <a:latin typeface="Garamond" pitchFamily="18" charset="0"/>
              </a:rPr>
              <a:t>Exemple. </a:t>
            </a:r>
            <a:r>
              <a:rPr lang="fr-FR" sz="2000" dirty="0" smtClean="0">
                <a:latin typeface="Garamond" pitchFamily="18" charset="0"/>
              </a:rPr>
              <a:t>On lance une pièce de monnaie, et on choisit Pile comme succès.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Calculer l’espérance et la variance de X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X peut prendre soit 1 soit 0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Pile = succès =1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Face =échec =0</a:t>
            </a: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Garamond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Garamond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i="1" dirty="0" smtClean="0">
              <a:latin typeface="Garamond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Garamond" pitchFamily="18" charset="0"/>
            </a:endParaRPr>
          </a:p>
        </p:txBody>
      </p:sp>
      <p:graphicFrame>
        <p:nvGraphicFramePr>
          <p:cNvPr id="78" name="Tableau 77"/>
          <p:cNvGraphicFramePr>
            <a:graphicFrameLocks noGrp="1"/>
          </p:cNvGraphicFramePr>
          <p:nvPr/>
        </p:nvGraphicFramePr>
        <p:xfrm>
          <a:off x="3428992" y="2714620"/>
          <a:ext cx="5000661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887"/>
                <a:gridCol w="1666887"/>
                <a:gridCol w="166688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Face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Pile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P(X=xi)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0,5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9" name="ZoneTexte 78"/>
          <p:cNvSpPr txBox="1"/>
          <p:nvPr/>
        </p:nvSpPr>
        <p:spPr>
          <a:xfrm>
            <a:off x="2071670" y="3929066"/>
            <a:ext cx="6429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aramond" pitchFamily="18" charset="0"/>
              </a:rPr>
              <a:t>E(X)=p=0,5</a:t>
            </a:r>
          </a:p>
          <a:p>
            <a:r>
              <a:rPr lang="fr-FR" sz="2000" dirty="0" smtClean="0">
                <a:latin typeface="Garamond" pitchFamily="18" charset="0"/>
              </a:rPr>
              <a:t>V(X)=p(1-P)=0,5.0,5=0,25</a:t>
            </a:r>
            <a:endParaRPr lang="fr-FR" sz="2000" dirty="0">
              <a:latin typeface="Garamond" pitchFamily="18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1299028" y="4933188"/>
            <a:ext cx="282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76" name="Object 2"/>
          <p:cNvGraphicFramePr>
            <a:graphicFrameLocks noChangeAspect="1"/>
          </p:cNvGraphicFramePr>
          <p:nvPr/>
        </p:nvGraphicFramePr>
        <p:xfrm>
          <a:off x="1428728" y="4786322"/>
          <a:ext cx="5349876" cy="714379"/>
        </p:xfrm>
        <a:graphic>
          <a:graphicData uri="http://schemas.openxmlformats.org/presentationml/2006/ole">
            <p:oleObj spid="_x0000_s288770" name="Équation" r:id="rId3" imgW="2527200" imgH="431640" progId="Equation.3">
              <p:embed/>
            </p:oleObj>
          </a:graphicData>
        </a:graphic>
      </p:graphicFrame>
      <p:graphicFrame>
        <p:nvGraphicFramePr>
          <p:cNvPr id="77" name="Object 3"/>
          <p:cNvGraphicFramePr>
            <a:graphicFrameLocks noChangeAspect="1"/>
          </p:cNvGraphicFramePr>
          <p:nvPr/>
        </p:nvGraphicFramePr>
        <p:xfrm>
          <a:off x="357158" y="5500707"/>
          <a:ext cx="8466138" cy="642937"/>
        </p:xfrm>
        <a:graphic>
          <a:graphicData uri="http://schemas.openxmlformats.org/presentationml/2006/ole">
            <p:oleObj spid="_x0000_s288771" name="Équation" r:id="rId4" imgW="4000320" imgH="431640" progId="Equation.3">
              <p:embed/>
            </p:oleObj>
          </a:graphicData>
        </a:graphic>
      </p:graphicFrame>
      <p:sp>
        <p:nvSpPr>
          <p:cNvPr id="80" name="Rectangle à coins arrondis 79"/>
          <p:cNvSpPr/>
          <p:nvPr/>
        </p:nvSpPr>
        <p:spPr>
          <a:xfrm>
            <a:off x="214282" y="4714884"/>
            <a:ext cx="8643998" cy="15716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discrètes. </a:t>
            </a:r>
            <a:r>
              <a:rPr lang="fr-FR" sz="1800" b="1" dirty="0" smtClean="0">
                <a:solidFill>
                  <a:schemeClr val="tx2"/>
                </a:solidFill>
              </a:rPr>
              <a:t>Loi de Bernoulli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Exemple. </a:t>
            </a:r>
            <a:r>
              <a:rPr lang="fr-FR" dirty="0" smtClean="0"/>
              <a:t>On lance un dé, et on choisit que le succès est d’avoir un 6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X suit une loi de Bernoulli B(1/6)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X peut prendre soit 1 soit 0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« 6 » = succès =1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« 1,2,3,4,5 » =échec =0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i="1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</p:txBody>
      </p:sp>
      <p:graphicFrame>
        <p:nvGraphicFramePr>
          <p:cNvPr id="78" name="Tableau 77"/>
          <p:cNvGraphicFramePr>
            <a:graphicFrameLocks noGrp="1"/>
          </p:cNvGraphicFramePr>
          <p:nvPr/>
        </p:nvGraphicFramePr>
        <p:xfrm>
          <a:off x="3428991" y="2643182"/>
          <a:ext cx="5143536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4512"/>
                <a:gridCol w="1714512"/>
                <a:gridCol w="171451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1,2,3,4,5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P(X=xi)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5/6=0,83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1/6=0,16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9" name="ZoneTexte 78"/>
          <p:cNvSpPr txBox="1"/>
          <p:nvPr/>
        </p:nvSpPr>
        <p:spPr>
          <a:xfrm>
            <a:off x="785786" y="4071942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E(X)=p=0,16</a:t>
            </a:r>
          </a:p>
          <a:p>
            <a:r>
              <a:rPr lang="fr-FR" dirty="0" smtClean="0"/>
              <a:t>V(X)=p(1-P)=1/6.5/6=0,138</a:t>
            </a: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discrètes. </a:t>
            </a:r>
            <a:r>
              <a:rPr lang="fr-FR" sz="1800" b="1" dirty="0" smtClean="0">
                <a:solidFill>
                  <a:schemeClr val="tx2"/>
                </a:solidFill>
              </a:rPr>
              <a:t>Loi Binomiale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i="1" dirty="0" smtClean="0"/>
              <a:t>X</a:t>
            </a:r>
            <a:r>
              <a:rPr lang="fr-FR" dirty="0" smtClean="0"/>
              <a:t> suit une loi Binomiale de paramètres </a:t>
            </a:r>
            <a:r>
              <a:rPr lang="fr-FR" i="1" dirty="0" smtClean="0"/>
              <a:t>n</a:t>
            </a:r>
            <a:r>
              <a:rPr lang="fr-FR" dirty="0" smtClean="0"/>
              <a:t> et </a:t>
            </a:r>
            <a:r>
              <a:rPr lang="fr-FR" i="1" dirty="0" smtClean="0"/>
              <a:t>p</a:t>
            </a:r>
            <a:r>
              <a:rPr lang="fr-FR" dirty="0" smtClean="0"/>
              <a:t>, notée </a:t>
            </a:r>
            <a:r>
              <a:rPr lang="fr-FR" i="1" dirty="0" smtClean="0"/>
              <a:t>B</a:t>
            </a:r>
            <a:r>
              <a:rPr lang="fr-FR" dirty="0" smtClean="0"/>
              <a:t>(</a:t>
            </a:r>
            <a:r>
              <a:rPr lang="fr-FR" i="1" dirty="0" err="1" smtClean="0"/>
              <a:t>n,p</a:t>
            </a:r>
            <a:r>
              <a:rPr lang="fr-FR" dirty="0" smtClean="0"/>
              <a:t>) si elle prend les valeurs 0,1,2,…,</a:t>
            </a:r>
            <a:r>
              <a:rPr lang="fr-FR" i="1" dirty="0" smtClean="0"/>
              <a:t>n</a:t>
            </a:r>
            <a:r>
              <a:rPr lang="fr-FR" dirty="0" smtClean="0"/>
              <a:t> avec les probabilités :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r>
              <a:rPr lang="fr-FR" b="1" dirty="0" smtClean="0"/>
              <a:t>Propriétés :    </a:t>
            </a:r>
            <a:r>
              <a:rPr lang="fr-FR" dirty="0" smtClean="0"/>
              <a:t>                         et  </a:t>
            </a:r>
          </a:p>
          <a:p>
            <a:r>
              <a:rPr lang="fr-FR" dirty="0" smtClean="0"/>
              <a:t> </a:t>
            </a:r>
          </a:p>
          <a:p>
            <a:r>
              <a:rPr lang="fr-FR" b="1" dirty="0" smtClean="0"/>
              <a:t>Domaine d’application :</a:t>
            </a:r>
            <a:r>
              <a:rPr lang="fr-FR" dirty="0" smtClean="0"/>
              <a:t> Dualité (urnes contenant  boules blanches et  boules noires) avec remise.</a:t>
            </a:r>
          </a:p>
          <a:p>
            <a:pPr algn="ctr"/>
            <a:endParaRPr lang="fr-FR" i="1" dirty="0" smtClean="0">
              <a:solidFill>
                <a:srgbClr val="FF0000"/>
              </a:solidFill>
            </a:endParaRPr>
          </a:p>
          <a:p>
            <a:pPr algn="ctr"/>
            <a:r>
              <a:rPr lang="fr-FR" i="1" dirty="0" smtClean="0">
                <a:solidFill>
                  <a:srgbClr val="FF0000"/>
                </a:solidFill>
              </a:rPr>
              <a:t>Appelée également un schéma de Bernoulli : c’est une répétition de n épreuves de Bernoulli identiques et indépendantes pour lesquelles la probabilité du succès est p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graphicFrame>
        <p:nvGraphicFramePr>
          <p:cNvPr id="6149" name="Object 2"/>
          <p:cNvGraphicFramePr>
            <a:graphicFrameLocks noChangeAspect="1"/>
          </p:cNvGraphicFramePr>
          <p:nvPr/>
        </p:nvGraphicFramePr>
        <p:xfrm>
          <a:off x="2500298" y="2643182"/>
          <a:ext cx="3519487" cy="452437"/>
        </p:xfrm>
        <a:graphic>
          <a:graphicData uri="http://schemas.openxmlformats.org/presentationml/2006/ole">
            <p:oleObj spid="_x0000_s6149" name="Équation" r:id="rId3" imgW="1663560" imgH="241200" progId="Equation.3">
              <p:embed/>
            </p:oleObj>
          </a:graphicData>
        </a:graphic>
      </p:graphicFrame>
      <p:graphicFrame>
        <p:nvGraphicFramePr>
          <p:cNvPr id="6150" name="Object 3"/>
          <p:cNvGraphicFramePr>
            <a:graphicFrameLocks noChangeAspect="1"/>
          </p:cNvGraphicFramePr>
          <p:nvPr/>
        </p:nvGraphicFramePr>
        <p:xfrm>
          <a:off x="1951029" y="3619504"/>
          <a:ext cx="1477963" cy="381000"/>
        </p:xfrm>
        <a:graphic>
          <a:graphicData uri="http://schemas.openxmlformats.org/presentationml/2006/ole">
            <p:oleObj spid="_x0000_s6150" name="Équation" r:id="rId4" imgW="698400" imgH="203040" progId="Equation.3">
              <p:embed/>
            </p:oleObj>
          </a:graphicData>
        </a:graphic>
      </p:graphicFrame>
      <p:graphicFrame>
        <p:nvGraphicFramePr>
          <p:cNvPr id="6151" name="Object 4"/>
          <p:cNvGraphicFramePr>
            <a:graphicFrameLocks noChangeAspect="1"/>
          </p:cNvGraphicFramePr>
          <p:nvPr/>
        </p:nvGraphicFramePr>
        <p:xfrm>
          <a:off x="3860811" y="3643314"/>
          <a:ext cx="2282825" cy="381000"/>
        </p:xfrm>
        <a:graphic>
          <a:graphicData uri="http://schemas.openxmlformats.org/presentationml/2006/ole">
            <p:oleObj spid="_x0000_s6151" name="Équation" r:id="rId5" imgW="10792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discrètes. </a:t>
            </a:r>
            <a:r>
              <a:rPr lang="fr-FR" sz="1800" b="1" dirty="0" smtClean="0">
                <a:solidFill>
                  <a:schemeClr val="tx2"/>
                </a:solidFill>
              </a:rPr>
              <a:t>Loi Binomiale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Exemple. </a:t>
            </a:r>
            <a:r>
              <a:rPr lang="fr-FR" sz="2000" dirty="0" smtClean="0">
                <a:latin typeface="Garamond" pitchFamily="18" charset="0"/>
              </a:rPr>
              <a:t>On répète 3 fois une épreuve de Bernoulli, la probabilité du succès n n’est pas connue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On va utiliser la loi Binomiale B(3,p)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Les paramètres :  n=3 p=?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graphicFrame>
        <p:nvGraphicFramePr>
          <p:cNvPr id="6149" name="Object 2"/>
          <p:cNvGraphicFramePr>
            <a:graphicFrameLocks noChangeAspect="1"/>
          </p:cNvGraphicFramePr>
          <p:nvPr/>
        </p:nvGraphicFramePr>
        <p:xfrm>
          <a:off x="2143108" y="5786454"/>
          <a:ext cx="3519487" cy="452437"/>
        </p:xfrm>
        <a:graphic>
          <a:graphicData uri="http://schemas.openxmlformats.org/presentationml/2006/ole">
            <p:oleObj spid="_x0000_s101378" name="Équation" r:id="rId3" imgW="1663560" imgH="241200" progId="Equation.3">
              <p:embed/>
            </p:oleObj>
          </a:graphicData>
        </a:graphic>
      </p:graphicFrame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discrètes. </a:t>
            </a:r>
            <a:r>
              <a:rPr lang="fr-FR" sz="1800" b="1" dirty="0" smtClean="0">
                <a:solidFill>
                  <a:schemeClr val="tx2"/>
                </a:solidFill>
              </a:rPr>
              <a:t>Loi Binomiale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571472" y="1428736"/>
            <a:ext cx="814393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75" name="Connecteur droit 74"/>
          <p:cNvCxnSpPr/>
          <p:nvPr/>
        </p:nvCxnSpPr>
        <p:spPr>
          <a:xfrm flipH="1">
            <a:off x="2570154" y="2548377"/>
            <a:ext cx="1440160" cy="57606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 flipH="1" flipV="1">
            <a:off x="2570154" y="3124441"/>
            <a:ext cx="1512168" cy="4320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H="1">
            <a:off x="2570154" y="4780625"/>
            <a:ext cx="1440160" cy="57606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flipH="1" flipV="1">
            <a:off x="2570154" y="5356689"/>
            <a:ext cx="1512168" cy="4320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flipH="1">
            <a:off x="357158" y="3295814"/>
            <a:ext cx="1152128" cy="8640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flipH="1" flipV="1">
            <a:off x="357158" y="4159910"/>
            <a:ext cx="1224136" cy="8640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1643042" y="292893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1643042" y="5000636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cxnSp>
        <p:nvCxnSpPr>
          <p:cNvPr id="100" name="Connecteur droit 99"/>
          <p:cNvCxnSpPr/>
          <p:nvPr/>
        </p:nvCxnSpPr>
        <p:spPr>
          <a:xfrm flipH="1">
            <a:off x="5060096" y="1644760"/>
            <a:ext cx="1440160" cy="57606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/>
          <p:cNvCxnSpPr/>
          <p:nvPr/>
        </p:nvCxnSpPr>
        <p:spPr>
          <a:xfrm rot="10800000">
            <a:off x="5060096" y="2220824"/>
            <a:ext cx="1583606" cy="2080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4" name="ZoneTexte 103"/>
          <p:cNvSpPr txBox="1"/>
          <p:nvPr/>
        </p:nvSpPr>
        <p:spPr>
          <a:xfrm rot="19274002">
            <a:off x="327146" y="317115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5" name="ZoneTexte 104"/>
          <p:cNvSpPr txBox="1"/>
          <p:nvPr/>
        </p:nvSpPr>
        <p:spPr>
          <a:xfrm rot="20597529">
            <a:off x="3017789" y="224246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 rot="19987946">
            <a:off x="5325697" y="1397269"/>
            <a:ext cx="60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7" name="ZoneTexte 106"/>
          <p:cNvSpPr txBox="1"/>
          <p:nvPr/>
        </p:nvSpPr>
        <p:spPr>
          <a:xfrm rot="1963019">
            <a:off x="336226" y="46454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8" name="ZoneTexte 107"/>
          <p:cNvSpPr txBox="1"/>
          <p:nvPr/>
        </p:nvSpPr>
        <p:spPr>
          <a:xfrm rot="1130992">
            <a:off x="2800600" y="5645619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 rot="520940">
            <a:off x="5476944" y="227288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 rot="1047303">
            <a:off x="2762300" y="334445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4071934" y="221455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4214810" y="428625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4143372" y="3286124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4214810" y="5500702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6643702" y="142873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6715140" y="2143116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cxnSp>
        <p:nvCxnSpPr>
          <p:cNvPr id="117" name="Connecteur droit 116"/>
          <p:cNvCxnSpPr>
            <a:stCxn id="121" idx="1"/>
          </p:cNvCxnSpPr>
          <p:nvPr/>
        </p:nvCxnSpPr>
        <p:spPr>
          <a:xfrm rot="10800000" flipV="1">
            <a:off x="5072066" y="2802576"/>
            <a:ext cx="1583606" cy="56125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 rot="10800000">
            <a:off x="5072066" y="3363832"/>
            <a:ext cx="1500198" cy="2080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9" name="ZoneTexte 118"/>
          <p:cNvSpPr txBox="1"/>
          <p:nvPr/>
        </p:nvSpPr>
        <p:spPr>
          <a:xfrm rot="19987946">
            <a:off x="5337667" y="2641612"/>
            <a:ext cx="60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0" name="ZoneTexte 119"/>
          <p:cNvSpPr txBox="1"/>
          <p:nvPr/>
        </p:nvSpPr>
        <p:spPr>
          <a:xfrm rot="616245">
            <a:off x="5386128" y="3365879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1" name="ZoneTexte 120"/>
          <p:cNvSpPr txBox="1"/>
          <p:nvPr/>
        </p:nvSpPr>
        <p:spPr>
          <a:xfrm>
            <a:off x="6655672" y="257174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6715140" y="3286124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cxnSp>
        <p:nvCxnSpPr>
          <p:cNvPr id="123" name="Connecteur droit 122"/>
          <p:cNvCxnSpPr/>
          <p:nvPr/>
        </p:nvCxnSpPr>
        <p:spPr>
          <a:xfrm rot="10800000" flipV="1">
            <a:off x="5143504" y="4071942"/>
            <a:ext cx="1428760" cy="50633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 rot="10800000">
            <a:off x="5143504" y="4578278"/>
            <a:ext cx="1500198" cy="2080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5" name="ZoneTexte 124"/>
          <p:cNvSpPr txBox="1"/>
          <p:nvPr/>
        </p:nvSpPr>
        <p:spPr>
          <a:xfrm rot="19987946">
            <a:off x="5409105" y="3754723"/>
            <a:ext cx="60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 rot="656812">
            <a:off x="5334067" y="463033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6727110" y="378619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6786578" y="4429132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cxnSp>
        <p:nvCxnSpPr>
          <p:cNvPr id="129" name="Connecteur droit 128"/>
          <p:cNvCxnSpPr/>
          <p:nvPr/>
        </p:nvCxnSpPr>
        <p:spPr>
          <a:xfrm rot="10800000" flipV="1">
            <a:off x="5212496" y="5357826"/>
            <a:ext cx="1431206" cy="48436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/>
          <p:cNvCxnSpPr/>
          <p:nvPr/>
        </p:nvCxnSpPr>
        <p:spPr>
          <a:xfrm rot="10800000">
            <a:off x="5212496" y="5842192"/>
            <a:ext cx="1502644" cy="23001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1" name="ZoneTexte 130"/>
          <p:cNvSpPr txBox="1"/>
          <p:nvPr/>
        </p:nvSpPr>
        <p:spPr>
          <a:xfrm rot="20629820">
            <a:off x="5429576" y="5040606"/>
            <a:ext cx="60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32" name="ZoneTexte 131"/>
          <p:cNvSpPr txBox="1"/>
          <p:nvPr/>
        </p:nvSpPr>
        <p:spPr>
          <a:xfrm rot="1047303">
            <a:off x="5548382" y="5916221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6858016" y="507207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6858016" y="5857892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sp>
        <p:nvSpPr>
          <p:cNvPr id="143" name="ZoneTexte 142"/>
          <p:cNvSpPr txBox="1"/>
          <p:nvPr/>
        </p:nvSpPr>
        <p:spPr>
          <a:xfrm rot="20597529">
            <a:off x="3089227" y="441107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44" name="ZoneTexte 143"/>
          <p:cNvSpPr txBox="1"/>
          <p:nvPr/>
        </p:nvSpPr>
        <p:spPr>
          <a:xfrm>
            <a:off x="357158" y="1500174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aramond" pitchFamily="18" charset="0"/>
              </a:rPr>
              <a:t>B(3,p)</a:t>
            </a:r>
            <a:endParaRPr lang="fr-FR" sz="20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discrètes. </a:t>
            </a:r>
            <a:r>
              <a:rPr lang="fr-FR" sz="1800" b="1" dirty="0" smtClean="0">
                <a:solidFill>
                  <a:schemeClr val="tx2"/>
                </a:solidFill>
              </a:rPr>
              <a:t>Loi Binomiale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571472" y="1428736"/>
            <a:ext cx="814393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75" name="Connecteur droit 74"/>
          <p:cNvCxnSpPr/>
          <p:nvPr/>
        </p:nvCxnSpPr>
        <p:spPr>
          <a:xfrm flipH="1">
            <a:off x="3507968" y="2548377"/>
            <a:ext cx="1440160" cy="57606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 flipH="1" flipV="1">
            <a:off x="3507968" y="3124441"/>
            <a:ext cx="1512168" cy="4320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H="1">
            <a:off x="3507968" y="4780625"/>
            <a:ext cx="1440160" cy="57606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flipH="1" flipV="1">
            <a:off x="3507968" y="5356689"/>
            <a:ext cx="1512168" cy="4320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rot="10800000" flipV="1">
            <a:off x="1643042" y="3295814"/>
            <a:ext cx="928124" cy="91900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rot="10800000">
            <a:off x="1643042" y="4214818"/>
            <a:ext cx="1000132" cy="8091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2580856" y="292893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580856" y="5000636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cxnSp>
        <p:nvCxnSpPr>
          <p:cNvPr id="100" name="Connecteur droit 99"/>
          <p:cNvCxnSpPr/>
          <p:nvPr/>
        </p:nvCxnSpPr>
        <p:spPr>
          <a:xfrm flipH="1">
            <a:off x="5997910" y="1644760"/>
            <a:ext cx="1440160" cy="57606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1" name="Connecteur droit 100"/>
          <p:cNvCxnSpPr/>
          <p:nvPr/>
        </p:nvCxnSpPr>
        <p:spPr>
          <a:xfrm rot="10800000">
            <a:off x="5997910" y="2220824"/>
            <a:ext cx="1583606" cy="2080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4" name="ZoneTexte 103"/>
          <p:cNvSpPr txBox="1"/>
          <p:nvPr/>
        </p:nvSpPr>
        <p:spPr>
          <a:xfrm rot="19274002">
            <a:off x="1522768" y="3295381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5" name="ZoneTexte 104"/>
          <p:cNvSpPr txBox="1"/>
          <p:nvPr/>
        </p:nvSpPr>
        <p:spPr>
          <a:xfrm rot="20597529">
            <a:off x="3955603" y="224246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 rot="19987946">
            <a:off x="6215393" y="1397269"/>
            <a:ext cx="60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7" name="ZoneTexte 106"/>
          <p:cNvSpPr txBox="1"/>
          <p:nvPr/>
        </p:nvSpPr>
        <p:spPr>
          <a:xfrm rot="1963019">
            <a:off x="1479234" y="464548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8" name="ZoneTexte 107"/>
          <p:cNvSpPr txBox="1"/>
          <p:nvPr/>
        </p:nvSpPr>
        <p:spPr>
          <a:xfrm rot="1130992">
            <a:off x="3738414" y="5645619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 rot="520940">
            <a:off x="6414758" y="227288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 rot="1047303">
            <a:off x="3700114" y="334445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5009748" y="221455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5152624" y="428625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5081186" y="3286124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5152624" y="5500702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7581516" y="142873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7652954" y="2143116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cxnSp>
        <p:nvCxnSpPr>
          <p:cNvPr id="117" name="Connecteur droit 116"/>
          <p:cNvCxnSpPr>
            <a:stCxn id="121" idx="1"/>
          </p:cNvCxnSpPr>
          <p:nvPr/>
        </p:nvCxnSpPr>
        <p:spPr>
          <a:xfrm rot="10800000" flipV="1">
            <a:off x="6009880" y="2802576"/>
            <a:ext cx="1583606" cy="56125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 rot="10800000">
            <a:off x="6009880" y="3363832"/>
            <a:ext cx="1500198" cy="2080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9" name="ZoneTexte 118"/>
          <p:cNvSpPr txBox="1"/>
          <p:nvPr/>
        </p:nvSpPr>
        <p:spPr>
          <a:xfrm rot="19987946">
            <a:off x="6275481" y="2641612"/>
            <a:ext cx="60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0" name="ZoneTexte 119"/>
          <p:cNvSpPr txBox="1"/>
          <p:nvPr/>
        </p:nvSpPr>
        <p:spPr>
          <a:xfrm rot="616245">
            <a:off x="6323942" y="3365879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1" name="ZoneTexte 120"/>
          <p:cNvSpPr txBox="1"/>
          <p:nvPr/>
        </p:nvSpPr>
        <p:spPr>
          <a:xfrm>
            <a:off x="7593486" y="257174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7652954" y="3286124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cxnSp>
        <p:nvCxnSpPr>
          <p:cNvPr id="123" name="Connecteur droit 122"/>
          <p:cNvCxnSpPr/>
          <p:nvPr/>
        </p:nvCxnSpPr>
        <p:spPr>
          <a:xfrm rot="10800000" flipV="1">
            <a:off x="6081318" y="4071942"/>
            <a:ext cx="1428760" cy="50633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 rot="10800000">
            <a:off x="6081318" y="4578278"/>
            <a:ext cx="1500198" cy="2080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5" name="ZoneTexte 124"/>
          <p:cNvSpPr txBox="1"/>
          <p:nvPr/>
        </p:nvSpPr>
        <p:spPr>
          <a:xfrm rot="19987946">
            <a:off x="6346919" y="3754723"/>
            <a:ext cx="60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 rot="656812">
            <a:off x="6271881" y="463033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7664924" y="378619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7724392" y="4429132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cxnSp>
        <p:nvCxnSpPr>
          <p:cNvPr id="129" name="Connecteur droit 128"/>
          <p:cNvCxnSpPr/>
          <p:nvPr/>
        </p:nvCxnSpPr>
        <p:spPr>
          <a:xfrm rot="10800000" flipV="1">
            <a:off x="6150310" y="5357826"/>
            <a:ext cx="1431206" cy="48436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/>
          <p:cNvCxnSpPr/>
          <p:nvPr/>
        </p:nvCxnSpPr>
        <p:spPr>
          <a:xfrm rot="10800000">
            <a:off x="6150310" y="5842192"/>
            <a:ext cx="1502644" cy="23001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1" name="ZoneTexte 130"/>
          <p:cNvSpPr txBox="1"/>
          <p:nvPr/>
        </p:nvSpPr>
        <p:spPr>
          <a:xfrm rot="20629820">
            <a:off x="6367390" y="5040606"/>
            <a:ext cx="60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32" name="ZoneTexte 131"/>
          <p:cNvSpPr txBox="1"/>
          <p:nvPr/>
        </p:nvSpPr>
        <p:spPr>
          <a:xfrm rot="1047303">
            <a:off x="6334199" y="591622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7795830" y="507207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7795830" y="5857892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sp>
        <p:nvSpPr>
          <p:cNvPr id="143" name="ZoneTexte 142"/>
          <p:cNvSpPr txBox="1"/>
          <p:nvPr/>
        </p:nvSpPr>
        <p:spPr>
          <a:xfrm rot="20597529">
            <a:off x="4027041" y="441107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44" name="ZoneTexte 143"/>
          <p:cNvSpPr txBox="1"/>
          <p:nvPr/>
        </p:nvSpPr>
        <p:spPr>
          <a:xfrm>
            <a:off x="1294972" y="1500174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Garamond" pitchFamily="18" charset="0"/>
              </a:rPr>
              <a:t>B(3,p) </a:t>
            </a:r>
            <a:endParaRPr lang="fr-FR" sz="2000" dirty="0">
              <a:latin typeface="Garamond" pitchFamily="18" charset="0"/>
            </a:endParaRPr>
          </a:p>
        </p:txBody>
      </p:sp>
      <p:graphicFrame>
        <p:nvGraphicFramePr>
          <p:cNvPr id="331778" name="Object 2"/>
          <p:cNvGraphicFramePr>
            <a:graphicFrameLocks noChangeAspect="1"/>
          </p:cNvGraphicFramePr>
          <p:nvPr/>
        </p:nvGraphicFramePr>
        <p:xfrm>
          <a:off x="214282" y="1928802"/>
          <a:ext cx="3386138" cy="428625"/>
        </p:xfrm>
        <a:graphic>
          <a:graphicData uri="http://schemas.openxmlformats.org/presentationml/2006/ole">
            <p:oleObj spid="_x0000_s331778" name="Équation" r:id="rId3" imgW="16002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discrètes. </a:t>
            </a:r>
            <a:r>
              <a:rPr lang="fr-FR" sz="1800" b="1" dirty="0" smtClean="0">
                <a:solidFill>
                  <a:schemeClr val="tx2"/>
                </a:solidFill>
              </a:rPr>
              <a:t>Loi Binomiale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571472" y="1428736"/>
            <a:ext cx="814393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75" name="Connecteur droit 74"/>
          <p:cNvCxnSpPr/>
          <p:nvPr/>
        </p:nvCxnSpPr>
        <p:spPr>
          <a:xfrm flipH="1">
            <a:off x="3507968" y="2548377"/>
            <a:ext cx="1440160" cy="57606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 flipH="1" flipV="1">
            <a:off x="3507968" y="3124441"/>
            <a:ext cx="1512168" cy="43204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H="1">
            <a:off x="3507968" y="4780625"/>
            <a:ext cx="1440160" cy="57606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flipH="1" flipV="1">
            <a:off x="3507968" y="5356689"/>
            <a:ext cx="1512168" cy="4320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rot="10800000" flipV="1">
            <a:off x="1643042" y="3295814"/>
            <a:ext cx="928124" cy="91900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rot="10800000">
            <a:off x="1643042" y="4214818"/>
            <a:ext cx="1000132" cy="8091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2580856" y="292893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580856" y="5000636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cxnSp>
        <p:nvCxnSpPr>
          <p:cNvPr id="100" name="Connecteur droit 99"/>
          <p:cNvCxnSpPr/>
          <p:nvPr/>
        </p:nvCxnSpPr>
        <p:spPr>
          <a:xfrm flipH="1">
            <a:off x="5997910" y="1644760"/>
            <a:ext cx="1440160" cy="57606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/>
          <p:cNvCxnSpPr/>
          <p:nvPr/>
        </p:nvCxnSpPr>
        <p:spPr>
          <a:xfrm rot="10800000">
            <a:off x="5997910" y="2220824"/>
            <a:ext cx="1583606" cy="20804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4" name="ZoneTexte 103"/>
          <p:cNvSpPr txBox="1"/>
          <p:nvPr/>
        </p:nvSpPr>
        <p:spPr>
          <a:xfrm rot="19274002">
            <a:off x="1522768" y="3295381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5" name="ZoneTexte 104"/>
          <p:cNvSpPr txBox="1"/>
          <p:nvPr/>
        </p:nvSpPr>
        <p:spPr>
          <a:xfrm rot="20597529">
            <a:off x="3955603" y="224246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 rot="19987946">
            <a:off x="6215393" y="1397269"/>
            <a:ext cx="60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7" name="ZoneTexte 106"/>
          <p:cNvSpPr txBox="1"/>
          <p:nvPr/>
        </p:nvSpPr>
        <p:spPr>
          <a:xfrm rot="1963019">
            <a:off x="1479234" y="464548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8" name="ZoneTexte 107"/>
          <p:cNvSpPr txBox="1"/>
          <p:nvPr/>
        </p:nvSpPr>
        <p:spPr>
          <a:xfrm rot="1130992">
            <a:off x="3738414" y="5645619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 rot="520940">
            <a:off x="6414758" y="227288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 rot="1047303">
            <a:off x="3700114" y="334445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5009748" y="221455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5152624" y="428625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5081186" y="3286124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5152624" y="5500702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7581516" y="142873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7652954" y="2143116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cxnSp>
        <p:nvCxnSpPr>
          <p:cNvPr id="117" name="Connecteur droit 116"/>
          <p:cNvCxnSpPr>
            <a:stCxn id="121" idx="1"/>
          </p:cNvCxnSpPr>
          <p:nvPr/>
        </p:nvCxnSpPr>
        <p:spPr>
          <a:xfrm rot="10800000" flipV="1">
            <a:off x="6009880" y="2802576"/>
            <a:ext cx="1583606" cy="56125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 rot="10800000">
            <a:off x="6009880" y="3363832"/>
            <a:ext cx="1500198" cy="2080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9" name="ZoneTexte 118"/>
          <p:cNvSpPr txBox="1"/>
          <p:nvPr/>
        </p:nvSpPr>
        <p:spPr>
          <a:xfrm rot="19987946">
            <a:off x="6275481" y="2641612"/>
            <a:ext cx="60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0" name="ZoneTexte 119"/>
          <p:cNvSpPr txBox="1"/>
          <p:nvPr/>
        </p:nvSpPr>
        <p:spPr>
          <a:xfrm rot="616245">
            <a:off x="6323942" y="3365879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1" name="ZoneTexte 120"/>
          <p:cNvSpPr txBox="1"/>
          <p:nvPr/>
        </p:nvSpPr>
        <p:spPr>
          <a:xfrm>
            <a:off x="7593486" y="257174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7652954" y="3286124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cxnSp>
        <p:nvCxnSpPr>
          <p:cNvPr id="123" name="Connecteur droit 122"/>
          <p:cNvCxnSpPr/>
          <p:nvPr/>
        </p:nvCxnSpPr>
        <p:spPr>
          <a:xfrm rot="10800000" flipV="1">
            <a:off x="6081318" y="4071942"/>
            <a:ext cx="1428760" cy="50633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 rot="10800000">
            <a:off x="6081318" y="4578278"/>
            <a:ext cx="1500198" cy="2080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5" name="ZoneTexte 124"/>
          <p:cNvSpPr txBox="1"/>
          <p:nvPr/>
        </p:nvSpPr>
        <p:spPr>
          <a:xfrm rot="19987946">
            <a:off x="6346919" y="3754723"/>
            <a:ext cx="60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 rot="656812">
            <a:off x="6271881" y="463033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7664924" y="378619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7724392" y="4429132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cxnSp>
        <p:nvCxnSpPr>
          <p:cNvPr id="129" name="Connecteur droit 128"/>
          <p:cNvCxnSpPr/>
          <p:nvPr/>
        </p:nvCxnSpPr>
        <p:spPr>
          <a:xfrm rot="10800000" flipV="1">
            <a:off x="6150310" y="5357826"/>
            <a:ext cx="1431206" cy="48436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/>
          <p:cNvCxnSpPr/>
          <p:nvPr/>
        </p:nvCxnSpPr>
        <p:spPr>
          <a:xfrm rot="10800000">
            <a:off x="6150310" y="5842192"/>
            <a:ext cx="1502644" cy="23001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1" name="ZoneTexte 130"/>
          <p:cNvSpPr txBox="1"/>
          <p:nvPr/>
        </p:nvSpPr>
        <p:spPr>
          <a:xfrm rot="20629820">
            <a:off x="6367390" y="5040606"/>
            <a:ext cx="60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32" name="ZoneTexte 131"/>
          <p:cNvSpPr txBox="1"/>
          <p:nvPr/>
        </p:nvSpPr>
        <p:spPr>
          <a:xfrm rot="1047303">
            <a:off x="6334199" y="591622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1-p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7795830" y="507207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succès</a:t>
            </a:r>
            <a:endParaRPr lang="fr-FR" sz="2400" dirty="0">
              <a:latin typeface="Garamond" pitchFamily="18" charset="0"/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7795830" y="5857892"/>
            <a:ext cx="106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/>
                </a:solidFill>
                <a:latin typeface="Garamond" pitchFamily="18" charset="0"/>
              </a:rPr>
              <a:t>Echec</a:t>
            </a:r>
            <a:endParaRPr lang="fr-FR" sz="2400" dirty="0">
              <a:solidFill>
                <a:schemeClr val="accent4"/>
              </a:solidFill>
              <a:latin typeface="Garamond" pitchFamily="18" charset="0"/>
            </a:endParaRPr>
          </a:p>
        </p:txBody>
      </p:sp>
      <p:sp>
        <p:nvSpPr>
          <p:cNvPr id="143" name="ZoneTexte 142"/>
          <p:cNvSpPr txBox="1"/>
          <p:nvPr/>
        </p:nvSpPr>
        <p:spPr>
          <a:xfrm rot="20597529">
            <a:off x="4027041" y="441107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</a:t>
            </a:r>
            <a:endParaRPr lang="fr-FR" sz="2400" dirty="0">
              <a:latin typeface="Garamond" pitchFamily="18" charset="0"/>
            </a:endParaRPr>
          </a:p>
        </p:txBody>
      </p:sp>
      <p:graphicFrame>
        <p:nvGraphicFramePr>
          <p:cNvPr id="331778" name="Object 2"/>
          <p:cNvGraphicFramePr>
            <a:graphicFrameLocks noChangeAspect="1"/>
          </p:cNvGraphicFramePr>
          <p:nvPr/>
        </p:nvGraphicFramePr>
        <p:xfrm>
          <a:off x="2071670" y="1428736"/>
          <a:ext cx="1316037" cy="381000"/>
        </p:xfrm>
        <a:graphic>
          <a:graphicData uri="http://schemas.openxmlformats.org/presentationml/2006/ole">
            <p:oleObj spid="_x0000_s332802" name="Équation" r:id="rId3" imgW="622080" imgH="203040" progId="Equation.3">
              <p:embed/>
            </p:oleObj>
          </a:graphicData>
        </a:graphic>
      </p:graphicFrame>
      <p:graphicFrame>
        <p:nvGraphicFramePr>
          <p:cNvPr id="332803" name="Object 2"/>
          <p:cNvGraphicFramePr>
            <a:graphicFrameLocks noChangeAspect="1"/>
          </p:cNvGraphicFramePr>
          <p:nvPr/>
        </p:nvGraphicFramePr>
        <p:xfrm>
          <a:off x="428596" y="1571612"/>
          <a:ext cx="1154112" cy="404812"/>
        </p:xfrm>
        <a:graphic>
          <a:graphicData uri="http://schemas.openxmlformats.org/presentationml/2006/ole">
            <p:oleObj spid="_x0000_s332803" name="Équation" r:id="rId4" imgW="545760" imgH="215640" progId="Equation.3">
              <p:embed/>
            </p:oleObj>
          </a:graphicData>
        </a:graphic>
      </p:graphicFrame>
      <p:graphicFrame>
        <p:nvGraphicFramePr>
          <p:cNvPr id="332804" name="Object 2"/>
          <p:cNvGraphicFramePr>
            <a:graphicFrameLocks noChangeAspect="1"/>
          </p:cNvGraphicFramePr>
          <p:nvPr/>
        </p:nvGraphicFramePr>
        <p:xfrm>
          <a:off x="857224" y="2000240"/>
          <a:ext cx="1154113" cy="404813"/>
        </p:xfrm>
        <a:graphic>
          <a:graphicData uri="http://schemas.openxmlformats.org/presentationml/2006/ole">
            <p:oleObj spid="_x0000_s332804" name="Équation" r:id="rId5" imgW="545760" imgH="215640" progId="Equation.3">
              <p:embed/>
            </p:oleObj>
          </a:graphicData>
        </a:graphic>
      </p:graphicFrame>
      <p:graphicFrame>
        <p:nvGraphicFramePr>
          <p:cNvPr id="332805" name="Object 2"/>
          <p:cNvGraphicFramePr>
            <a:graphicFrameLocks noChangeAspect="1"/>
          </p:cNvGraphicFramePr>
          <p:nvPr/>
        </p:nvGraphicFramePr>
        <p:xfrm>
          <a:off x="1428728" y="2571744"/>
          <a:ext cx="1154113" cy="404813"/>
        </p:xfrm>
        <a:graphic>
          <a:graphicData uri="http://schemas.openxmlformats.org/presentationml/2006/ole">
            <p:oleObj spid="_x0000_s332805" name="Équation" r:id="rId6" imgW="54576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discrètes. </a:t>
            </a:r>
            <a:r>
              <a:rPr lang="fr-FR" sz="1800" b="1" dirty="0" smtClean="0">
                <a:solidFill>
                  <a:schemeClr val="tx2"/>
                </a:solidFill>
              </a:rPr>
              <a:t>Loi Binomiale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571472" y="1428736"/>
            <a:ext cx="814393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32803" name="Object 2"/>
          <p:cNvGraphicFramePr>
            <a:graphicFrameLocks noChangeAspect="1"/>
          </p:cNvGraphicFramePr>
          <p:nvPr/>
        </p:nvGraphicFramePr>
        <p:xfrm>
          <a:off x="2132004" y="1523990"/>
          <a:ext cx="1154112" cy="404812"/>
        </p:xfrm>
        <a:graphic>
          <a:graphicData uri="http://schemas.openxmlformats.org/presentationml/2006/ole">
            <p:oleObj spid="_x0000_s333827" name="Équation" r:id="rId3" imgW="545760" imgH="215640" progId="Equation.3">
              <p:embed/>
            </p:oleObj>
          </a:graphicData>
        </a:graphic>
      </p:graphicFrame>
      <p:graphicFrame>
        <p:nvGraphicFramePr>
          <p:cNvPr id="332807" name="Object 2"/>
          <p:cNvGraphicFramePr>
            <a:graphicFrameLocks noChangeAspect="1"/>
          </p:cNvGraphicFramePr>
          <p:nvPr/>
        </p:nvGraphicFramePr>
        <p:xfrm>
          <a:off x="214282" y="2357430"/>
          <a:ext cx="7440613" cy="809625"/>
        </p:xfrm>
        <a:graphic>
          <a:graphicData uri="http://schemas.openxmlformats.org/presentationml/2006/ole">
            <p:oleObj spid="_x0000_s333830" name="Équation" r:id="rId4" imgW="3517560" imgH="431640" progId="Equation.3">
              <p:embed/>
            </p:oleObj>
          </a:graphicData>
        </a:graphic>
      </p:graphicFrame>
      <p:graphicFrame>
        <p:nvGraphicFramePr>
          <p:cNvPr id="332808" name="Object 8"/>
          <p:cNvGraphicFramePr>
            <a:graphicFrameLocks noChangeAspect="1"/>
          </p:cNvGraphicFramePr>
          <p:nvPr/>
        </p:nvGraphicFramePr>
        <p:xfrm>
          <a:off x="214282" y="3214686"/>
          <a:ext cx="5719763" cy="857250"/>
        </p:xfrm>
        <a:graphic>
          <a:graphicData uri="http://schemas.openxmlformats.org/presentationml/2006/ole">
            <p:oleObj spid="_x0000_s333831" name="Équation" r:id="rId5" imgW="2705040" imgH="457200" progId="Equation.3">
              <p:embed/>
            </p:oleObj>
          </a:graphicData>
        </a:graphic>
      </p:graphicFrame>
      <p:graphicFrame>
        <p:nvGraphicFramePr>
          <p:cNvPr id="332809" name="Object 9"/>
          <p:cNvGraphicFramePr>
            <a:graphicFrameLocks noChangeAspect="1"/>
          </p:cNvGraphicFramePr>
          <p:nvPr/>
        </p:nvGraphicFramePr>
        <p:xfrm>
          <a:off x="428596" y="3857628"/>
          <a:ext cx="2954338" cy="857250"/>
        </p:xfrm>
        <a:graphic>
          <a:graphicData uri="http://schemas.openxmlformats.org/presentationml/2006/ole">
            <p:oleObj spid="_x0000_s333832" name="Équation" r:id="rId6" imgW="1396800" imgH="457200" progId="Equation.3">
              <p:embed/>
            </p:oleObj>
          </a:graphicData>
        </a:graphic>
      </p:graphicFrame>
      <p:graphicFrame>
        <p:nvGraphicFramePr>
          <p:cNvPr id="333833" name="Object 9"/>
          <p:cNvGraphicFramePr>
            <a:graphicFrameLocks noChangeAspect="1"/>
          </p:cNvGraphicFramePr>
          <p:nvPr/>
        </p:nvGraphicFramePr>
        <p:xfrm>
          <a:off x="3929058" y="1595428"/>
          <a:ext cx="1154112" cy="404812"/>
        </p:xfrm>
        <a:graphic>
          <a:graphicData uri="http://schemas.openxmlformats.org/presentationml/2006/ole">
            <p:oleObj spid="_x0000_s333833" name="Équation" r:id="rId7" imgW="545760" imgH="215640" progId="Equation.3">
              <p:embed/>
            </p:oleObj>
          </a:graphicData>
        </a:graphic>
      </p:graphicFrame>
      <p:graphicFrame>
        <p:nvGraphicFramePr>
          <p:cNvPr id="333834" name="Object 10"/>
          <p:cNvGraphicFramePr>
            <a:graphicFrameLocks noChangeAspect="1"/>
          </p:cNvGraphicFramePr>
          <p:nvPr/>
        </p:nvGraphicFramePr>
        <p:xfrm>
          <a:off x="6072198" y="1523990"/>
          <a:ext cx="1154112" cy="404812"/>
        </p:xfrm>
        <a:graphic>
          <a:graphicData uri="http://schemas.openxmlformats.org/presentationml/2006/ole">
            <p:oleObj spid="_x0000_s333834" name="Équation" r:id="rId8" imgW="545760" imgH="215640" progId="Equation.3">
              <p:embed/>
            </p:oleObj>
          </a:graphicData>
        </a:graphic>
      </p:graphicFrame>
      <p:cxnSp>
        <p:nvCxnSpPr>
          <p:cNvPr id="136" name="Connecteur droit avec flèche 135"/>
          <p:cNvCxnSpPr/>
          <p:nvPr/>
        </p:nvCxnSpPr>
        <p:spPr>
          <a:xfrm rot="5400000">
            <a:off x="2500298" y="214311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7" name="Connecteur droit avec flèche 136"/>
          <p:cNvCxnSpPr/>
          <p:nvPr/>
        </p:nvCxnSpPr>
        <p:spPr>
          <a:xfrm rot="5400000">
            <a:off x="4358480" y="214232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8" name="Connecteur droit avec flèche 137"/>
          <p:cNvCxnSpPr/>
          <p:nvPr/>
        </p:nvCxnSpPr>
        <p:spPr>
          <a:xfrm rot="5400000">
            <a:off x="6500032" y="207088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333835" name="Object 2"/>
          <p:cNvGraphicFramePr>
            <a:graphicFrameLocks noChangeAspect="1"/>
          </p:cNvGraphicFramePr>
          <p:nvPr/>
        </p:nvGraphicFramePr>
        <p:xfrm>
          <a:off x="428596" y="5000636"/>
          <a:ext cx="3519487" cy="452437"/>
        </p:xfrm>
        <a:graphic>
          <a:graphicData uri="http://schemas.openxmlformats.org/presentationml/2006/ole">
            <p:oleObj spid="_x0000_s333835" name="Équation" r:id="rId9" imgW="16635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2000" b="1" dirty="0" smtClean="0">
                <a:solidFill>
                  <a:schemeClr val="tx1"/>
                </a:solidFill>
                <a:latin typeface="Garamond" pitchFamily="18" charset="0"/>
              </a:rPr>
              <a:t>Variable aléatoire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3013540" y="3933056"/>
            <a:ext cx="282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285720" y="1428736"/>
            <a:ext cx="85725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 smtClean="0">
                <a:latin typeface="Garamond" pitchFamily="18" charset="0"/>
              </a:rPr>
              <a:t>Exemple :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Soit l’expérience aléatoire « On lance deux fois une pièce de monnaie et on regarde le résultat ». L’ensemble de toutes les issues possibles </a:t>
            </a:r>
            <a:r>
              <a:rPr lang="el-GR" sz="2000" dirty="0" smtClean="0">
                <a:latin typeface="Garamond" pitchFamily="18" charset="0"/>
              </a:rPr>
              <a:t>Ω</a:t>
            </a:r>
            <a:r>
              <a:rPr lang="fr-FR" sz="2000" dirty="0" smtClean="0">
                <a:latin typeface="Garamond" pitchFamily="18" charset="0"/>
              </a:rPr>
              <a:t>={FF, FP, PF, PP}.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Soit alors X le nombre de faces possibles. A chaque point de l’espace d’échantillonnage, nous pouvons associer une valeur de X.</a:t>
            </a: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Garamond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Garamond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Garamond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Garamond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solidFill>
                  <a:srgbClr val="FF0000"/>
                </a:solidFill>
                <a:latin typeface="Garamond" pitchFamily="18" charset="0"/>
              </a:rPr>
              <a:t>Une variable aléatoire X est une fonction définie sur un Univers </a:t>
            </a:r>
            <a:r>
              <a:rPr lang="el-GR" sz="2000" dirty="0" smtClean="0">
                <a:solidFill>
                  <a:srgbClr val="FF0000"/>
                </a:solidFill>
                <a:latin typeface="Garamond" pitchFamily="18" charset="0"/>
              </a:rPr>
              <a:t>Ω</a:t>
            </a:r>
            <a:r>
              <a:rPr lang="fr-FR" sz="2000" dirty="0" smtClean="0">
                <a:solidFill>
                  <a:srgbClr val="FF0000"/>
                </a:solidFill>
                <a:latin typeface="Garamond" pitchFamily="18" charset="0"/>
              </a:rPr>
              <a:t> et à valeur dans R.</a:t>
            </a:r>
          </a:p>
          <a:p>
            <a:pPr algn="just">
              <a:lnSpc>
                <a:spcPct val="150000"/>
              </a:lnSpc>
            </a:pPr>
            <a:endParaRPr lang="fr-FR" sz="2000" dirty="0" smtClean="0">
              <a:latin typeface="Garamond" pitchFamily="18" charset="0"/>
            </a:endParaRPr>
          </a:p>
        </p:txBody>
      </p:sp>
      <p:graphicFrame>
        <p:nvGraphicFramePr>
          <p:cNvPr id="74" name="Tableau 73"/>
          <p:cNvGraphicFramePr>
            <a:graphicFrameLocks noGrp="1"/>
          </p:cNvGraphicFramePr>
          <p:nvPr/>
        </p:nvGraphicFramePr>
        <p:xfrm>
          <a:off x="1428728" y="4143380"/>
          <a:ext cx="6488430" cy="792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1163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Garamond" pitchFamily="18" charset="0"/>
                        </a:rPr>
                        <a:t>Echantillon</a:t>
                      </a:r>
                      <a:endParaRPr lang="fr-FR" sz="20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Garamond" pitchFamily="18" charset="0"/>
                        </a:rPr>
                        <a:t>FF</a:t>
                      </a:r>
                      <a:endParaRPr lang="fr-FR" sz="20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Garamond" pitchFamily="18" charset="0"/>
                        </a:rPr>
                        <a:t>FP</a:t>
                      </a:r>
                      <a:endParaRPr lang="fr-FR" sz="20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Garamond" pitchFamily="18" charset="0"/>
                        </a:rPr>
                        <a:t>PF</a:t>
                      </a:r>
                      <a:endParaRPr lang="fr-FR" sz="20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Garamond" pitchFamily="18" charset="0"/>
                        </a:rPr>
                        <a:t>PP</a:t>
                      </a:r>
                      <a:endParaRPr lang="fr-FR" sz="20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Garamond" pitchFamily="18" charset="0"/>
                        </a:rPr>
                        <a:t>X</a:t>
                      </a:r>
                      <a:endParaRPr lang="fr-FR" sz="20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Garamond" pitchFamily="18" charset="0"/>
                        </a:rPr>
                        <a:t>2</a:t>
                      </a:r>
                      <a:endParaRPr lang="fr-FR" sz="20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Garamond" pitchFamily="18" charset="0"/>
                        </a:rPr>
                        <a:t>1</a:t>
                      </a:r>
                      <a:endParaRPr lang="fr-FR" sz="20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Garamond" pitchFamily="18" charset="0"/>
                        </a:rPr>
                        <a:t>1</a:t>
                      </a:r>
                      <a:endParaRPr lang="fr-FR" sz="20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Garamond" pitchFamily="18" charset="0"/>
                        </a:rPr>
                        <a:t>0</a:t>
                      </a:r>
                      <a:endParaRPr lang="fr-FR" sz="20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5" name="Rectangle à coins arrondis 74"/>
          <p:cNvSpPr/>
          <p:nvPr/>
        </p:nvSpPr>
        <p:spPr>
          <a:xfrm>
            <a:off x="214282" y="5500702"/>
            <a:ext cx="8643998" cy="642942"/>
          </a:xfrm>
          <a:prstGeom prst="roundRect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discrètes. </a:t>
            </a:r>
            <a:r>
              <a:rPr lang="fr-FR" sz="1800" b="1" dirty="0" smtClean="0">
                <a:solidFill>
                  <a:schemeClr val="tx2"/>
                </a:solidFill>
              </a:rPr>
              <a:t>Loi Binomiale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/>
              <a:t>Exemple. </a:t>
            </a:r>
            <a:r>
              <a:rPr lang="fr-FR" dirty="0" smtClean="0"/>
              <a:t>La probabilité d’obtenir exactement 2 faces au cours de 6 lancers d’une pièce de monnaie</a:t>
            </a:r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graphicFrame>
        <p:nvGraphicFramePr>
          <p:cNvPr id="6149" name="Object 2"/>
          <p:cNvGraphicFramePr>
            <a:graphicFrameLocks noChangeAspect="1"/>
          </p:cNvGraphicFramePr>
          <p:nvPr/>
        </p:nvGraphicFramePr>
        <p:xfrm>
          <a:off x="2500298" y="2643182"/>
          <a:ext cx="3519487" cy="452437"/>
        </p:xfrm>
        <a:graphic>
          <a:graphicData uri="http://schemas.openxmlformats.org/presentationml/2006/ole">
            <p:oleObj spid="_x0000_s327682" name="Équation" r:id="rId3" imgW="1663560" imgH="241200" progId="Equation.3">
              <p:embed/>
            </p:oleObj>
          </a:graphicData>
        </a:graphic>
      </p:graphicFrame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138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3643314"/>
            <a:ext cx="4357718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discrètes. </a:t>
            </a:r>
            <a:r>
              <a:rPr lang="fr-FR" sz="1800" b="1" dirty="0" smtClean="0">
                <a:solidFill>
                  <a:schemeClr val="tx2"/>
                </a:solidFill>
              </a:rPr>
              <a:t>Loi géométrique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76" name="ZoneTexte 75"/>
          <p:cNvSpPr txBox="1"/>
          <p:nvPr/>
        </p:nvSpPr>
        <p:spPr>
          <a:xfrm>
            <a:off x="428596" y="1571612"/>
            <a:ext cx="807249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X</a:t>
            </a:r>
            <a:r>
              <a:rPr lang="fr-FR" dirty="0" smtClean="0"/>
              <a:t> suit une loi géométrique de paramètre </a:t>
            </a:r>
            <a:r>
              <a:rPr lang="fr-FR" i="1" dirty="0" smtClean="0"/>
              <a:t>p</a:t>
            </a:r>
            <a:r>
              <a:rPr lang="fr-FR" dirty="0" smtClean="0"/>
              <a:t> notée  </a:t>
            </a:r>
            <a:r>
              <a:rPr lang="fr-FR" i="1" dirty="0" smtClean="0"/>
              <a:t>G(</a:t>
            </a:r>
            <a:r>
              <a:rPr lang="fr-FR" i="1" dirty="0" err="1" smtClean="0"/>
              <a:t>p,k</a:t>
            </a:r>
            <a:r>
              <a:rPr lang="fr-FR" i="1" dirty="0" smtClean="0"/>
              <a:t>)</a:t>
            </a:r>
            <a:r>
              <a:rPr lang="fr-FR" dirty="0" smtClean="0"/>
              <a:t> si sa distribution est donnée par 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b="1" dirty="0" smtClean="0"/>
              <a:t>Propriétés :  </a:t>
            </a:r>
            <a:r>
              <a:rPr lang="fr-FR" dirty="0" smtClean="0"/>
              <a:t>                             et</a:t>
            </a:r>
          </a:p>
          <a:p>
            <a:endParaRPr lang="fr-FR" dirty="0" smtClean="0"/>
          </a:p>
          <a:p>
            <a:pPr>
              <a:lnSpc>
                <a:spcPct val="200000"/>
              </a:lnSpc>
            </a:pPr>
            <a:r>
              <a:rPr lang="fr-FR" b="1" dirty="0" smtClean="0"/>
              <a:t>Domaine d’application :</a:t>
            </a:r>
            <a:r>
              <a:rPr lang="fr-FR" dirty="0" smtClean="0"/>
              <a:t> C’est la loi du temps d’attente du premier succès dans les épreuves de Bernoulli répétées ou dans un tirage avec remise.</a:t>
            </a:r>
          </a:p>
          <a:p>
            <a:pPr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Nombre de tirage nécessaire pour obtenir pile lors du lancement d’une pièce</a:t>
            </a:r>
          </a:p>
          <a:p>
            <a:r>
              <a:rPr lang="fr-FR" dirty="0" smtClean="0"/>
              <a:t>  </a:t>
            </a:r>
          </a:p>
          <a:p>
            <a:endParaRPr lang="fr-FR" dirty="0"/>
          </a:p>
        </p:txBody>
      </p:sp>
      <p:graphicFrame>
        <p:nvGraphicFramePr>
          <p:cNvPr id="7173" name="Object 2"/>
          <p:cNvGraphicFramePr>
            <a:graphicFrameLocks noChangeAspect="1"/>
          </p:cNvGraphicFramePr>
          <p:nvPr/>
        </p:nvGraphicFramePr>
        <p:xfrm>
          <a:off x="2840038" y="2511425"/>
          <a:ext cx="2981325" cy="428625"/>
        </p:xfrm>
        <a:graphic>
          <a:graphicData uri="http://schemas.openxmlformats.org/presentationml/2006/ole">
            <p:oleObj spid="_x0000_s7173" name="Équation" r:id="rId3" imgW="1409400" imgH="228600" progId="Equation.3">
              <p:embed/>
            </p:oleObj>
          </a:graphicData>
        </a:graphic>
      </p:graphicFrame>
      <p:graphicFrame>
        <p:nvGraphicFramePr>
          <p:cNvPr id="7174" name="Object 3"/>
          <p:cNvGraphicFramePr>
            <a:graphicFrameLocks noChangeAspect="1"/>
          </p:cNvGraphicFramePr>
          <p:nvPr/>
        </p:nvGraphicFramePr>
        <p:xfrm>
          <a:off x="1904993" y="3190876"/>
          <a:ext cx="1666875" cy="381000"/>
        </p:xfrm>
        <a:graphic>
          <a:graphicData uri="http://schemas.openxmlformats.org/presentationml/2006/ole">
            <p:oleObj spid="_x0000_s7174" name="Équation" r:id="rId4" imgW="787320" imgH="203040" progId="Equation.3">
              <p:embed/>
            </p:oleObj>
          </a:graphicData>
        </a:graphic>
      </p:graphicFrame>
      <p:graphicFrame>
        <p:nvGraphicFramePr>
          <p:cNvPr id="7175" name="Object 4"/>
          <p:cNvGraphicFramePr>
            <a:graphicFrameLocks noChangeAspect="1"/>
          </p:cNvGraphicFramePr>
          <p:nvPr/>
        </p:nvGraphicFramePr>
        <p:xfrm>
          <a:off x="3857620" y="3214686"/>
          <a:ext cx="2470150" cy="428625"/>
        </p:xfrm>
        <a:graphic>
          <a:graphicData uri="http://schemas.openxmlformats.org/presentationml/2006/ole">
            <p:oleObj spid="_x0000_s7175" name="Équation" r:id="rId5" imgW="11682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discrètes. </a:t>
            </a:r>
            <a:r>
              <a:rPr lang="fr-FR" sz="1800" b="1" dirty="0" smtClean="0">
                <a:solidFill>
                  <a:schemeClr val="tx2"/>
                </a:solidFill>
              </a:rPr>
              <a:t>Loi de poisson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76" name="ZoneTexte 75"/>
          <p:cNvSpPr txBox="1"/>
          <p:nvPr/>
        </p:nvSpPr>
        <p:spPr>
          <a:xfrm>
            <a:off x="428596" y="1571612"/>
            <a:ext cx="807249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/>
              <a:t>X</a:t>
            </a:r>
            <a:r>
              <a:rPr lang="fr-FR" dirty="0" smtClean="0"/>
              <a:t> suit une loi de Poisson de paramètre       notée                      </a:t>
            </a:r>
          </a:p>
          <a:p>
            <a:pPr algn="just"/>
            <a:r>
              <a:rPr lang="fr-FR" dirty="0" smtClean="0"/>
              <a:t>si sa distribution est donnée par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b="1" dirty="0" smtClean="0"/>
              <a:t>Propriétés :                           et</a:t>
            </a:r>
          </a:p>
          <a:p>
            <a:pPr algn="just"/>
            <a:endParaRPr lang="fr-FR" b="1" dirty="0" smtClean="0"/>
          </a:p>
          <a:p>
            <a:pPr algn="just"/>
            <a:r>
              <a:rPr lang="fr-FR" b="1" dirty="0" smtClean="0"/>
              <a:t>Domaine d’application :</a:t>
            </a:r>
            <a:r>
              <a:rPr lang="fr-FR" dirty="0" smtClean="0"/>
              <a:t> Cette loi s’applique au comportement du nombre d’évènements se produisant dans un laps de temps fixe (ou intervalles spatiaux). </a:t>
            </a:r>
          </a:p>
          <a:p>
            <a:pPr algn="just"/>
            <a:r>
              <a:rPr lang="fr-FR" b="1" dirty="0" smtClean="0"/>
              <a:t> 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  </a:t>
            </a:r>
          </a:p>
          <a:p>
            <a:endParaRPr lang="fr-FR" dirty="0"/>
          </a:p>
        </p:txBody>
      </p:sp>
      <p:graphicFrame>
        <p:nvGraphicFramePr>
          <p:cNvPr id="8197" name="Object 13"/>
          <p:cNvGraphicFramePr>
            <a:graphicFrameLocks noChangeAspect="1"/>
          </p:cNvGraphicFramePr>
          <p:nvPr/>
        </p:nvGraphicFramePr>
        <p:xfrm>
          <a:off x="4429124" y="1500174"/>
          <a:ext cx="284162" cy="361950"/>
        </p:xfrm>
        <a:graphic>
          <a:graphicData uri="http://schemas.openxmlformats.org/presentationml/2006/ole">
            <p:oleObj spid="_x0000_s8197" name="Équation" r:id="rId3" imgW="139680" imgH="177480" progId="Equation.3">
              <p:embed/>
            </p:oleObj>
          </a:graphicData>
        </a:graphic>
      </p:graphicFrame>
      <p:graphicFrame>
        <p:nvGraphicFramePr>
          <p:cNvPr id="8198" name="Object 14"/>
          <p:cNvGraphicFramePr>
            <a:graphicFrameLocks noChangeAspect="1"/>
          </p:cNvGraphicFramePr>
          <p:nvPr/>
        </p:nvGraphicFramePr>
        <p:xfrm>
          <a:off x="5429256" y="1547802"/>
          <a:ext cx="752475" cy="381000"/>
        </p:xfrm>
        <a:graphic>
          <a:graphicData uri="http://schemas.openxmlformats.org/presentationml/2006/ole">
            <p:oleObj spid="_x0000_s8198" name="Équation" r:id="rId4" imgW="355320" imgH="203040" progId="Equation.3">
              <p:embed/>
            </p:oleObj>
          </a:graphicData>
        </a:graphic>
      </p:graphicFrame>
      <p:graphicFrame>
        <p:nvGraphicFramePr>
          <p:cNvPr id="8199" name="Object 2"/>
          <p:cNvGraphicFramePr>
            <a:graphicFrameLocks noChangeAspect="1"/>
          </p:cNvGraphicFramePr>
          <p:nvPr/>
        </p:nvGraphicFramePr>
        <p:xfrm>
          <a:off x="1981200" y="2333625"/>
          <a:ext cx="4700588" cy="785813"/>
        </p:xfrm>
        <a:graphic>
          <a:graphicData uri="http://schemas.openxmlformats.org/presentationml/2006/ole">
            <p:oleObj spid="_x0000_s8199" name="Équation" r:id="rId5" imgW="2222280" imgH="419040" progId="Equation.3">
              <p:embed/>
            </p:oleObj>
          </a:graphicData>
        </a:graphic>
      </p:graphicFrame>
      <p:graphicFrame>
        <p:nvGraphicFramePr>
          <p:cNvPr id="8200" name="Object 3"/>
          <p:cNvGraphicFramePr>
            <a:graphicFrameLocks noChangeAspect="1"/>
          </p:cNvGraphicFramePr>
          <p:nvPr/>
        </p:nvGraphicFramePr>
        <p:xfrm>
          <a:off x="2012941" y="3476625"/>
          <a:ext cx="1344613" cy="381000"/>
        </p:xfrm>
        <a:graphic>
          <a:graphicData uri="http://schemas.openxmlformats.org/presentationml/2006/ole">
            <p:oleObj spid="_x0000_s8200" name="Équation" r:id="rId6" imgW="634680" imgH="203040" progId="Equation.3">
              <p:embed/>
            </p:oleObj>
          </a:graphicData>
        </a:graphic>
      </p:graphicFrame>
      <p:graphicFrame>
        <p:nvGraphicFramePr>
          <p:cNvPr id="8201" name="Object 4"/>
          <p:cNvGraphicFramePr>
            <a:graphicFrameLocks noChangeAspect="1"/>
          </p:cNvGraphicFramePr>
          <p:nvPr/>
        </p:nvGraphicFramePr>
        <p:xfrm>
          <a:off x="3857620" y="3500438"/>
          <a:ext cx="1343025" cy="381000"/>
        </p:xfrm>
        <a:graphic>
          <a:graphicData uri="http://schemas.openxmlformats.org/presentationml/2006/ole">
            <p:oleObj spid="_x0000_s8201" name="Équation" r:id="rId7" imgW="6346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variables aléatoires continues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76" name="ZoneTexte 75"/>
          <p:cNvSpPr txBox="1"/>
          <p:nvPr/>
        </p:nvSpPr>
        <p:spPr>
          <a:xfrm>
            <a:off x="214282" y="1571613"/>
            <a:ext cx="86439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 smtClean="0">
                <a:latin typeface="Garamond" pitchFamily="18" charset="0"/>
              </a:rPr>
              <a:t>La </a:t>
            </a:r>
            <a:r>
              <a:rPr lang="fr-FR" sz="2400" b="1" dirty="0" err="1" smtClean="0">
                <a:latin typeface="Garamond" pitchFamily="18" charset="0"/>
              </a:rPr>
              <a:t>v.a</a:t>
            </a:r>
            <a:r>
              <a:rPr lang="fr-FR" sz="2400" b="1" dirty="0" smtClean="0">
                <a:latin typeface="Garamond" pitchFamily="18" charset="0"/>
              </a:rPr>
              <a:t>. continue.</a:t>
            </a:r>
            <a:r>
              <a:rPr lang="fr-FR" sz="2400" dirty="0" smtClean="0">
                <a:latin typeface="Garamond" pitchFamily="18" charset="0"/>
              </a:rPr>
              <a:t> La </a:t>
            </a:r>
            <a:r>
              <a:rPr lang="fr-FR" sz="2400" dirty="0" err="1" smtClean="0">
                <a:latin typeface="Garamond" pitchFamily="18" charset="0"/>
              </a:rPr>
              <a:t>v.a</a:t>
            </a:r>
            <a:r>
              <a:rPr lang="fr-FR" sz="2400" dirty="0" smtClean="0">
                <a:latin typeface="Garamond" pitchFamily="18" charset="0"/>
              </a:rPr>
              <a:t>. est dite continue si ses réalisations sont n’importe quels réels dans un intervalle donné (le montant des transactions pendant une journée à la BVC). Elle est caractérisée par cet ensemble et la probabilité d’apparition appelée distribution ou loi de probabilité et prend la forme d’une expression analytique appelée densité.</a:t>
            </a:r>
          </a:p>
          <a:p>
            <a:pPr algn="just"/>
            <a:endParaRPr lang="fr-FR" sz="2400" dirty="0" smtClean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400" b="1" dirty="0" smtClean="0">
                <a:latin typeface="Garamond" pitchFamily="18" charset="0"/>
              </a:rPr>
              <a:t>Caractéristiques :</a:t>
            </a:r>
          </a:p>
          <a:p>
            <a:r>
              <a:rPr lang="fr-FR" sz="2400" dirty="0" smtClean="0">
                <a:latin typeface="Garamond" pitchFamily="18" charset="0"/>
              </a:rPr>
              <a:t>Les deux principales caractéristiques, la moyenne et la variance, d’une variables aléatoire continues sont données par</a:t>
            </a:r>
          </a:p>
          <a:p>
            <a:pPr algn="just"/>
            <a:endParaRPr lang="fr-FR" sz="2400" dirty="0" smtClean="0">
              <a:latin typeface="Garamond" pitchFamily="18" charset="0"/>
            </a:endParaRPr>
          </a:p>
          <a:p>
            <a:pPr algn="just"/>
            <a:r>
              <a:rPr lang="fr-FR" b="1" dirty="0" smtClean="0"/>
              <a:t> 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  </a:t>
            </a:r>
          </a:p>
          <a:p>
            <a:endParaRPr lang="fr-FR" dirty="0"/>
          </a:p>
        </p:txBody>
      </p:sp>
      <p:graphicFrame>
        <p:nvGraphicFramePr>
          <p:cNvPr id="109575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1285852" y="5500702"/>
          <a:ext cx="5929354" cy="785818"/>
        </p:xfrm>
        <a:graphic>
          <a:graphicData uri="http://schemas.openxmlformats.org/presentationml/2006/ole">
            <p:oleObj spid="_x0000_s109575" name="Équation" r:id="rId3" imgW="335268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variables aléatoires continues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74" name="Espace réservé du contenu 7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1163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latin typeface="Garamond" pitchFamily="18" charset="0"/>
              </a:rPr>
              <a:t>Exemple. </a:t>
            </a:r>
            <a:r>
              <a:rPr lang="fr-FR" sz="2400" dirty="0" smtClean="0">
                <a:latin typeface="Garamond" pitchFamily="18" charset="0"/>
              </a:rPr>
              <a:t>On considère la fonction f définie sur :  par  et X est une variable aléatoire de densité f.</a:t>
            </a:r>
          </a:p>
          <a:p>
            <a:pPr>
              <a:buNone/>
            </a:pPr>
            <a:r>
              <a:rPr lang="fr-FR" sz="2400" dirty="0" smtClean="0">
                <a:latin typeface="Garamond" pitchFamily="18" charset="0"/>
              </a:rPr>
              <a:t>Calculer les probabilités suivantes : </a:t>
            </a:r>
          </a:p>
          <a:p>
            <a:pPr marL="457200" lvl="0" indent="-457200">
              <a:buAutoNum type="alphaLcPeriod"/>
            </a:pPr>
            <a:r>
              <a:rPr lang="fr-FR" sz="2400" dirty="0" smtClean="0">
                <a:latin typeface="Garamond" pitchFamily="18" charset="0"/>
              </a:rPr>
              <a:t> </a:t>
            </a:r>
          </a:p>
          <a:p>
            <a:pPr marL="457200" lvl="0" indent="-457200">
              <a:buAutoNum type="alphaLcPeriod"/>
            </a:pPr>
            <a:r>
              <a:rPr lang="fr-FR" sz="2400" dirty="0" smtClean="0">
                <a:latin typeface="Garamond" pitchFamily="18" charset="0"/>
              </a:rPr>
              <a:t> </a:t>
            </a:r>
          </a:p>
          <a:p>
            <a:pPr>
              <a:buNone/>
            </a:pPr>
            <a:endParaRPr lang="fr-FR" sz="2400" b="1" dirty="0">
              <a:latin typeface="Garamond" pitchFamily="18" charset="0"/>
            </a:endParaRP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928934"/>
            <a:ext cx="1245879" cy="285752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0597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357562"/>
            <a:ext cx="928694" cy="3095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variables aléatoires continues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74" name="Espace réservé du contenu 7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116398"/>
          </a:xfrm>
        </p:spPr>
        <p:txBody>
          <a:bodyPr>
            <a:normAutofit/>
          </a:bodyPr>
          <a:lstStyle/>
          <a:p>
            <a:pPr marL="457200" lvl="0" indent="-457200">
              <a:buAutoNum type="alphaLcPeriod"/>
            </a:pPr>
            <a:r>
              <a:rPr lang="fr-FR" sz="2400" dirty="0" smtClean="0">
                <a:latin typeface="Garamond" pitchFamily="18" charset="0"/>
              </a:rPr>
              <a:t> </a:t>
            </a:r>
          </a:p>
          <a:p>
            <a:pPr marL="457200" lvl="0" indent="-457200">
              <a:buNone/>
            </a:pPr>
            <a:r>
              <a:rPr lang="fr-FR" sz="2400" dirty="0" smtClean="0">
                <a:latin typeface="Garamond" pitchFamily="18" charset="0"/>
              </a:rPr>
              <a:t> </a:t>
            </a:r>
          </a:p>
          <a:p>
            <a:pPr>
              <a:buNone/>
            </a:pPr>
            <a:endParaRPr lang="fr-FR" sz="2400" b="1" dirty="0">
              <a:latin typeface="Garamond" pitchFamily="18" charset="0"/>
            </a:endParaRP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643050"/>
            <a:ext cx="1245879" cy="285752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78" name="Connecteur droit 77"/>
          <p:cNvCxnSpPr/>
          <p:nvPr/>
        </p:nvCxnSpPr>
        <p:spPr>
          <a:xfrm rot="5400000">
            <a:off x="-32" y="3357562"/>
            <a:ext cx="200026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rot="10800000" flipV="1">
            <a:off x="1000101" y="4347375"/>
            <a:ext cx="3357585" cy="103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orme libre 81"/>
          <p:cNvSpPr/>
          <p:nvPr/>
        </p:nvSpPr>
        <p:spPr>
          <a:xfrm>
            <a:off x="1285852" y="3143248"/>
            <a:ext cx="3000396" cy="478077"/>
          </a:xfrm>
          <a:custGeom>
            <a:avLst/>
            <a:gdLst>
              <a:gd name="connsiteX0" fmla="*/ 0 w 2630465"/>
              <a:gd name="connsiteY0" fmla="*/ 315238 h 478077"/>
              <a:gd name="connsiteX1" fmla="*/ 1778696 w 2630465"/>
              <a:gd name="connsiteY1" fmla="*/ 27140 h 478077"/>
              <a:gd name="connsiteX2" fmla="*/ 2630465 w 2630465"/>
              <a:gd name="connsiteY2" fmla="*/ 478077 h 478077"/>
              <a:gd name="connsiteX3" fmla="*/ 2630465 w 2630465"/>
              <a:gd name="connsiteY3" fmla="*/ 478077 h 47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0465" h="478077">
                <a:moveTo>
                  <a:pt x="0" y="315238"/>
                </a:moveTo>
                <a:cubicBezTo>
                  <a:pt x="670142" y="157619"/>
                  <a:pt x="1340285" y="0"/>
                  <a:pt x="1778696" y="27140"/>
                </a:cubicBezTo>
                <a:cubicBezTo>
                  <a:pt x="2217107" y="54280"/>
                  <a:pt x="2630465" y="478077"/>
                  <a:pt x="2630465" y="478077"/>
                </a:cubicBezTo>
                <a:lnTo>
                  <a:pt x="2630465" y="478077"/>
                </a:lnTo>
              </a:path>
            </a:pathLst>
          </a:cu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3"/>
              </a:solidFill>
            </a:endParaRPr>
          </a:p>
        </p:txBody>
      </p:sp>
      <p:cxnSp>
        <p:nvCxnSpPr>
          <p:cNvPr id="87" name="Connecteur droit 86"/>
          <p:cNvCxnSpPr/>
          <p:nvPr/>
        </p:nvCxnSpPr>
        <p:spPr>
          <a:xfrm rot="5400000">
            <a:off x="1107257" y="3893347"/>
            <a:ext cx="928694" cy="1588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 rot="5400000">
            <a:off x="1607323" y="3821909"/>
            <a:ext cx="1071570" cy="1588"/>
          </a:xfrm>
          <a:prstGeom prst="line">
            <a:avLst/>
          </a:prstGeom>
          <a:ln w="19050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 rot="5400000">
            <a:off x="2642777" y="3785793"/>
            <a:ext cx="1143008" cy="794"/>
          </a:xfrm>
          <a:prstGeom prst="line">
            <a:avLst/>
          </a:prstGeom>
          <a:ln w="19050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 rot="5400000">
            <a:off x="3536943" y="3892553"/>
            <a:ext cx="928694" cy="1588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2000232" y="434555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/>
                </a:solidFill>
              </a:rPr>
              <a:t>a</a:t>
            </a:r>
            <a:endParaRPr lang="fr-FR" dirty="0">
              <a:solidFill>
                <a:schemeClr val="accent4"/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3071802" y="434555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/>
                </a:solidFill>
              </a:rPr>
              <a:t>b</a:t>
            </a:r>
            <a:endParaRPr lang="fr-FR" dirty="0">
              <a:solidFill>
                <a:schemeClr val="accent4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3786182" y="264318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/>
                </a:solidFill>
              </a:rPr>
              <a:t>f(x)</a:t>
            </a:r>
            <a:endParaRPr lang="fr-FR" dirty="0">
              <a:solidFill>
                <a:schemeClr val="accent3"/>
              </a:solidFill>
            </a:endParaRPr>
          </a:p>
        </p:txBody>
      </p:sp>
      <p:cxnSp>
        <p:nvCxnSpPr>
          <p:cNvPr id="100" name="Connecteur droit avec flèche 99"/>
          <p:cNvCxnSpPr>
            <a:stCxn id="96" idx="1"/>
          </p:cNvCxnSpPr>
          <p:nvPr/>
        </p:nvCxnSpPr>
        <p:spPr>
          <a:xfrm rot="10800000" flipV="1">
            <a:off x="3357554" y="2827848"/>
            <a:ext cx="428628" cy="243962"/>
          </a:xfrm>
          <a:prstGeom prst="straightConnector1">
            <a:avLst/>
          </a:prstGeom>
          <a:ln w="158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/>
          <p:cNvCxnSpPr/>
          <p:nvPr/>
        </p:nvCxnSpPr>
        <p:spPr>
          <a:xfrm rot="5400000">
            <a:off x="2821769" y="3964785"/>
            <a:ext cx="428628" cy="35719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 rot="5400000">
            <a:off x="2500298" y="3643314"/>
            <a:ext cx="785818" cy="642942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 rot="5400000">
            <a:off x="2250265" y="3393281"/>
            <a:ext cx="1071570" cy="85725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 rot="5400000">
            <a:off x="2071670" y="3286124"/>
            <a:ext cx="1000132" cy="85725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 rot="5400000">
            <a:off x="2107389" y="3321843"/>
            <a:ext cx="571504" cy="50006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/>
          <p:nvPr/>
        </p:nvCxnSpPr>
        <p:spPr>
          <a:xfrm rot="5400000">
            <a:off x="2107389" y="3250405"/>
            <a:ext cx="357190" cy="285752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22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4857760"/>
            <a:ext cx="3095625" cy="742950"/>
          </a:xfrm>
          <a:prstGeom prst="rect">
            <a:avLst/>
          </a:prstGeom>
          <a:noFill/>
        </p:spPr>
      </p:pic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3" name="Connecteur droit avec flèche 122"/>
          <p:cNvCxnSpPr/>
          <p:nvPr/>
        </p:nvCxnSpPr>
        <p:spPr>
          <a:xfrm rot="5400000" flipH="1" flipV="1">
            <a:off x="2429654" y="4714884"/>
            <a:ext cx="427834" cy="794"/>
          </a:xfrm>
          <a:prstGeom prst="straightConnector1">
            <a:avLst/>
          </a:prstGeom>
          <a:ln w="158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25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1857364"/>
            <a:ext cx="2643206" cy="714380"/>
          </a:xfrm>
          <a:prstGeom prst="rect">
            <a:avLst/>
          </a:prstGeom>
          <a:noFill/>
        </p:spPr>
      </p:pic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27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643182"/>
            <a:ext cx="928694" cy="857256"/>
          </a:xfrm>
          <a:prstGeom prst="rect">
            <a:avLst/>
          </a:prstGeom>
          <a:noFill/>
        </p:spPr>
      </p:pic>
      <p:sp>
        <p:nvSpPr>
          <p:cNvPr id="1116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29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3643314"/>
            <a:ext cx="871538" cy="571504"/>
          </a:xfrm>
          <a:prstGeom prst="rect">
            <a:avLst/>
          </a:prstGeom>
          <a:noFill/>
        </p:spPr>
      </p:pic>
      <p:sp>
        <p:nvSpPr>
          <p:cNvPr id="1116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31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4357694"/>
            <a:ext cx="928694" cy="500066"/>
          </a:xfrm>
          <a:prstGeom prst="rect">
            <a:avLst/>
          </a:prstGeom>
          <a:noFill/>
        </p:spPr>
      </p:pic>
      <p:sp>
        <p:nvSpPr>
          <p:cNvPr id="11163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33" name="Picture 1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000636"/>
            <a:ext cx="1071570" cy="500066"/>
          </a:xfrm>
          <a:prstGeom prst="rect">
            <a:avLst/>
          </a:prstGeom>
          <a:noFill/>
        </p:spPr>
      </p:pic>
      <p:sp>
        <p:nvSpPr>
          <p:cNvPr id="11163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1637" name="Picture 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572140"/>
            <a:ext cx="1000132" cy="500066"/>
          </a:xfrm>
          <a:prstGeom prst="rect">
            <a:avLst/>
          </a:prstGeom>
          <a:noFill/>
        </p:spPr>
      </p:pic>
      <p:pic>
        <p:nvPicPr>
          <p:cNvPr id="111641" name="Picture 2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2786058"/>
            <a:ext cx="1143008" cy="642942"/>
          </a:xfrm>
          <a:prstGeom prst="rect">
            <a:avLst/>
          </a:prstGeom>
          <a:noFill/>
        </p:spPr>
      </p:pic>
      <p:pic>
        <p:nvPicPr>
          <p:cNvPr id="111640" name="Picture 2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5572140"/>
            <a:ext cx="857256" cy="642942"/>
          </a:xfrm>
          <a:prstGeom prst="rect">
            <a:avLst/>
          </a:prstGeom>
          <a:noFill/>
        </p:spPr>
      </p:pic>
      <p:pic>
        <p:nvPicPr>
          <p:cNvPr id="111639" name="Picture 2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39559" y="4357694"/>
            <a:ext cx="1375845" cy="357190"/>
          </a:xfrm>
          <a:prstGeom prst="rect">
            <a:avLst/>
          </a:prstGeom>
          <a:noFill/>
        </p:spPr>
      </p:pic>
      <p:sp>
        <p:nvSpPr>
          <p:cNvPr id="111642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43" name="Rectangle 27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variables aléatoires continues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74" name="Espace réservé du contenu 7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116398"/>
          </a:xfrm>
        </p:spPr>
        <p:txBody>
          <a:bodyPr>
            <a:normAutofit/>
          </a:bodyPr>
          <a:lstStyle/>
          <a:p>
            <a:pPr marL="457200" lvl="0" indent="-457200">
              <a:buNone/>
            </a:pPr>
            <a:r>
              <a:rPr lang="fr-FR" sz="2400" dirty="0" smtClean="0">
                <a:latin typeface="Garamond" pitchFamily="18" charset="0"/>
              </a:rPr>
              <a:t>b.  </a:t>
            </a:r>
          </a:p>
          <a:p>
            <a:pPr marL="457200" lvl="0" indent="-457200">
              <a:buNone/>
            </a:pPr>
            <a:r>
              <a:rPr lang="fr-FR" sz="2400" dirty="0" smtClean="0">
                <a:latin typeface="Garamond" pitchFamily="18" charset="0"/>
              </a:rPr>
              <a:t> </a:t>
            </a:r>
          </a:p>
          <a:p>
            <a:pPr>
              <a:buNone/>
            </a:pPr>
            <a:endParaRPr lang="fr-FR" sz="2400" b="1" dirty="0">
              <a:latin typeface="Garamond" pitchFamily="18" charset="0"/>
            </a:endParaRP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78" name="Connecteur droit 77"/>
          <p:cNvCxnSpPr/>
          <p:nvPr/>
        </p:nvCxnSpPr>
        <p:spPr>
          <a:xfrm rot="5400000">
            <a:off x="-356428" y="3285330"/>
            <a:ext cx="200026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rot="10800000">
            <a:off x="643706" y="4285462"/>
            <a:ext cx="3071038" cy="79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 rot="5400000">
            <a:off x="1250927" y="3749677"/>
            <a:ext cx="1071570" cy="1588"/>
          </a:xfrm>
          <a:prstGeom prst="line">
            <a:avLst/>
          </a:prstGeom>
          <a:ln w="19050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1643836" y="42733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/>
                </a:solidFill>
              </a:rPr>
              <a:t>3</a:t>
            </a:r>
            <a:endParaRPr lang="fr-FR" dirty="0">
              <a:solidFill>
                <a:schemeClr val="accent4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1500166" y="235743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A1 </a:t>
            </a:r>
            <a:r>
              <a:rPr lang="fr-FR" dirty="0" smtClean="0">
                <a:solidFill>
                  <a:schemeClr val="accent4"/>
                </a:solidFill>
              </a:rPr>
              <a:t>+ A2 </a:t>
            </a:r>
            <a:r>
              <a:rPr lang="fr-FR" dirty="0" smtClean="0">
                <a:solidFill>
                  <a:schemeClr val="accent1"/>
                </a:solidFill>
              </a:rPr>
              <a:t>=1</a:t>
            </a:r>
            <a:endParaRPr lang="fr-FR" dirty="0">
              <a:solidFill>
                <a:schemeClr val="accent1"/>
              </a:solidFill>
            </a:endParaRPr>
          </a:p>
        </p:txBody>
      </p:sp>
      <p:cxnSp>
        <p:nvCxnSpPr>
          <p:cNvPr id="100" name="Connecteur droit avec flèche 99"/>
          <p:cNvCxnSpPr>
            <a:stCxn id="136" idx="2"/>
          </p:cNvCxnSpPr>
          <p:nvPr/>
        </p:nvCxnSpPr>
        <p:spPr>
          <a:xfrm rot="5400000">
            <a:off x="988311" y="2524238"/>
            <a:ext cx="345050" cy="35719"/>
          </a:xfrm>
          <a:prstGeom prst="straightConnector1">
            <a:avLst/>
          </a:prstGeom>
          <a:ln w="158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/>
          <p:cNvCxnSpPr/>
          <p:nvPr/>
        </p:nvCxnSpPr>
        <p:spPr>
          <a:xfrm rot="5400000">
            <a:off x="2429654" y="3571876"/>
            <a:ext cx="785024" cy="6421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 rot="5400000">
            <a:off x="2143902" y="3571082"/>
            <a:ext cx="785818" cy="642942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 rot="5400000">
            <a:off x="1893869" y="3536157"/>
            <a:ext cx="856462" cy="6421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 rot="5400000">
            <a:off x="1715274" y="3429000"/>
            <a:ext cx="785024" cy="6421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 rot="5400000">
            <a:off x="1750993" y="3321843"/>
            <a:ext cx="499272" cy="427834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/>
          <p:nvPr/>
        </p:nvCxnSpPr>
        <p:spPr>
          <a:xfrm rot="5400000">
            <a:off x="1786712" y="3286124"/>
            <a:ext cx="213520" cy="21352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3" name="Connecteur droit avec flèche 122"/>
          <p:cNvCxnSpPr/>
          <p:nvPr/>
        </p:nvCxnSpPr>
        <p:spPr>
          <a:xfrm rot="5400000" flipH="1" flipV="1">
            <a:off x="2286778" y="4499776"/>
            <a:ext cx="285752" cy="144464"/>
          </a:xfrm>
          <a:prstGeom prst="straightConnector1">
            <a:avLst/>
          </a:prstGeom>
          <a:ln w="158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3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3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42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1643" name="Rectangle 27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8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643050"/>
            <a:ext cx="928694" cy="309565"/>
          </a:xfrm>
          <a:prstGeom prst="rect">
            <a:avLst/>
          </a:prstGeom>
          <a:noFill/>
        </p:spPr>
      </p:pic>
      <p:sp>
        <p:nvSpPr>
          <p:cNvPr id="119" name="Arc 118"/>
          <p:cNvSpPr/>
          <p:nvPr/>
        </p:nvSpPr>
        <p:spPr>
          <a:xfrm rot="11094784">
            <a:off x="987657" y="1944641"/>
            <a:ext cx="5446050" cy="1611297"/>
          </a:xfrm>
          <a:prstGeom prst="arc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6" name="Connecteur droit 125"/>
          <p:cNvCxnSpPr/>
          <p:nvPr/>
        </p:nvCxnSpPr>
        <p:spPr>
          <a:xfrm rot="5400000">
            <a:off x="2715009" y="3571479"/>
            <a:ext cx="785024" cy="642942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/>
          <p:cNvCxnSpPr>
            <a:stCxn id="119" idx="0"/>
          </p:cNvCxnSpPr>
          <p:nvPr/>
        </p:nvCxnSpPr>
        <p:spPr>
          <a:xfrm flipH="1">
            <a:off x="3071802" y="3552978"/>
            <a:ext cx="569880" cy="73327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4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7343" y="4786322"/>
            <a:ext cx="1100145" cy="357190"/>
          </a:xfrm>
          <a:prstGeom prst="rect">
            <a:avLst/>
          </a:prstGeom>
          <a:noFill/>
        </p:spPr>
      </p:pic>
      <p:sp>
        <p:nvSpPr>
          <p:cNvPr id="136" name="ZoneTexte 135"/>
          <p:cNvSpPr txBox="1"/>
          <p:nvPr/>
        </p:nvSpPr>
        <p:spPr>
          <a:xfrm>
            <a:off x="857224" y="200024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/>
                </a:solidFill>
              </a:rPr>
              <a:t>f(x)</a:t>
            </a:r>
            <a:endParaRPr lang="fr-FR" dirty="0">
              <a:solidFill>
                <a:schemeClr val="accent3"/>
              </a:solidFill>
            </a:endParaRPr>
          </a:p>
        </p:txBody>
      </p:sp>
      <p:cxnSp>
        <p:nvCxnSpPr>
          <p:cNvPr id="140" name="Connecteur droit avec flèche 139"/>
          <p:cNvCxnSpPr/>
          <p:nvPr/>
        </p:nvCxnSpPr>
        <p:spPr>
          <a:xfrm rot="5400000">
            <a:off x="1464450" y="2821780"/>
            <a:ext cx="285752" cy="71432"/>
          </a:xfrm>
          <a:prstGeom prst="straightConnector1">
            <a:avLst/>
          </a:prstGeom>
          <a:ln w="158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ZoneTexte 150"/>
          <p:cNvSpPr txBox="1"/>
          <p:nvPr/>
        </p:nvSpPr>
        <p:spPr>
          <a:xfrm>
            <a:off x="2428860" y="292893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/>
                </a:solidFill>
              </a:rPr>
              <a:t>A2 =1 - A1</a:t>
            </a:r>
            <a:endParaRPr lang="fr-FR" dirty="0">
              <a:solidFill>
                <a:schemeClr val="accent4"/>
              </a:solidFill>
            </a:endParaRP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4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1" y="1643050"/>
            <a:ext cx="2686069" cy="357190"/>
          </a:xfrm>
          <a:prstGeom prst="rect">
            <a:avLst/>
          </a:prstGeom>
          <a:noFill/>
        </p:spPr>
      </p:pic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45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2071678"/>
            <a:ext cx="1357322" cy="571504"/>
          </a:xfrm>
          <a:prstGeom prst="rect">
            <a:avLst/>
          </a:prstGeom>
          <a:noFill/>
        </p:spPr>
      </p:pic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47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2714620"/>
            <a:ext cx="1071570" cy="714380"/>
          </a:xfrm>
          <a:prstGeom prst="rect">
            <a:avLst/>
          </a:prstGeom>
          <a:noFill/>
        </p:spPr>
      </p:pic>
      <p:sp>
        <p:nvSpPr>
          <p:cNvPr id="1126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49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3571876"/>
            <a:ext cx="1214446" cy="428628"/>
          </a:xfrm>
          <a:prstGeom prst="rect">
            <a:avLst/>
          </a:prstGeom>
          <a:noFill/>
        </p:spPr>
      </p:pic>
      <p:sp>
        <p:nvSpPr>
          <p:cNvPr id="1126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51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4071942"/>
            <a:ext cx="928694" cy="357190"/>
          </a:xfrm>
          <a:prstGeom prst="rect">
            <a:avLst/>
          </a:prstGeom>
          <a:noFill/>
        </p:spPr>
      </p:pic>
      <p:sp>
        <p:nvSpPr>
          <p:cNvPr id="1126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53" name="Picture 1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4572008"/>
            <a:ext cx="1000132" cy="357190"/>
          </a:xfrm>
          <a:prstGeom prst="rect">
            <a:avLst/>
          </a:prstGeom>
          <a:noFill/>
        </p:spPr>
      </p:pic>
      <p:sp>
        <p:nvSpPr>
          <p:cNvPr id="11265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55" name="Picture 1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5000636"/>
            <a:ext cx="1071570" cy="485776"/>
          </a:xfrm>
          <a:prstGeom prst="rect">
            <a:avLst/>
          </a:prstGeom>
          <a:noFill/>
        </p:spPr>
      </p:pic>
      <p:sp>
        <p:nvSpPr>
          <p:cNvPr id="11265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57" name="Picture 17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5572140"/>
            <a:ext cx="1071570" cy="428628"/>
          </a:xfrm>
          <a:prstGeom prst="rect">
            <a:avLst/>
          </a:prstGeom>
          <a:noFill/>
        </p:spPr>
      </p:pic>
      <p:sp>
        <p:nvSpPr>
          <p:cNvPr id="11266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59" name="Picture 19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5857892"/>
            <a:ext cx="571504" cy="485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/>
              <a:t>La loi normale : </a:t>
            </a:r>
            <a:r>
              <a:rPr lang="fr-FR" i="1" dirty="0" smtClean="0"/>
              <a:t>X</a:t>
            </a:r>
            <a:r>
              <a:rPr lang="fr-FR" dirty="0" smtClean="0"/>
              <a:t> suit une loi Normale de paramètres   </a:t>
            </a:r>
            <a:r>
              <a:rPr lang="el-GR" i="1" dirty="0" smtClean="0"/>
              <a:t>μ</a:t>
            </a:r>
            <a:r>
              <a:rPr lang="fr-FR" dirty="0" smtClean="0"/>
              <a:t>  et  </a:t>
            </a:r>
            <a:r>
              <a:rPr lang="el-GR" i="1" dirty="0" smtClean="0"/>
              <a:t>σ</a:t>
            </a:r>
            <a:r>
              <a:rPr lang="fr-FR" dirty="0" smtClean="0"/>
              <a:t>   notée  si sa densité est donnée par :</a:t>
            </a:r>
          </a:p>
          <a:p>
            <a:pPr algn="just">
              <a:lnSpc>
                <a:spcPct val="150000"/>
              </a:lnSpc>
            </a:pPr>
            <a:endParaRPr lang="fr-FR" i="1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</p:txBody>
      </p:sp>
      <p:graphicFrame>
        <p:nvGraphicFramePr>
          <p:cNvPr id="113669" name="Object 2"/>
          <p:cNvGraphicFramePr>
            <a:graphicFrameLocks noChangeAspect="1"/>
          </p:cNvGraphicFramePr>
          <p:nvPr/>
        </p:nvGraphicFramePr>
        <p:xfrm>
          <a:off x="2428860" y="2571744"/>
          <a:ext cx="3732213" cy="1143008"/>
        </p:xfrm>
        <a:graphic>
          <a:graphicData uri="http://schemas.openxmlformats.org/presentationml/2006/ole">
            <p:oleObj spid="_x0000_s113669" name="Équation" r:id="rId3" imgW="1765080" imgH="495000" progId="Equation.3">
              <p:embed/>
            </p:oleObj>
          </a:graphicData>
        </a:graphic>
      </p:graphicFrame>
      <p:sp>
        <p:nvSpPr>
          <p:cNvPr id="77" name="Rectangle 76"/>
          <p:cNvSpPr/>
          <p:nvPr/>
        </p:nvSpPr>
        <p:spPr>
          <a:xfrm>
            <a:off x="642910" y="4500570"/>
            <a:ext cx="3821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Propriétés :                               et  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113670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2428860" y="4500569"/>
          <a:ext cx="1357322" cy="410965"/>
        </p:xfrm>
        <a:graphic>
          <a:graphicData uri="http://schemas.openxmlformats.org/presentationml/2006/ole">
            <p:oleObj spid="_x0000_s113670" name="Équation" r:id="rId4" imgW="647640" imgH="203040" progId="Equation.3">
              <p:embed/>
            </p:oleObj>
          </a:graphicData>
        </a:graphic>
      </p:graphicFrame>
      <p:graphicFrame>
        <p:nvGraphicFramePr>
          <p:cNvPr id="113671" name="Object 4"/>
          <p:cNvGraphicFramePr>
            <a:graphicFrameLocks noChangeAspect="1"/>
          </p:cNvGraphicFramePr>
          <p:nvPr/>
        </p:nvGraphicFramePr>
        <p:xfrm>
          <a:off x="4357686" y="4500570"/>
          <a:ext cx="1476375" cy="428625"/>
        </p:xfrm>
        <a:graphic>
          <a:graphicData uri="http://schemas.openxmlformats.org/presentationml/2006/ole">
            <p:oleObj spid="_x0000_s113671" name="Équation" r:id="rId5" imgW="6984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78" name="Connecteur droit avec flèche 77"/>
          <p:cNvCxnSpPr/>
          <p:nvPr/>
        </p:nvCxnSpPr>
        <p:spPr>
          <a:xfrm>
            <a:off x="2143125" y="4202122"/>
            <a:ext cx="55721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Forme libre 78"/>
          <p:cNvSpPr/>
          <p:nvPr/>
        </p:nvSpPr>
        <p:spPr>
          <a:xfrm>
            <a:off x="2286000" y="2200285"/>
            <a:ext cx="3898900" cy="2025650"/>
          </a:xfrm>
          <a:custGeom>
            <a:avLst/>
            <a:gdLst>
              <a:gd name="connsiteX0" fmla="*/ 0 w 3898900"/>
              <a:gd name="connsiteY0" fmla="*/ 1767417 h 2025650"/>
              <a:gd name="connsiteX1" fmla="*/ 1028700 w 3898900"/>
              <a:gd name="connsiteY1" fmla="*/ 1716617 h 2025650"/>
              <a:gd name="connsiteX2" fmla="*/ 2006600 w 3898900"/>
              <a:gd name="connsiteY2" fmla="*/ 2117 h 2025650"/>
              <a:gd name="connsiteX3" fmla="*/ 2882900 w 3898900"/>
              <a:gd name="connsiteY3" fmla="*/ 1729317 h 2025650"/>
              <a:gd name="connsiteX4" fmla="*/ 3898900 w 3898900"/>
              <a:gd name="connsiteY4" fmla="*/ 1780117 h 202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900" h="2025650">
                <a:moveTo>
                  <a:pt x="0" y="1767417"/>
                </a:moveTo>
                <a:cubicBezTo>
                  <a:pt x="347133" y="1889125"/>
                  <a:pt x="694267" y="2010834"/>
                  <a:pt x="1028700" y="1716617"/>
                </a:cubicBezTo>
                <a:cubicBezTo>
                  <a:pt x="1363133" y="1422400"/>
                  <a:pt x="1697567" y="0"/>
                  <a:pt x="2006600" y="2117"/>
                </a:cubicBezTo>
                <a:cubicBezTo>
                  <a:pt x="2315633" y="4234"/>
                  <a:pt x="2567517" y="1432984"/>
                  <a:pt x="2882900" y="1729317"/>
                </a:cubicBezTo>
                <a:cubicBezTo>
                  <a:pt x="3198283" y="2025650"/>
                  <a:pt x="3548591" y="1902883"/>
                  <a:pt x="3898900" y="178011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80" name="Connecteur droit 79"/>
          <p:cNvCxnSpPr/>
          <p:nvPr/>
        </p:nvCxnSpPr>
        <p:spPr>
          <a:xfrm rot="5400000" flipH="1" flipV="1">
            <a:off x="2928144" y="2844016"/>
            <a:ext cx="2714625" cy="158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23"/>
          <p:cNvSpPr txBox="1">
            <a:spLocks noChangeArrowheads="1"/>
          </p:cNvSpPr>
          <p:nvPr/>
        </p:nvSpPr>
        <p:spPr bwMode="auto">
          <a:xfrm>
            <a:off x="4143375" y="4286256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i="1" dirty="0"/>
              <a:t>μ</a:t>
            </a:r>
            <a:endParaRPr lang="fr-FR" i="1" dirty="0"/>
          </a:p>
        </p:txBody>
      </p:sp>
      <p:sp>
        <p:nvSpPr>
          <p:cNvPr id="82" name="ZoneTexte 12"/>
          <p:cNvSpPr txBox="1">
            <a:spLocks noChangeArrowheads="1"/>
          </p:cNvSpPr>
          <p:nvPr/>
        </p:nvSpPr>
        <p:spPr bwMode="auto">
          <a:xfrm>
            <a:off x="642910" y="4786322"/>
            <a:ext cx="6500813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- Il existe une infinité des lois normales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dirty="0"/>
              <a:t> La loi n’est pas tabulée. </a:t>
            </a:r>
            <a:r>
              <a:rPr lang="fr-FR" b="1" dirty="0">
                <a:solidFill>
                  <a:srgbClr val="FF0000"/>
                </a:solidFill>
              </a:rPr>
              <a:t>Problème</a:t>
            </a:r>
            <a:endParaRPr lang="fr-FR" b="1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b="1" dirty="0"/>
              <a:t> Il faut la standardiser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428596" y="1571613"/>
            <a:ext cx="8143932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La loi normale centrée réduite (standard) : </a:t>
            </a:r>
            <a:r>
              <a:rPr lang="fr-FR" dirty="0" smtClean="0"/>
              <a:t>Si on pose                       on obtient une V.A. noté </a:t>
            </a:r>
            <a:r>
              <a:rPr lang="fr-FR" i="1" dirty="0" smtClean="0"/>
              <a:t>N</a:t>
            </a:r>
            <a:r>
              <a:rPr lang="fr-FR" dirty="0" smtClean="0"/>
              <a:t>(0,1) de densité  </a:t>
            </a:r>
          </a:p>
          <a:p>
            <a:pPr algn="just">
              <a:lnSpc>
                <a:spcPct val="150000"/>
              </a:lnSpc>
            </a:pPr>
            <a:endParaRPr lang="fr-FR" i="1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</p:txBody>
      </p:sp>
      <p:sp>
        <p:nvSpPr>
          <p:cNvPr id="77" name="Rectangle 76"/>
          <p:cNvSpPr/>
          <p:nvPr/>
        </p:nvSpPr>
        <p:spPr>
          <a:xfrm>
            <a:off x="642910" y="4500570"/>
            <a:ext cx="3821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Propriétés :                               et  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115717" name="Object 5"/>
          <p:cNvGraphicFramePr>
            <a:graphicFrameLocks noChangeAspect="1"/>
          </p:cNvGraphicFramePr>
          <p:nvPr/>
        </p:nvGraphicFramePr>
        <p:xfrm>
          <a:off x="6786578" y="1619242"/>
          <a:ext cx="1333525" cy="738188"/>
        </p:xfrm>
        <a:graphic>
          <a:graphicData uri="http://schemas.openxmlformats.org/presentationml/2006/ole">
            <p:oleObj spid="_x0000_s115717" name="Équation" r:id="rId3" imgW="698400" imgH="393480" progId="Equation.3">
              <p:embed/>
            </p:oleObj>
          </a:graphicData>
        </a:graphic>
      </p:graphicFrame>
      <p:graphicFrame>
        <p:nvGraphicFramePr>
          <p:cNvPr id="115718" name="Object 2"/>
          <p:cNvGraphicFramePr>
            <a:graphicFrameLocks noChangeAspect="1"/>
          </p:cNvGraphicFramePr>
          <p:nvPr/>
        </p:nvGraphicFramePr>
        <p:xfrm>
          <a:off x="3428992" y="2857496"/>
          <a:ext cx="2227262" cy="881063"/>
        </p:xfrm>
        <a:graphic>
          <a:graphicData uri="http://schemas.openxmlformats.org/presentationml/2006/ole">
            <p:oleObj spid="_x0000_s115718" name="Équation" r:id="rId4" imgW="1054080" imgH="469800" progId="Equation.3">
              <p:embed/>
            </p:oleObj>
          </a:graphicData>
        </a:graphic>
      </p:graphicFrame>
      <p:graphicFrame>
        <p:nvGraphicFramePr>
          <p:cNvPr id="115719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2500298" y="4429132"/>
          <a:ext cx="1143008" cy="428628"/>
        </p:xfrm>
        <a:graphic>
          <a:graphicData uri="http://schemas.openxmlformats.org/presentationml/2006/ole">
            <p:oleObj spid="_x0000_s115719" name="Équation" r:id="rId5" imgW="622080" imgH="203040" progId="Equation.3">
              <p:embed/>
            </p:oleObj>
          </a:graphicData>
        </a:graphic>
      </p:graphicFrame>
      <p:graphicFrame>
        <p:nvGraphicFramePr>
          <p:cNvPr id="115720" name="Object 4"/>
          <p:cNvGraphicFramePr>
            <a:graphicFrameLocks noChangeAspect="1"/>
          </p:cNvGraphicFramePr>
          <p:nvPr/>
        </p:nvGraphicFramePr>
        <p:xfrm>
          <a:off x="4357686" y="4500570"/>
          <a:ext cx="1235075" cy="381000"/>
        </p:xfrm>
        <a:graphic>
          <a:graphicData uri="http://schemas.openxmlformats.org/presentationml/2006/ole">
            <p:oleObj spid="_x0000_s115720" name="Équation" r:id="rId6" imgW="58392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2000" b="1" dirty="0" smtClean="0">
                <a:solidFill>
                  <a:schemeClr val="tx1"/>
                </a:solidFill>
                <a:latin typeface="Garamond" pitchFamily="18" charset="0"/>
              </a:rPr>
              <a:t>Variable aléatoire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3013540" y="3933056"/>
            <a:ext cx="282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357158" y="1428736"/>
            <a:ext cx="8358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- Une variable aléatoire qui peut prendre un nombre fini ou dénombrable fini des valeurs est dite </a:t>
            </a:r>
            <a:r>
              <a:rPr lang="fr-FR" sz="2000" i="1" dirty="0" smtClean="0">
                <a:solidFill>
                  <a:schemeClr val="accent3"/>
                </a:solidFill>
                <a:latin typeface="Garamond" pitchFamily="18" charset="0"/>
              </a:rPr>
              <a:t>variable aléatoire discrète</a:t>
            </a:r>
            <a:r>
              <a:rPr lang="fr-FR" sz="2000" dirty="0" smtClean="0">
                <a:latin typeface="Garamond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Garamond" pitchFamily="18" charset="0"/>
              </a:rPr>
              <a:t>- Une variable aléatoire qui peut prendre un nombre infini non dénombrable de valeurs, elle est dite </a:t>
            </a:r>
            <a:r>
              <a:rPr lang="fr-FR" sz="2000" i="1" dirty="0" smtClean="0">
                <a:solidFill>
                  <a:schemeClr val="accent3"/>
                </a:solidFill>
                <a:latin typeface="Garamond" pitchFamily="18" charset="0"/>
              </a:rPr>
              <a:t>variable aléatoire continue.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79" name="Connecteur droit avec flèche 78"/>
          <p:cNvCxnSpPr/>
          <p:nvPr/>
        </p:nvCxnSpPr>
        <p:spPr>
          <a:xfrm>
            <a:off x="1785938" y="4559300"/>
            <a:ext cx="55721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Forme libre 79"/>
          <p:cNvSpPr/>
          <p:nvPr/>
        </p:nvSpPr>
        <p:spPr>
          <a:xfrm>
            <a:off x="1928813" y="2559050"/>
            <a:ext cx="3898900" cy="2025650"/>
          </a:xfrm>
          <a:custGeom>
            <a:avLst/>
            <a:gdLst>
              <a:gd name="connsiteX0" fmla="*/ 0 w 3898900"/>
              <a:gd name="connsiteY0" fmla="*/ 1767417 h 2025650"/>
              <a:gd name="connsiteX1" fmla="*/ 1028700 w 3898900"/>
              <a:gd name="connsiteY1" fmla="*/ 1716617 h 2025650"/>
              <a:gd name="connsiteX2" fmla="*/ 2006600 w 3898900"/>
              <a:gd name="connsiteY2" fmla="*/ 2117 h 2025650"/>
              <a:gd name="connsiteX3" fmla="*/ 2882900 w 3898900"/>
              <a:gd name="connsiteY3" fmla="*/ 1729317 h 2025650"/>
              <a:gd name="connsiteX4" fmla="*/ 3898900 w 3898900"/>
              <a:gd name="connsiteY4" fmla="*/ 1780117 h 202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8900" h="2025650">
                <a:moveTo>
                  <a:pt x="0" y="1767417"/>
                </a:moveTo>
                <a:cubicBezTo>
                  <a:pt x="347133" y="1889125"/>
                  <a:pt x="694267" y="2010834"/>
                  <a:pt x="1028700" y="1716617"/>
                </a:cubicBezTo>
                <a:cubicBezTo>
                  <a:pt x="1363133" y="1422400"/>
                  <a:pt x="1697567" y="0"/>
                  <a:pt x="2006600" y="2117"/>
                </a:cubicBezTo>
                <a:cubicBezTo>
                  <a:pt x="2315633" y="4234"/>
                  <a:pt x="2567517" y="1432984"/>
                  <a:pt x="2882900" y="1729317"/>
                </a:cubicBezTo>
                <a:cubicBezTo>
                  <a:pt x="3198283" y="2025650"/>
                  <a:pt x="3548591" y="1902883"/>
                  <a:pt x="3898900" y="1780117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81" name="Connecteur droit 80"/>
          <p:cNvCxnSpPr/>
          <p:nvPr/>
        </p:nvCxnSpPr>
        <p:spPr>
          <a:xfrm rot="5400000" flipH="1" flipV="1">
            <a:off x="2570956" y="3201194"/>
            <a:ext cx="2714625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23"/>
          <p:cNvSpPr txBox="1">
            <a:spLocks noChangeArrowheads="1"/>
          </p:cNvSpPr>
          <p:nvPr/>
        </p:nvSpPr>
        <p:spPr bwMode="auto">
          <a:xfrm>
            <a:off x="3857625" y="4773613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0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571612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Le théorème central limite</a:t>
            </a:r>
            <a:endParaRPr lang="fr-FR" dirty="0" smtClean="0"/>
          </a:p>
          <a:p>
            <a:pPr>
              <a:lnSpc>
                <a:spcPct val="200000"/>
              </a:lnSpc>
            </a:pPr>
            <a:r>
              <a:rPr lang="fr-FR" dirty="0" smtClean="0"/>
              <a:t> Soit </a:t>
            </a:r>
            <a:r>
              <a:rPr lang="fr-FR" i="1" dirty="0" smtClean="0"/>
              <a:t>X</a:t>
            </a:r>
            <a:r>
              <a:rPr lang="fr-FR" baseline="-25000" dirty="0" smtClean="0"/>
              <a:t>1</a:t>
            </a:r>
            <a:r>
              <a:rPr lang="fr-FR" dirty="0" smtClean="0"/>
              <a:t>, </a:t>
            </a:r>
            <a:r>
              <a:rPr lang="fr-FR" i="1" dirty="0" smtClean="0"/>
              <a:t>X</a:t>
            </a:r>
            <a:r>
              <a:rPr lang="fr-FR" baseline="-25000" dirty="0" smtClean="0"/>
              <a:t>2</a:t>
            </a:r>
            <a:r>
              <a:rPr lang="fr-FR" dirty="0" smtClean="0"/>
              <a:t>, … une suite de variables aléatoires réelles définies sur le même espace de probabilité, indépendantes et identiquement distribuées suivant la même loi </a:t>
            </a:r>
            <a:r>
              <a:rPr lang="fr-FR" i="1" dirty="0" smtClean="0"/>
              <a:t>L</a:t>
            </a:r>
            <a:r>
              <a:rPr lang="fr-FR" dirty="0" smtClean="0"/>
              <a:t>. Supposons que l‘espérance </a:t>
            </a:r>
            <a:r>
              <a:rPr lang="fr-FR" i="1" dirty="0" smtClean="0"/>
              <a:t>μ</a:t>
            </a:r>
            <a:r>
              <a:rPr lang="fr-FR" dirty="0" smtClean="0"/>
              <a:t> et l’écart-type </a:t>
            </a:r>
            <a:r>
              <a:rPr lang="fr-FR" i="1" dirty="0" smtClean="0"/>
              <a:t>σ</a:t>
            </a:r>
            <a:r>
              <a:rPr lang="fr-FR" dirty="0" smtClean="0"/>
              <a:t> de L existent et soient finis avec </a:t>
            </a:r>
          </a:p>
          <a:p>
            <a:pPr>
              <a:lnSpc>
                <a:spcPct val="200000"/>
              </a:lnSpc>
            </a:pPr>
            <a:r>
              <a:rPr lang="fr-FR" i="1" dirty="0" smtClean="0"/>
              <a:t>σ</a:t>
            </a:r>
            <a:r>
              <a:rPr lang="fr-FR" dirty="0" smtClean="0"/>
              <a:t> ≠ 0. 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Considérons la somme 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Si n est grand alors         est une variable aléatoire normale de moyenne </a:t>
            </a:r>
            <a:r>
              <a:rPr lang="fr-FR" i="1" dirty="0" smtClean="0"/>
              <a:t>n μ</a:t>
            </a:r>
            <a:r>
              <a:rPr lang="fr-FR" dirty="0" smtClean="0"/>
              <a:t> et de variance </a:t>
            </a:r>
            <a:endParaRPr lang="fr-FR" dirty="0"/>
          </a:p>
        </p:txBody>
      </p:sp>
      <p:graphicFrame>
        <p:nvGraphicFramePr>
          <p:cNvPr id="117762" name="Object 6"/>
          <p:cNvGraphicFramePr>
            <a:graphicFrameLocks noChangeAspect="1"/>
          </p:cNvGraphicFramePr>
          <p:nvPr/>
        </p:nvGraphicFramePr>
        <p:xfrm>
          <a:off x="2714612" y="4500570"/>
          <a:ext cx="2414588" cy="428625"/>
        </p:xfrm>
        <a:graphic>
          <a:graphicData uri="http://schemas.openxmlformats.org/presentationml/2006/ole">
            <p:oleObj spid="_x0000_s117762" name="Équation" r:id="rId4" imgW="1143000" imgH="228600" progId="Equation.3">
              <p:embed/>
            </p:oleObj>
          </a:graphicData>
        </a:graphic>
      </p:graphicFrame>
      <p:graphicFrame>
        <p:nvGraphicFramePr>
          <p:cNvPr id="117763" name="Object 7"/>
          <p:cNvGraphicFramePr>
            <a:graphicFrameLocks noChangeAspect="1"/>
          </p:cNvGraphicFramePr>
          <p:nvPr/>
        </p:nvGraphicFramePr>
        <p:xfrm>
          <a:off x="2285984" y="5000636"/>
          <a:ext cx="376237" cy="428613"/>
        </p:xfrm>
        <a:graphic>
          <a:graphicData uri="http://schemas.openxmlformats.org/presentationml/2006/ole">
            <p:oleObj spid="_x0000_s117763" name="Équation" r:id="rId5" imgW="177480" imgH="228600" progId="Equation.3">
              <p:embed/>
            </p:oleObj>
          </a:graphicData>
        </a:graphic>
      </p:graphicFrame>
      <p:graphicFrame>
        <p:nvGraphicFramePr>
          <p:cNvPr id="117764" name="Object 8"/>
          <p:cNvGraphicFramePr>
            <a:graphicFrameLocks noChangeAspect="1"/>
          </p:cNvGraphicFramePr>
          <p:nvPr/>
        </p:nvGraphicFramePr>
        <p:xfrm>
          <a:off x="1214414" y="5572140"/>
          <a:ext cx="615950" cy="381000"/>
        </p:xfrm>
        <a:graphic>
          <a:graphicData uri="http://schemas.openxmlformats.org/presentationml/2006/ole">
            <p:oleObj spid="_x0000_s117764" name="Équation" r:id="rId6" imgW="2919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1800" b="1" dirty="0" smtClean="0"/>
              <a:t> Les lois continues. </a:t>
            </a:r>
            <a:r>
              <a:rPr lang="fr-FR" sz="1800" b="1" dirty="0" smtClean="0">
                <a:solidFill>
                  <a:schemeClr val="tx2"/>
                </a:solidFill>
              </a:rPr>
              <a:t>La loi normale centrée réduite</a:t>
            </a:r>
            <a:endParaRPr lang="fr-FR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214282" y="1571612"/>
            <a:ext cx="8572560" cy="1115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/>
              <a:t>Exemple.</a:t>
            </a:r>
            <a:r>
              <a:rPr lang="fr-FR" dirty="0" smtClean="0"/>
              <a:t> Soit X est une </a:t>
            </a:r>
            <a:r>
              <a:rPr lang="fr-FR" dirty="0" err="1" smtClean="0"/>
              <a:t>v.a</a:t>
            </a:r>
            <a:r>
              <a:rPr lang="fr-FR" dirty="0" smtClean="0"/>
              <a:t> continue suit une loi normale (N,      ). Déterminer</a:t>
            </a:r>
          </a:p>
          <a:p>
            <a:pPr algn="just">
              <a:lnSpc>
                <a:spcPct val="200000"/>
              </a:lnSpc>
            </a:pPr>
            <a:r>
              <a:rPr lang="fr-FR" dirty="0" smtClean="0"/>
              <a:t>Tel que   </a:t>
            </a:r>
            <a:endParaRPr lang="fr-FR" dirty="0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2493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1785926"/>
            <a:ext cx="357190" cy="372720"/>
          </a:xfrm>
          <a:prstGeom prst="rect">
            <a:avLst/>
          </a:prstGeom>
          <a:noFill/>
        </p:spPr>
      </p:pic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2493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214" y="1785926"/>
            <a:ext cx="214314" cy="363144"/>
          </a:xfrm>
          <a:prstGeom prst="rect">
            <a:avLst/>
          </a:prstGeom>
          <a:noFill/>
        </p:spPr>
      </p:pic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24937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357430"/>
            <a:ext cx="1714512" cy="357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2000" b="1" dirty="0" smtClean="0">
                <a:solidFill>
                  <a:schemeClr val="tx1"/>
                </a:solidFill>
                <a:latin typeface="Garamond" pitchFamily="18" charset="0"/>
              </a:rPr>
              <a:t>L’espérance mathématique et la variance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3013540" y="3933056"/>
            <a:ext cx="282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500034" y="1571612"/>
            <a:ext cx="8143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/>
              <a:t>Caractéristiques :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Les deux principales caractéristiques, la moyenne et la variance, d’une variables aléatoire discrètes sont données par :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endParaRPr lang="fr-FR" dirty="0"/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3286116" y="3429000"/>
          <a:ext cx="2070100" cy="809625"/>
        </p:xfrm>
        <a:graphic>
          <a:graphicData uri="http://schemas.openxmlformats.org/presentationml/2006/ole">
            <p:oleObj spid="_x0000_s238594" name="Équation" r:id="rId3" imgW="977760" imgH="431640" progId="Equation.3">
              <p:embed/>
            </p:oleObj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2714612" y="4500570"/>
          <a:ext cx="3386137" cy="809625"/>
        </p:xfrm>
        <a:graphic>
          <a:graphicData uri="http://schemas.openxmlformats.org/presentationml/2006/ole">
            <p:oleObj spid="_x0000_s238595" name="Équation" r:id="rId4" imgW="16002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2000" b="1" dirty="0" smtClean="0">
                <a:solidFill>
                  <a:schemeClr val="tx1"/>
                </a:solidFill>
                <a:latin typeface="Garamond" pitchFamily="18" charset="0"/>
              </a:rPr>
              <a:t>L’espérance mathématique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3013540" y="3933056"/>
            <a:ext cx="282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500034" y="1643050"/>
            <a:ext cx="814393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>
                <a:latin typeface="Garamond" pitchFamily="18" charset="0"/>
              </a:rPr>
              <a:t>L’</a:t>
            </a:r>
            <a:r>
              <a:rPr lang="fr-FR" sz="2400" b="1" dirty="0" smtClean="0">
                <a:latin typeface="Garamond" pitchFamily="18" charset="0"/>
              </a:rPr>
              <a:t>espérance mathématique E(X) d’une variable aléatoire X </a:t>
            </a:r>
            <a:r>
              <a:rPr lang="fr-FR" sz="2400" dirty="0" smtClean="0">
                <a:latin typeface="Garamond" pitchFamily="18" charset="0"/>
              </a:rPr>
              <a:t>joue le rôle dévolu à la moyenne en statistiques : elle correspond à la valeur moyenne espérée par un observateur lors d’une réalisation de la variable aléatoire X. On a : </a:t>
            </a:r>
          </a:p>
          <a:p>
            <a:endParaRPr lang="fr-FR" sz="2400" dirty="0" smtClean="0">
              <a:latin typeface="Garamond" pitchFamily="18" charset="0"/>
            </a:endParaRPr>
          </a:p>
          <a:p>
            <a:endParaRPr lang="fr-FR" sz="2400" dirty="0" smtClean="0">
              <a:latin typeface="Garamond" pitchFamily="18" charset="0"/>
            </a:endParaRPr>
          </a:p>
          <a:p>
            <a:endParaRPr lang="fr-FR" sz="2400" dirty="0" smtClean="0">
              <a:latin typeface="Garamond" pitchFamily="18" charset="0"/>
            </a:endParaRPr>
          </a:p>
          <a:p>
            <a:endParaRPr lang="fr-FR" sz="2400" dirty="0" smtClean="0">
              <a:latin typeface="Garamond" pitchFamily="18" charset="0"/>
            </a:endParaRPr>
          </a:p>
          <a:p>
            <a:endParaRPr lang="fr-FR" sz="2400" dirty="0" smtClean="0">
              <a:latin typeface="Garamond" pitchFamily="18" charset="0"/>
            </a:endParaRPr>
          </a:p>
          <a:p>
            <a:endParaRPr lang="fr-FR" sz="2400" dirty="0" smtClean="0">
              <a:latin typeface="Garamond" pitchFamily="18" charset="0"/>
            </a:endParaRPr>
          </a:p>
          <a:p>
            <a:r>
              <a:rPr lang="fr-FR" sz="2400" dirty="0" smtClean="0">
                <a:latin typeface="Garamond" pitchFamily="18" charset="0"/>
              </a:rPr>
              <a:t>lorsque X peut prendre N valeurs différentes                        avec</a:t>
            </a:r>
          </a:p>
          <a:p>
            <a:r>
              <a:rPr lang="fr-FR" sz="2400" dirty="0" smtClean="0">
                <a:latin typeface="Garamond" pitchFamily="18" charset="0"/>
              </a:rPr>
              <a:t>comme probabilités élémentaires</a:t>
            </a:r>
          </a:p>
          <a:p>
            <a:pPr>
              <a:lnSpc>
                <a:spcPct val="150000"/>
              </a:lnSpc>
            </a:pPr>
            <a:endParaRPr lang="fr-FR" sz="2400" dirty="0" smtClean="0">
              <a:latin typeface="Garamond" pitchFamily="18" charset="0"/>
            </a:endParaRPr>
          </a:p>
          <a:p>
            <a:endParaRPr lang="fr-FR" sz="2400" dirty="0">
              <a:latin typeface="Garamond" pitchFamily="18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26305" name="Object 2"/>
          <p:cNvGraphicFramePr>
            <a:graphicFrameLocks noChangeAspect="1"/>
          </p:cNvGraphicFramePr>
          <p:nvPr/>
        </p:nvGraphicFramePr>
        <p:xfrm>
          <a:off x="6643702" y="3500438"/>
          <a:ext cx="1343025" cy="452437"/>
        </p:xfrm>
        <a:graphic>
          <a:graphicData uri="http://schemas.openxmlformats.org/presentationml/2006/ole">
            <p:oleObj spid="_x0000_s226305" name="Équation" r:id="rId3" imgW="634680" imgH="241200" progId="Equation.3">
              <p:embed/>
            </p:oleObj>
          </a:graphicData>
        </a:graphic>
      </p:graphicFrame>
      <p:graphicFrame>
        <p:nvGraphicFramePr>
          <p:cNvPr id="226306" name="Object 2"/>
          <p:cNvGraphicFramePr>
            <a:graphicFrameLocks noChangeAspect="1"/>
          </p:cNvGraphicFramePr>
          <p:nvPr/>
        </p:nvGraphicFramePr>
        <p:xfrm>
          <a:off x="5786446" y="5357826"/>
          <a:ext cx="1933575" cy="428625"/>
        </p:xfrm>
        <a:graphic>
          <a:graphicData uri="http://schemas.openxmlformats.org/presentationml/2006/ole">
            <p:oleObj spid="_x0000_s226306" name="Équation" r:id="rId4" imgW="914400" imgH="228600" progId="Equation.3">
              <p:embed/>
            </p:oleObj>
          </a:graphicData>
        </a:graphic>
      </p:graphicFrame>
      <p:graphicFrame>
        <p:nvGraphicFramePr>
          <p:cNvPr id="226307" name="Object 2"/>
          <p:cNvGraphicFramePr>
            <a:graphicFrameLocks noChangeAspect="1"/>
          </p:cNvGraphicFramePr>
          <p:nvPr/>
        </p:nvGraphicFramePr>
        <p:xfrm>
          <a:off x="2214546" y="3500438"/>
          <a:ext cx="4086225" cy="809625"/>
        </p:xfrm>
        <a:graphic>
          <a:graphicData uri="http://schemas.openxmlformats.org/presentationml/2006/ole">
            <p:oleObj spid="_x0000_s226307" name="Équation" r:id="rId5" imgW="19303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2000" b="1" dirty="0" smtClean="0">
                <a:solidFill>
                  <a:schemeClr val="tx1"/>
                </a:solidFill>
                <a:latin typeface="Garamond" pitchFamily="18" charset="0"/>
              </a:rPr>
              <a:t>La variance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3013540" y="3933056"/>
            <a:ext cx="282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500034" y="1643050"/>
            <a:ext cx="81439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>
                <a:latin typeface="Garamond" pitchFamily="18" charset="0"/>
              </a:rPr>
              <a:t>         Pour décrire plus précisément le comportement de X, sans pour autant caractériser complètement la loi de X, on peut s’intéresser aux écarts de X par rapport à cette moyenne.</a:t>
            </a:r>
          </a:p>
          <a:p>
            <a:pPr algn="just"/>
            <a:endParaRPr lang="fr-FR" sz="2400" dirty="0" smtClean="0">
              <a:latin typeface="Garamond" pitchFamily="18" charset="0"/>
            </a:endParaRPr>
          </a:p>
          <a:p>
            <a:pPr algn="just"/>
            <a:r>
              <a:rPr lang="fr-FR" sz="2400" dirty="0" smtClean="0">
                <a:latin typeface="Garamond" pitchFamily="18" charset="0"/>
              </a:rPr>
              <a:t>         Cependant, si on considère simplement la différence X-E(X),</a:t>
            </a:r>
          </a:p>
          <a:p>
            <a:pPr algn="just"/>
            <a:r>
              <a:rPr lang="fr-FR" sz="2400" dirty="0" smtClean="0">
                <a:latin typeface="Garamond" pitchFamily="18" charset="0"/>
              </a:rPr>
              <a:t>on obtient un écart moyen E(X-E(X))=0 (par linéarité de l’espérance). On pourrait considérer la valeur moyenne de</a:t>
            </a:r>
          </a:p>
          <a:p>
            <a:pPr algn="just"/>
            <a:r>
              <a:rPr lang="fr-FR" sz="2400" dirty="0" smtClean="0">
                <a:latin typeface="Garamond" pitchFamily="18" charset="0"/>
              </a:rPr>
              <a:t>|X-E(X)| mais on préfère considérer la moyenne de</a:t>
            </a:r>
          </a:p>
          <a:p>
            <a:pPr algn="just"/>
            <a:r>
              <a:rPr lang="fr-FR" sz="2400" dirty="0" smtClean="0">
                <a:latin typeface="Garamond" pitchFamily="18" charset="0"/>
              </a:rPr>
              <a:t>plus pertinente mathématiquement.</a:t>
            </a:r>
          </a:p>
          <a:p>
            <a:endParaRPr lang="fr-FR" sz="2400" dirty="0">
              <a:latin typeface="Garamond" pitchFamily="18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25281" name="Object 1"/>
          <p:cNvGraphicFramePr>
            <a:graphicFrameLocks noChangeAspect="1"/>
          </p:cNvGraphicFramePr>
          <p:nvPr/>
        </p:nvGraphicFramePr>
        <p:xfrm>
          <a:off x="6786546" y="4286256"/>
          <a:ext cx="2071734" cy="357190"/>
        </p:xfrm>
        <a:graphic>
          <a:graphicData uri="http://schemas.openxmlformats.org/presentationml/2006/ole">
            <p:oleObj spid="_x0000_s225281" name="Équation" r:id="rId4" imgW="8125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2000" b="1" dirty="0" smtClean="0">
                <a:solidFill>
                  <a:schemeClr val="tx1"/>
                </a:solidFill>
                <a:latin typeface="Garamond" pitchFamily="18" charset="0"/>
              </a:rPr>
              <a:t>La variance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3013540" y="3933056"/>
            <a:ext cx="282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500034" y="1643050"/>
            <a:ext cx="81439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La </a:t>
            </a:r>
            <a:r>
              <a:rPr lang="fr-FR" sz="2400" b="1" dirty="0" smtClean="0">
                <a:latin typeface="Garamond" pitchFamily="18" charset="0"/>
              </a:rPr>
              <a:t>variance mesure ainsi la déviation moyenne autour de la</a:t>
            </a:r>
          </a:p>
          <a:p>
            <a:r>
              <a:rPr lang="fr-FR" sz="2400" dirty="0" smtClean="0">
                <a:latin typeface="Garamond" pitchFamily="18" charset="0"/>
              </a:rPr>
              <a:t>moyenne espérée E(X), et est définie par :</a:t>
            </a:r>
          </a:p>
          <a:p>
            <a:endParaRPr lang="fr-FR" sz="2400" dirty="0" smtClean="0">
              <a:latin typeface="Garamond" pitchFamily="18" charset="0"/>
            </a:endParaRPr>
          </a:p>
          <a:p>
            <a:endParaRPr lang="fr-FR" sz="2400" dirty="0" smtClean="0">
              <a:latin typeface="Garamond" pitchFamily="18" charset="0"/>
            </a:endParaRPr>
          </a:p>
          <a:p>
            <a:endParaRPr lang="fr-FR" sz="2400" dirty="0" smtClean="0">
              <a:latin typeface="Garamond" pitchFamily="18" charset="0"/>
            </a:endParaRPr>
          </a:p>
          <a:p>
            <a:endParaRPr lang="fr-FR" sz="2400" dirty="0" smtClean="0">
              <a:latin typeface="Garamond" pitchFamily="18" charset="0"/>
            </a:endParaRPr>
          </a:p>
          <a:p>
            <a:r>
              <a:rPr lang="fr-FR" sz="2400" dirty="0" smtClean="0">
                <a:latin typeface="Garamond" pitchFamily="18" charset="0"/>
              </a:rPr>
              <a:t>Elle est toujours positive puisqu’il s’agit de l’espérance d’un carré.</a:t>
            </a:r>
          </a:p>
          <a:p>
            <a:endParaRPr lang="fr-FR" sz="2400" dirty="0" smtClean="0">
              <a:latin typeface="Garamond" pitchFamily="18" charset="0"/>
            </a:endParaRPr>
          </a:p>
          <a:p>
            <a:r>
              <a:rPr lang="fr-FR" sz="2400" dirty="0" smtClean="0">
                <a:latin typeface="Garamond" pitchFamily="18" charset="0"/>
              </a:rPr>
              <a:t>Autre expression de la variance </a:t>
            </a:r>
            <a:r>
              <a:rPr lang="fr-FR" sz="2400" dirty="0" smtClean="0"/>
              <a:t>: </a:t>
            </a:r>
            <a:endParaRPr lang="fr-FR" sz="2400" dirty="0" smtClean="0">
              <a:latin typeface="Garamond" pitchFamily="18" charset="0"/>
            </a:endParaRPr>
          </a:p>
          <a:p>
            <a:endParaRPr lang="fr-FR" sz="2400" dirty="0" smtClean="0">
              <a:latin typeface="Garamond" pitchFamily="18" charset="0"/>
            </a:endParaRPr>
          </a:p>
          <a:p>
            <a:endParaRPr lang="fr-FR" sz="2400" dirty="0">
              <a:latin typeface="Garamond" pitchFamily="18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98309" name="Object 7"/>
          <p:cNvGraphicFramePr>
            <a:graphicFrameLocks noChangeAspect="1"/>
          </p:cNvGraphicFramePr>
          <p:nvPr/>
        </p:nvGraphicFramePr>
        <p:xfrm>
          <a:off x="4714876" y="4548198"/>
          <a:ext cx="3302000" cy="452438"/>
        </p:xfrm>
        <a:graphic>
          <a:graphicData uri="http://schemas.openxmlformats.org/presentationml/2006/ole">
            <p:oleObj spid="_x0000_s98309" name="Équation" r:id="rId3" imgW="1562040" imgH="241200" progId="Equation.3">
              <p:embed/>
            </p:oleObj>
          </a:graphicData>
        </a:graphic>
      </p:graphicFrame>
      <p:graphicFrame>
        <p:nvGraphicFramePr>
          <p:cNvPr id="98310" name="Object 7"/>
          <p:cNvGraphicFramePr>
            <a:graphicFrameLocks noChangeAspect="1"/>
          </p:cNvGraphicFramePr>
          <p:nvPr/>
        </p:nvGraphicFramePr>
        <p:xfrm>
          <a:off x="1714480" y="2571744"/>
          <a:ext cx="5556250" cy="809625"/>
        </p:xfrm>
        <a:graphic>
          <a:graphicData uri="http://schemas.openxmlformats.org/presentationml/2006/ole">
            <p:oleObj spid="_x0000_s98310" name="Équation" r:id="rId4" imgW="2628720" imgH="431640" progId="Equation.3">
              <p:embed/>
            </p:oleObj>
          </a:graphicData>
        </a:graphic>
      </p:graphicFrame>
      <p:cxnSp>
        <p:nvCxnSpPr>
          <p:cNvPr id="81" name="Connecteur droit avec flèche 80"/>
          <p:cNvCxnSpPr/>
          <p:nvPr/>
        </p:nvCxnSpPr>
        <p:spPr>
          <a:xfrm rot="5400000" flipH="1" flipV="1">
            <a:off x="6823091" y="3321049"/>
            <a:ext cx="785024" cy="794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 fontScale="90000"/>
          </a:bodyPr>
          <a:lstStyle/>
          <a:p>
            <a:pPr lvl="0"/>
            <a:r>
              <a:rPr lang="fr-FR" sz="2800" b="1" dirty="0" smtClean="0"/>
              <a:t>Chapitre 2. Variables aléatoires</a:t>
            </a:r>
            <a:r>
              <a:rPr lang="fr-FR" sz="3200" b="1" dirty="0" smtClean="0">
                <a:latin typeface="Garamond" pitchFamily="18" charset="0"/>
              </a:rPr>
              <a:t/>
            </a:r>
            <a:br>
              <a:rPr lang="fr-FR" sz="3200" b="1" dirty="0" smtClean="0">
                <a:latin typeface="Garamond" pitchFamily="18" charset="0"/>
              </a:rPr>
            </a:br>
            <a:r>
              <a:rPr lang="fr-FR" sz="2000" b="1" dirty="0" smtClean="0">
                <a:solidFill>
                  <a:schemeClr val="tx1"/>
                </a:solidFill>
                <a:latin typeface="Garamond" pitchFamily="18" charset="0"/>
              </a:rPr>
              <a:t>L’Ecart-type</a:t>
            </a:r>
            <a:endParaRPr lang="fr-FR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                              </a:t>
            </a:r>
            <a:r>
              <a:rPr lang="fr-FR" sz="2400" dirty="0" smtClean="0"/>
              <a:t> </a:t>
            </a: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Garamond" pitchFamily="18" charset="0"/>
              </a:rPr>
              <a:t>  </a:t>
            </a: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  <a:p>
            <a:pPr algn="just">
              <a:buNone/>
            </a:pPr>
            <a:endParaRPr lang="fr-FR" sz="2400" dirty="0" smtClean="0">
              <a:latin typeface="Garamond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572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03763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3013540" y="3933056"/>
            <a:ext cx="282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500034" y="1643050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ramond" pitchFamily="18" charset="0"/>
              </a:rPr>
              <a:t>Pour mesurer la dispersion d’une variable aléatoire X, on considère souvent en statistiques </a:t>
            </a:r>
            <a:r>
              <a:rPr lang="fr-FR" sz="2400" b="1" dirty="0" smtClean="0">
                <a:latin typeface="Garamond" pitchFamily="18" charset="0"/>
              </a:rPr>
              <a:t>l’écart-type, lié à la variance </a:t>
            </a:r>
            <a:r>
              <a:rPr lang="fr-FR" sz="2400" dirty="0" smtClean="0">
                <a:latin typeface="Garamond" pitchFamily="18" charset="0"/>
              </a:rPr>
              <a:t>par :</a:t>
            </a:r>
          </a:p>
          <a:p>
            <a:endParaRPr lang="fr-FR" sz="2400" dirty="0" smtClean="0">
              <a:latin typeface="Garamond" pitchFamily="18" charset="0"/>
            </a:endParaRPr>
          </a:p>
          <a:p>
            <a:endParaRPr lang="fr-FR" sz="2400" dirty="0">
              <a:latin typeface="Garamond" pitchFamily="18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27329" name="Object 7"/>
          <p:cNvGraphicFramePr>
            <a:graphicFrameLocks noChangeAspect="1"/>
          </p:cNvGraphicFramePr>
          <p:nvPr/>
        </p:nvGraphicFramePr>
        <p:xfrm>
          <a:off x="3214678" y="2786058"/>
          <a:ext cx="1798637" cy="476250"/>
        </p:xfrm>
        <a:graphic>
          <a:graphicData uri="http://schemas.openxmlformats.org/presentationml/2006/ole">
            <p:oleObj spid="_x0000_s227329" name="Équation" r:id="rId3" imgW="8506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7312</TotalTime>
  <Words>1708</Words>
  <Application>Microsoft Office PowerPoint</Application>
  <PresentationFormat>Affichage à l'écran (4:3)</PresentationFormat>
  <Paragraphs>664</Paragraphs>
  <Slides>42</Slides>
  <Notes>3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44" baseType="lpstr">
      <vt:lpstr>Civil</vt:lpstr>
      <vt:lpstr>Équation</vt:lpstr>
      <vt:lpstr>Cours de probabilités</vt:lpstr>
      <vt:lpstr>Chapitre 2. Variables aléatoires Variable aléatoire</vt:lpstr>
      <vt:lpstr>Chapitre 2. Variables aléatoires Variable aléatoire</vt:lpstr>
      <vt:lpstr>Chapitre 2. Variables aléatoires Variable aléatoire</vt:lpstr>
      <vt:lpstr>Chapitre 2. Variables aléatoires L’espérance mathématique et la variance</vt:lpstr>
      <vt:lpstr>Chapitre 2. Variables aléatoires L’espérance mathématique</vt:lpstr>
      <vt:lpstr>Chapitre 2. Variables aléatoires La variance</vt:lpstr>
      <vt:lpstr>Chapitre 2. Variables aléatoires La variance</vt:lpstr>
      <vt:lpstr>Chapitre 2. Variables aléatoires L’Ecart-type</vt:lpstr>
      <vt:lpstr>Chapitre 2. Variables aléatoires  Propriétés de l’espérance mathématique et de la variance</vt:lpstr>
      <vt:lpstr>Chapitre 2. Variables aléatoires  Propriétés de l’espérance mathématique et de la variance</vt:lpstr>
      <vt:lpstr>Chapitre 2. Variables aléatoires  L’espérance mathématique et de la variance</vt:lpstr>
      <vt:lpstr>Chapitre 2. Variables aléatoires  Propriétés de l’espérance mathématique et de la variance</vt:lpstr>
      <vt:lpstr>Chapitre 2. Variables aléatoires  Propriétés de l’espérance mathématique et de la variance</vt:lpstr>
      <vt:lpstr>Chapitre 2. Variables aléatoires  Propriétés de l’espérance mathématique et de la variance</vt:lpstr>
      <vt:lpstr>Chapitre 2. Variables aléatoires  L’espérance mathématique et de la variance</vt:lpstr>
      <vt:lpstr>Chapitre 2. Variables aléatoires  L’espérance mathématique et de la variance</vt:lpstr>
      <vt:lpstr>Chapitre 2. Variables aléatoires  L’espérance mathématique et de la variance</vt:lpstr>
      <vt:lpstr>Chapitre 2. Variables aléatoires  Les lois de probabilité paramétriques</vt:lpstr>
      <vt:lpstr>Chapitre 2. Variables aléatoires  Les lois discrètes. Loi de Bernoulli</vt:lpstr>
      <vt:lpstr>Chapitre 2. Variables aléatoires  Les lois discrètes. Loi de Bernoulli</vt:lpstr>
      <vt:lpstr>Chapitre 2. Variables aléatoires  Les lois discrètes. Loi de Bernoulli</vt:lpstr>
      <vt:lpstr>Chapitre 2. Variables aléatoires  Les lois discrètes. Loi de Bernoulli</vt:lpstr>
      <vt:lpstr>Chapitre 2. Variables aléatoires  Les lois discrètes. Loi Binomiale</vt:lpstr>
      <vt:lpstr>Chapitre 2. Variables aléatoires  Les lois discrètes. Loi Binomiale</vt:lpstr>
      <vt:lpstr>Chapitre 2. Variables aléatoires  Les lois discrètes. Loi Binomiale</vt:lpstr>
      <vt:lpstr>Chapitre 2. Variables aléatoires  Les lois discrètes. Loi Binomiale</vt:lpstr>
      <vt:lpstr>Chapitre 2. Variables aléatoires  Les lois discrètes. Loi Binomiale</vt:lpstr>
      <vt:lpstr>Chapitre 2. Variables aléatoires  Les lois discrètes. Loi Binomiale</vt:lpstr>
      <vt:lpstr>Chapitre 2. Variables aléatoires  Les lois discrètes. Loi Binomiale</vt:lpstr>
      <vt:lpstr>Chapitre 2. Variables aléatoires  Les lois discrètes. Loi géométrique</vt:lpstr>
      <vt:lpstr>Chapitre 2. Variables aléatoires  Les lois discrètes. Loi de poisson</vt:lpstr>
      <vt:lpstr>Chapitre 2. Variables aléatoires  Les variables aléatoires continues</vt:lpstr>
      <vt:lpstr>Chapitre 2. Variables aléatoires  Les variables aléatoires continues</vt:lpstr>
      <vt:lpstr>Chapitre 2. Variables aléatoires  Les variables aléatoires continues</vt:lpstr>
      <vt:lpstr>Chapitre 2. Variables aléatoires  Les variables aléatoires continues</vt:lpstr>
      <vt:lpstr>Chapitre 2. Variables aléatoires  Les lois continues. La loi normale</vt:lpstr>
      <vt:lpstr>Chapitre 2. Variables aléatoires  Les lois continues. La loi normale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  <vt:lpstr>Chapitre 2. Variables aléatoires  Les lois continues. La loi normale centrée réduite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probabilités</dc:title>
  <dc:creator>Click</dc:creator>
  <cp:lastModifiedBy>LM</cp:lastModifiedBy>
  <cp:revision>725</cp:revision>
  <dcterms:created xsi:type="dcterms:W3CDTF">2019-09-07T21:45:41Z</dcterms:created>
  <dcterms:modified xsi:type="dcterms:W3CDTF">2020-12-21T20:52:54Z</dcterms:modified>
</cp:coreProperties>
</file>