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84" r:id="rId4"/>
    <p:sldId id="262" r:id="rId5"/>
    <p:sldId id="285" r:id="rId6"/>
    <p:sldId id="263" r:id="rId7"/>
    <p:sldId id="258" r:id="rId8"/>
    <p:sldId id="259" r:id="rId9"/>
    <p:sldId id="260" r:id="rId10"/>
    <p:sldId id="261" r:id="rId11"/>
    <p:sldId id="272" r:id="rId12"/>
    <p:sldId id="273" r:id="rId13"/>
    <p:sldId id="280" r:id="rId14"/>
    <p:sldId id="281" r:id="rId15"/>
    <p:sldId id="283" r:id="rId16"/>
    <p:sldId id="274" r:id="rId17"/>
    <p:sldId id="282" r:id="rId18"/>
    <p:sldId id="275" r:id="rId19"/>
    <p:sldId id="276" r:id="rId20"/>
    <p:sldId id="277" r:id="rId21"/>
    <p:sldId id="278" r:id="rId22"/>
    <p:sldId id="279" r:id="rId23"/>
    <p:sldId id="264" r:id="rId24"/>
    <p:sldId id="265" r:id="rId25"/>
    <p:sldId id="266" r:id="rId26"/>
    <p:sldId id="267" r:id="rId27"/>
    <p:sldId id="268" r:id="rId28"/>
    <p:sldId id="269" r:id="rId29"/>
    <p:sldId id="270" r:id="rId30"/>
    <p:sldId id="271" r:id="rId31"/>
    <p:sldId id="286" r:id="rId32"/>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1pPr>
    <a:lvl2pPr marL="457200" algn="l" defTabSz="457200"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defTabSz="457200"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defTabSz="457200"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defTabSz="457200"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3" d="100"/>
          <a:sy n="73" d="100"/>
        </p:scale>
        <p:origin x="61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cxnSp>
        <p:nvCxnSpPr>
          <p:cNvPr id="4" name="Straight Connector 7">
            <a:extLst>
              <a:ext uri="{FF2B5EF4-FFF2-40B4-BE49-F238E27FC236}">
                <a16:creationId xmlns:a16="http://schemas.microsoft.com/office/drawing/2014/main" id="{B29754FE-EB5D-40A4-B916-9A5E9842E25D}"/>
              </a:ext>
            </a:extLst>
          </p:cNvPr>
          <p:cNvCxnSpPr/>
          <p:nvPr/>
        </p:nvCxnSpPr>
        <p:spPr>
          <a:xfrm>
            <a:off x="2335213" y="798513"/>
            <a:ext cx="0" cy="2544762"/>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ctrTitle"/>
          </p:nvPr>
        </p:nvSpPr>
        <p:spPr>
          <a:xfrm>
            <a:off x="2493105" y="802298"/>
            <a:ext cx="8561747" cy="2541431"/>
          </a:xfrm>
        </p:spPr>
        <p:txBody>
          <a:bodyPr bIns="0">
            <a:normAutofit/>
          </a:bodyPr>
          <a:lstStyle>
            <a:lvl1pPr algn="l">
              <a:defRPr sz="6600"/>
            </a:lvl1pPr>
          </a:lstStyle>
          <a:p>
            <a:r>
              <a:rPr lang="fr-FR"/>
              <a:t>Modifiez le style du titre</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5" name="Date Placeholder 3">
            <a:extLst>
              <a:ext uri="{FF2B5EF4-FFF2-40B4-BE49-F238E27FC236}">
                <a16:creationId xmlns:a16="http://schemas.microsoft.com/office/drawing/2014/main" id="{03A1B5B3-0215-40A0-8B28-C60F70BC21B5}"/>
              </a:ext>
            </a:extLst>
          </p:cNvPr>
          <p:cNvSpPr>
            <a:spLocks noGrp="1"/>
          </p:cNvSpPr>
          <p:nvPr>
            <p:ph type="dt" sz="half" idx="10"/>
          </p:nvPr>
        </p:nvSpPr>
        <p:spPr/>
        <p:txBody>
          <a:bodyPr/>
          <a:lstStyle>
            <a:lvl1pPr>
              <a:defRPr/>
            </a:lvl1pPr>
          </a:lstStyle>
          <a:p>
            <a:pPr>
              <a:defRPr/>
            </a:pPr>
            <a:fld id="{6B5B5945-8D13-4DC6-8301-E2A058BE4BC5}" type="datetimeFigureOut">
              <a:rPr lang="en-US"/>
              <a:pPr>
                <a:defRPr/>
              </a:pPr>
              <a:t>12/22/2020</a:t>
            </a:fld>
            <a:endParaRPr lang="en-US"/>
          </a:p>
        </p:txBody>
      </p:sp>
      <p:sp>
        <p:nvSpPr>
          <p:cNvPr id="6" name="Footer Placeholder 4">
            <a:extLst>
              <a:ext uri="{FF2B5EF4-FFF2-40B4-BE49-F238E27FC236}">
                <a16:creationId xmlns:a16="http://schemas.microsoft.com/office/drawing/2014/main" id="{A11757D2-BD8B-482B-80F8-9D8E4FD13630}"/>
              </a:ext>
            </a:extLst>
          </p:cNvPr>
          <p:cNvSpPr>
            <a:spLocks noGrp="1"/>
          </p:cNvSpPr>
          <p:nvPr>
            <p:ph type="ftr" sz="quarter" idx="11"/>
          </p:nvPr>
        </p:nvSpPr>
        <p:spPr>
          <a:xfrm>
            <a:off x="2492375" y="328613"/>
            <a:ext cx="4897438" cy="309562"/>
          </a:xfrm>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EC96335-4EC7-41B8-8159-7B705A778590}"/>
              </a:ext>
            </a:extLst>
          </p:cNvPr>
          <p:cNvSpPr>
            <a:spLocks noGrp="1"/>
          </p:cNvSpPr>
          <p:nvPr>
            <p:ph type="sldNum" sz="quarter" idx="12"/>
          </p:nvPr>
        </p:nvSpPr>
        <p:spPr>
          <a:xfrm>
            <a:off x="1438275" y="798513"/>
            <a:ext cx="809625" cy="504825"/>
          </a:xfrm>
        </p:spPr>
        <p:txBody>
          <a:bodyPr/>
          <a:lstStyle>
            <a:lvl1pPr>
              <a:defRPr/>
            </a:lvl1pPr>
          </a:lstStyle>
          <a:p>
            <a:fld id="{0BD7B52B-8B1C-4AE1-8CED-05865BA314DC}" type="slidenum">
              <a:rPr lang="en-US" altLang="en-US"/>
              <a:pPr/>
              <a:t>‹N°›</a:t>
            </a:fld>
            <a:endParaRPr lang="en-US" altLang="en-US"/>
          </a:p>
        </p:txBody>
      </p:sp>
    </p:spTree>
    <p:extLst>
      <p:ext uri="{BB962C8B-B14F-4D97-AF65-F5344CB8AC3E}">
        <p14:creationId xmlns:p14="http://schemas.microsoft.com/office/powerpoint/2010/main" val="510681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cxnSp>
        <p:nvCxnSpPr>
          <p:cNvPr id="4" name="Straight Connector 7">
            <a:extLst>
              <a:ext uri="{FF2B5EF4-FFF2-40B4-BE49-F238E27FC236}">
                <a16:creationId xmlns:a16="http://schemas.microsoft.com/office/drawing/2014/main" id="{09B22BA0-EE03-42BD-8C87-D624039690B0}"/>
              </a:ext>
            </a:extLst>
          </p:cNvPr>
          <p:cNvCxnSpPr/>
          <p:nvPr/>
        </p:nvCxnSpPr>
        <p:spPr>
          <a:xfrm>
            <a:off x="1371600" y="798513"/>
            <a:ext cx="0" cy="106838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3">
            <a:extLst>
              <a:ext uri="{FF2B5EF4-FFF2-40B4-BE49-F238E27FC236}">
                <a16:creationId xmlns:a16="http://schemas.microsoft.com/office/drawing/2014/main" id="{4A188916-D77A-455F-81EE-98E1CE629D98}"/>
              </a:ext>
            </a:extLst>
          </p:cNvPr>
          <p:cNvSpPr>
            <a:spLocks noGrp="1"/>
          </p:cNvSpPr>
          <p:nvPr>
            <p:ph type="dt" sz="half" idx="10"/>
          </p:nvPr>
        </p:nvSpPr>
        <p:spPr/>
        <p:txBody>
          <a:bodyPr/>
          <a:lstStyle>
            <a:lvl1pPr>
              <a:defRPr/>
            </a:lvl1pPr>
          </a:lstStyle>
          <a:p>
            <a:pPr>
              <a:defRPr/>
            </a:pPr>
            <a:fld id="{36322487-F2F8-4D39-BC7A-6733A2AA8CC4}" type="datetimeFigureOut">
              <a:rPr lang="en-US"/>
              <a:pPr>
                <a:defRPr/>
              </a:pPr>
              <a:t>12/22/2020</a:t>
            </a:fld>
            <a:endParaRPr lang="en-US"/>
          </a:p>
        </p:txBody>
      </p:sp>
      <p:sp>
        <p:nvSpPr>
          <p:cNvPr id="6" name="Footer Placeholder 4">
            <a:extLst>
              <a:ext uri="{FF2B5EF4-FFF2-40B4-BE49-F238E27FC236}">
                <a16:creationId xmlns:a16="http://schemas.microsoft.com/office/drawing/2014/main" id="{718BA9F0-BDBD-4A66-919D-A5F32EE5F68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11184473-C91E-4E24-BC50-45888A72E583}"/>
              </a:ext>
            </a:extLst>
          </p:cNvPr>
          <p:cNvSpPr>
            <a:spLocks noGrp="1"/>
          </p:cNvSpPr>
          <p:nvPr>
            <p:ph type="sldNum" sz="quarter" idx="12"/>
          </p:nvPr>
        </p:nvSpPr>
        <p:spPr/>
        <p:txBody>
          <a:bodyPr/>
          <a:lstStyle>
            <a:lvl1pPr>
              <a:defRPr/>
            </a:lvl1pPr>
          </a:lstStyle>
          <a:p>
            <a:fld id="{8B9425C4-8368-4D43-B67A-0C81789575F0}" type="slidenum">
              <a:rPr lang="en-US" altLang="en-US"/>
              <a:pPr/>
              <a:t>‹N°›</a:t>
            </a:fld>
            <a:endParaRPr lang="en-US" altLang="en-US"/>
          </a:p>
        </p:txBody>
      </p:sp>
    </p:spTree>
    <p:extLst>
      <p:ext uri="{BB962C8B-B14F-4D97-AF65-F5344CB8AC3E}">
        <p14:creationId xmlns:p14="http://schemas.microsoft.com/office/powerpoint/2010/main" val="1817977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cxnSp>
        <p:nvCxnSpPr>
          <p:cNvPr id="4" name="Straight Connector 7">
            <a:extLst>
              <a:ext uri="{FF2B5EF4-FFF2-40B4-BE49-F238E27FC236}">
                <a16:creationId xmlns:a16="http://schemas.microsoft.com/office/drawing/2014/main" id="{BCB22CD3-C686-4886-8934-C99D2C819808}"/>
              </a:ext>
            </a:extLst>
          </p:cNvPr>
          <p:cNvCxnSpPr/>
          <p:nvPr/>
        </p:nvCxnSpPr>
        <p:spPr>
          <a:xfrm flipH="1">
            <a:off x="9439275" y="719138"/>
            <a:ext cx="1616075"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3">
            <a:extLst>
              <a:ext uri="{FF2B5EF4-FFF2-40B4-BE49-F238E27FC236}">
                <a16:creationId xmlns:a16="http://schemas.microsoft.com/office/drawing/2014/main" id="{0F1501AD-25D9-482F-8529-801C9EBD3DD6}"/>
              </a:ext>
            </a:extLst>
          </p:cNvPr>
          <p:cNvSpPr>
            <a:spLocks noGrp="1"/>
          </p:cNvSpPr>
          <p:nvPr>
            <p:ph type="dt" sz="half" idx="10"/>
          </p:nvPr>
        </p:nvSpPr>
        <p:spPr/>
        <p:txBody>
          <a:bodyPr/>
          <a:lstStyle>
            <a:lvl1pPr>
              <a:defRPr/>
            </a:lvl1pPr>
          </a:lstStyle>
          <a:p>
            <a:pPr>
              <a:defRPr/>
            </a:pPr>
            <a:fld id="{5F509299-3FE4-4796-8F4F-1F389367518B}" type="datetimeFigureOut">
              <a:rPr lang="en-US"/>
              <a:pPr>
                <a:defRPr/>
              </a:pPr>
              <a:t>12/22/2020</a:t>
            </a:fld>
            <a:endParaRPr lang="en-US"/>
          </a:p>
        </p:txBody>
      </p:sp>
      <p:sp>
        <p:nvSpPr>
          <p:cNvPr id="6" name="Footer Placeholder 4">
            <a:extLst>
              <a:ext uri="{FF2B5EF4-FFF2-40B4-BE49-F238E27FC236}">
                <a16:creationId xmlns:a16="http://schemas.microsoft.com/office/drawing/2014/main" id="{160F1C18-9EF2-4ECB-B5D0-D280CAAFF6C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8852DCB-0F34-407A-B453-D861DCA65FBD}"/>
              </a:ext>
            </a:extLst>
          </p:cNvPr>
          <p:cNvSpPr>
            <a:spLocks noGrp="1"/>
          </p:cNvSpPr>
          <p:nvPr>
            <p:ph type="sldNum" sz="quarter" idx="12"/>
          </p:nvPr>
        </p:nvSpPr>
        <p:spPr/>
        <p:txBody>
          <a:bodyPr/>
          <a:lstStyle>
            <a:lvl1pPr>
              <a:defRPr/>
            </a:lvl1pPr>
          </a:lstStyle>
          <a:p>
            <a:fld id="{F40DFBCA-359D-4388-A534-6841A4236425}" type="slidenum">
              <a:rPr lang="en-US" altLang="en-US"/>
              <a:pPr/>
              <a:t>‹N°›</a:t>
            </a:fld>
            <a:endParaRPr lang="en-US" altLang="en-US"/>
          </a:p>
        </p:txBody>
      </p:sp>
    </p:spTree>
    <p:extLst>
      <p:ext uri="{BB962C8B-B14F-4D97-AF65-F5344CB8AC3E}">
        <p14:creationId xmlns:p14="http://schemas.microsoft.com/office/powerpoint/2010/main" val="3183023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4" name="Straight Connector 7">
            <a:extLst>
              <a:ext uri="{FF2B5EF4-FFF2-40B4-BE49-F238E27FC236}">
                <a16:creationId xmlns:a16="http://schemas.microsoft.com/office/drawing/2014/main" id="{EEBC47A6-9C2C-4ED3-B21F-11E09AE99481}"/>
              </a:ext>
            </a:extLst>
          </p:cNvPr>
          <p:cNvCxnSpPr/>
          <p:nvPr/>
        </p:nvCxnSpPr>
        <p:spPr>
          <a:xfrm>
            <a:off x="1371600" y="798513"/>
            <a:ext cx="0" cy="106838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3">
            <a:extLst>
              <a:ext uri="{FF2B5EF4-FFF2-40B4-BE49-F238E27FC236}">
                <a16:creationId xmlns:a16="http://schemas.microsoft.com/office/drawing/2014/main" id="{EA330FEC-A75A-465C-8F79-8729DA499869}"/>
              </a:ext>
            </a:extLst>
          </p:cNvPr>
          <p:cNvSpPr>
            <a:spLocks noGrp="1"/>
          </p:cNvSpPr>
          <p:nvPr>
            <p:ph type="dt" sz="half" idx="10"/>
          </p:nvPr>
        </p:nvSpPr>
        <p:spPr/>
        <p:txBody>
          <a:bodyPr/>
          <a:lstStyle>
            <a:lvl1pPr>
              <a:defRPr/>
            </a:lvl1pPr>
          </a:lstStyle>
          <a:p>
            <a:pPr>
              <a:defRPr/>
            </a:pPr>
            <a:fld id="{E88DBB00-E065-4ABD-B24A-378C2E4AB66C}" type="datetimeFigureOut">
              <a:rPr lang="en-US"/>
              <a:pPr>
                <a:defRPr/>
              </a:pPr>
              <a:t>12/22/2020</a:t>
            </a:fld>
            <a:endParaRPr lang="en-US"/>
          </a:p>
        </p:txBody>
      </p:sp>
      <p:sp>
        <p:nvSpPr>
          <p:cNvPr id="6" name="Footer Placeholder 4">
            <a:extLst>
              <a:ext uri="{FF2B5EF4-FFF2-40B4-BE49-F238E27FC236}">
                <a16:creationId xmlns:a16="http://schemas.microsoft.com/office/drawing/2014/main" id="{9FD2F557-59D1-4BCD-ADFD-674FB3AF2C9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27B3F0D-C2CA-4934-9AC5-CD401AA0D84F}"/>
              </a:ext>
            </a:extLst>
          </p:cNvPr>
          <p:cNvSpPr>
            <a:spLocks noGrp="1"/>
          </p:cNvSpPr>
          <p:nvPr>
            <p:ph type="sldNum" sz="quarter" idx="12"/>
          </p:nvPr>
        </p:nvSpPr>
        <p:spPr/>
        <p:txBody>
          <a:bodyPr/>
          <a:lstStyle>
            <a:lvl1pPr>
              <a:defRPr/>
            </a:lvl1pPr>
          </a:lstStyle>
          <a:p>
            <a:fld id="{8F89AC8E-795D-4358-B78B-8E2C7F56D717}" type="slidenum">
              <a:rPr lang="en-US" altLang="en-US"/>
              <a:pPr/>
              <a:t>‹N°›</a:t>
            </a:fld>
            <a:endParaRPr lang="en-US" altLang="en-US"/>
          </a:p>
        </p:txBody>
      </p:sp>
    </p:spTree>
    <p:extLst>
      <p:ext uri="{BB962C8B-B14F-4D97-AF65-F5344CB8AC3E}">
        <p14:creationId xmlns:p14="http://schemas.microsoft.com/office/powerpoint/2010/main" val="1685547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cxnSp>
        <p:nvCxnSpPr>
          <p:cNvPr id="4" name="Straight Connector 7">
            <a:extLst>
              <a:ext uri="{FF2B5EF4-FFF2-40B4-BE49-F238E27FC236}">
                <a16:creationId xmlns:a16="http://schemas.microsoft.com/office/drawing/2014/main" id="{D5D5A7DE-6AD0-4832-A870-4A36064FD76B}"/>
              </a:ext>
            </a:extLst>
          </p:cNvPr>
          <p:cNvCxnSpPr/>
          <p:nvPr/>
        </p:nvCxnSpPr>
        <p:spPr>
          <a:xfrm>
            <a:off x="1371600" y="798513"/>
            <a:ext cx="0" cy="284480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534813" y="1756130"/>
            <a:ext cx="8562580" cy="1887950"/>
          </a:xfrm>
        </p:spPr>
        <p:txBody>
          <a:bodyPr>
            <a:normAutofit/>
          </a:bodyPr>
          <a:lstStyle>
            <a:lvl1pPr algn="l">
              <a:defRPr sz="3600"/>
            </a:lvl1pPr>
          </a:lstStyle>
          <a:p>
            <a:r>
              <a:rPr lang="fr-FR"/>
              <a:t>Modifiez le style du titre</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5" name="Date Placeholder 3">
            <a:extLst>
              <a:ext uri="{FF2B5EF4-FFF2-40B4-BE49-F238E27FC236}">
                <a16:creationId xmlns:a16="http://schemas.microsoft.com/office/drawing/2014/main" id="{D925026C-96EA-42CB-9EB0-D3AB40B1ED54}"/>
              </a:ext>
            </a:extLst>
          </p:cNvPr>
          <p:cNvSpPr>
            <a:spLocks noGrp="1"/>
          </p:cNvSpPr>
          <p:nvPr>
            <p:ph type="dt" sz="half" idx="10"/>
          </p:nvPr>
        </p:nvSpPr>
        <p:spPr/>
        <p:txBody>
          <a:bodyPr/>
          <a:lstStyle>
            <a:lvl1pPr>
              <a:defRPr/>
            </a:lvl1pPr>
          </a:lstStyle>
          <a:p>
            <a:pPr>
              <a:defRPr/>
            </a:pPr>
            <a:fld id="{42CCB525-098D-4809-9457-EAD1499C7594}" type="datetimeFigureOut">
              <a:rPr lang="en-US"/>
              <a:pPr>
                <a:defRPr/>
              </a:pPr>
              <a:t>12/22/2020</a:t>
            </a:fld>
            <a:endParaRPr lang="en-US"/>
          </a:p>
        </p:txBody>
      </p:sp>
      <p:sp>
        <p:nvSpPr>
          <p:cNvPr id="6" name="Footer Placeholder 4">
            <a:extLst>
              <a:ext uri="{FF2B5EF4-FFF2-40B4-BE49-F238E27FC236}">
                <a16:creationId xmlns:a16="http://schemas.microsoft.com/office/drawing/2014/main" id="{21503F72-B726-4AB3-8DF2-55E444C3BD4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44A3A30-3F45-43FE-B398-53FE2B942F90}"/>
              </a:ext>
            </a:extLst>
          </p:cNvPr>
          <p:cNvSpPr>
            <a:spLocks noGrp="1"/>
          </p:cNvSpPr>
          <p:nvPr>
            <p:ph type="sldNum" sz="quarter" idx="12"/>
          </p:nvPr>
        </p:nvSpPr>
        <p:spPr/>
        <p:txBody>
          <a:bodyPr/>
          <a:lstStyle>
            <a:lvl1pPr>
              <a:defRPr/>
            </a:lvl1pPr>
          </a:lstStyle>
          <a:p>
            <a:fld id="{E36B9D11-4EA1-449A-A03C-13D63D2D3038}" type="slidenum">
              <a:rPr lang="en-US" altLang="en-US"/>
              <a:pPr/>
              <a:t>‹N°›</a:t>
            </a:fld>
            <a:endParaRPr lang="en-US" altLang="en-US"/>
          </a:p>
        </p:txBody>
      </p:sp>
    </p:spTree>
    <p:extLst>
      <p:ext uri="{BB962C8B-B14F-4D97-AF65-F5344CB8AC3E}">
        <p14:creationId xmlns:p14="http://schemas.microsoft.com/office/powerpoint/2010/main" val="1935653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5" name="Straight Connector 8">
            <a:extLst>
              <a:ext uri="{FF2B5EF4-FFF2-40B4-BE49-F238E27FC236}">
                <a16:creationId xmlns:a16="http://schemas.microsoft.com/office/drawing/2014/main" id="{202B3267-04FA-4A14-A173-EF0FEFB2C542}"/>
              </a:ext>
            </a:extLst>
          </p:cNvPr>
          <p:cNvCxnSpPr/>
          <p:nvPr/>
        </p:nvCxnSpPr>
        <p:spPr>
          <a:xfrm>
            <a:off x="1371600" y="798513"/>
            <a:ext cx="0" cy="106838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534695" y="804889"/>
            <a:ext cx="9520157" cy="1059305"/>
          </a:xfrm>
        </p:spPr>
        <p:txBody>
          <a:bodyPr/>
          <a:lstStyle/>
          <a:p>
            <a:r>
              <a:rPr lang="fr-FR"/>
              <a:t>Modifiez le style du titre</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Date Placeholder 4">
            <a:extLst>
              <a:ext uri="{FF2B5EF4-FFF2-40B4-BE49-F238E27FC236}">
                <a16:creationId xmlns:a16="http://schemas.microsoft.com/office/drawing/2014/main" id="{73DA63DE-F2F1-448A-93F9-C1190FCEAB17}"/>
              </a:ext>
            </a:extLst>
          </p:cNvPr>
          <p:cNvSpPr>
            <a:spLocks noGrp="1"/>
          </p:cNvSpPr>
          <p:nvPr>
            <p:ph type="dt" sz="half" idx="10"/>
          </p:nvPr>
        </p:nvSpPr>
        <p:spPr/>
        <p:txBody>
          <a:bodyPr/>
          <a:lstStyle>
            <a:lvl1pPr>
              <a:defRPr/>
            </a:lvl1pPr>
          </a:lstStyle>
          <a:p>
            <a:pPr>
              <a:defRPr/>
            </a:pPr>
            <a:fld id="{231C4A9F-FB18-4A2E-8174-36DECB4694B1}" type="datetimeFigureOut">
              <a:rPr lang="en-US"/>
              <a:pPr>
                <a:defRPr/>
              </a:pPr>
              <a:t>12/22/2020</a:t>
            </a:fld>
            <a:endParaRPr lang="en-US"/>
          </a:p>
        </p:txBody>
      </p:sp>
      <p:sp>
        <p:nvSpPr>
          <p:cNvPr id="7" name="Footer Placeholder 5">
            <a:extLst>
              <a:ext uri="{FF2B5EF4-FFF2-40B4-BE49-F238E27FC236}">
                <a16:creationId xmlns:a16="http://schemas.microsoft.com/office/drawing/2014/main" id="{7ADC2577-8494-4CA6-9DAD-541849FB4572}"/>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5E4688E0-D652-4A67-B14A-96635DD6EF66}"/>
              </a:ext>
            </a:extLst>
          </p:cNvPr>
          <p:cNvSpPr>
            <a:spLocks noGrp="1"/>
          </p:cNvSpPr>
          <p:nvPr>
            <p:ph type="sldNum" sz="quarter" idx="12"/>
          </p:nvPr>
        </p:nvSpPr>
        <p:spPr/>
        <p:txBody>
          <a:bodyPr/>
          <a:lstStyle>
            <a:lvl1pPr>
              <a:defRPr/>
            </a:lvl1pPr>
          </a:lstStyle>
          <a:p>
            <a:fld id="{D93A8ED7-7418-43E0-975B-EB9999A46EDD}" type="slidenum">
              <a:rPr lang="en-US" altLang="en-US"/>
              <a:pPr/>
              <a:t>‹N°›</a:t>
            </a:fld>
            <a:endParaRPr lang="en-US" altLang="en-US"/>
          </a:p>
        </p:txBody>
      </p:sp>
    </p:spTree>
    <p:extLst>
      <p:ext uri="{BB962C8B-B14F-4D97-AF65-F5344CB8AC3E}">
        <p14:creationId xmlns:p14="http://schemas.microsoft.com/office/powerpoint/2010/main" val="3818299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cxnSp>
        <p:nvCxnSpPr>
          <p:cNvPr id="7" name="Straight Connector 10">
            <a:extLst>
              <a:ext uri="{FF2B5EF4-FFF2-40B4-BE49-F238E27FC236}">
                <a16:creationId xmlns:a16="http://schemas.microsoft.com/office/drawing/2014/main" id="{47EB0647-E841-4219-A80F-934B63A0990B}"/>
              </a:ext>
            </a:extLst>
          </p:cNvPr>
          <p:cNvCxnSpPr/>
          <p:nvPr/>
        </p:nvCxnSpPr>
        <p:spPr>
          <a:xfrm>
            <a:off x="1371600" y="798513"/>
            <a:ext cx="0" cy="106838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534695" y="804163"/>
            <a:ext cx="9520157" cy="1056319"/>
          </a:xfrm>
        </p:spPr>
        <p:txBody>
          <a:bodyPr/>
          <a:lstStyle/>
          <a:p>
            <a:r>
              <a:rPr lang="fr-FR"/>
              <a:t>Modifiez le style du titre</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534695" y="2824269"/>
            <a:ext cx="4608576" cy="26444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454792" y="2821491"/>
            <a:ext cx="4608576" cy="263737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Date Placeholder 6">
            <a:extLst>
              <a:ext uri="{FF2B5EF4-FFF2-40B4-BE49-F238E27FC236}">
                <a16:creationId xmlns:a16="http://schemas.microsoft.com/office/drawing/2014/main" id="{4FCCEA81-FABE-4B58-A7DA-36960057FE1F}"/>
              </a:ext>
            </a:extLst>
          </p:cNvPr>
          <p:cNvSpPr>
            <a:spLocks noGrp="1"/>
          </p:cNvSpPr>
          <p:nvPr>
            <p:ph type="dt" sz="half" idx="10"/>
          </p:nvPr>
        </p:nvSpPr>
        <p:spPr/>
        <p:txBody>
          <a:bodyPr/>
          <a:lstStyle>
            <a:lvl1pPr>
              <a:defRPr/>
            </a:lvl1pPr>
          </a:lstStyle>
          <a:p>
            <a:pPr>
              <a:defRPr/>
            </a:pPr>
            <a:fld id="{00D4FA85-1021-46F4-B593-0C9E4FD4BB96}" type="datetimeFigureOut">
              <a:rPr lang="en-US"/>
              <a:pPr>
                <a:defRPr/>
              </a:pPr>
              <a:t>12/22/2020</a:t>
            </a:fld>
            <a:endParaRPr lang="en-US"/>
          </a:p>
        </p:txBody>
      </p:sp>
      <p:sp>
        <p:nvSpPr>
          <p:cNvPr id="9" name="Footer Placeholder 7">
            <a:extLst>
              <a:ext uri="{FF2B5EF4-FFF2-40B4-BE49-F238E27FC236}">
                <a16:creationId xmlns:a16="http://schemas.microsoft.com/office/drawing/2014/main" id="{4565B8AA-3A01-40FA-824A-7212052BD8D5}"/>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35CD469A-8E3F-42F0-BC76-E827F30CFD25}"/>
              </a:ext>
            </a:extLst>
          </p:cNvPr>
          <p:cNvSpPr>
            <a:spLocks noGrp="1"/>
          </p:cNvSpPr>
          <p:nvPr>
            <p:ph type="sldNum" sz="quarter" idx="12"/>
          </p:nvPr>
        </p:nvSpPr>
        <p:spPr/>
        <p:txBody>
          <a:bodyPr/>
          <a:lstStyle>
            <a:lvl1pPr>
              <a:defRPr/>
            </a:lvl1pPr>
          </a:lstStyle>
          <a:p>
            <a:fld id="{106F4383-2F66-4001-ABE3-3400F0570510}" type="slidenum">
              <a:rPr lang="en-US" altLang="en-US"/>
              <a:pPr/>
              <a:t>‹N°›</a:t>
            </a:fld>
            <a:endParaRPr lang="en-US" altLang="en-US"/>
          </a:p>
        </p:txBody>
      </p:sp>
    </p:spTree>
    <p:extLst>
      <p:ext uri="{BB962C8B-B14F-4D97-AF65-F5344CB8AC3E}">
        <p14:creationId xmlns:p14="http://schemas.microsoft.com/office/powerpoint/2010/main" val="625254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cxnSp>
        <p:nvCxnSpPr>
          <p:cNvPr id="3" name="Straight Connector 6">
            <a:extLst>
              <a:ext uri="{FF2B5EF4-FFF2-40B4-BE49-F238E27FC236}">
                <a16:creationId xmlns:a16="http://schemas.microsoft.com/office/drawing/2014/main" id="{22286425-27EB-4BC6-B862-BF183D2BDE38}"/>
              </a:ext>
            </a:extLst>
          </p:cNvPr>
          <p:cNvCxnSpPr/>
          <p:nvPr/>
        </p:nvCxnSpPr>
        <p:spPr>
          <a:xfrm>
            <a:off x="1371600" y="798513"/>
            <a:ext cx="0" cy="106838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4" name="Date Placeholder 2">
            <a:extLst>
              <a:ext uri="{FF2B5EF4-FFF2-40B4-BE49-F238E27FC236}">
                <a16:creationId xmlns:a16="http://schemas.microsoft.com/office/drawing/2014/main" id="{3438EEC9-2B4B-4651-8732-A446FF5E104F}"/>
              </a:ext>
            </a:extLst>
          </p:cNvPr>
          <p:cNvSpPr>
            <a:spLocks noGrp="1"/>
          </p:cNvSpPr>
          <p:nvPr>
            <p:ph type="dt" sz="half" idx="10"/>
          </p:nvPr>
        </p:nvSpPr>
        <p:spPr/>
        <p:txBody>
          <a:bodyPr/>
          <a:lstStyle>
            <a:lvl1pPr>
              <a:defRPr/>
            </a:lvl1pPr>
          </a:lstStyle>
          <a:p>
            <a:pPr>
              <a:defRPr/>
            </a:pPr>
            <a:fld id="{09FE4103-3889-44D6-8D5E-0FE7422F1870}" type="datetimeFigureOut">
              <a:rPr lang="en-US"/>
              <a:pPr>
                <a:defRPr/>
              </a:pPr>
              <a:t>12/22/2020</a:t>
            </a:fld>
            <a:endParaRPr lang="en-US"/>
          </a:p>
        </p:txBody>
      </p:sp>
      <p:sp>
        <p:nvSpPr>
          <p:cNvPr id="5" name="Footer Placeholder 3">
            <a:extLst>
              <a:ext uri="{FF2B5EF4-FFF2-40B4-BE49-F238E27FC236}">
                <a16:creationId xmlns:a16="http://schemas.microsoft.com/office/drawing/2014/main" id="{73010EF8-DB6A-426B-92C5-B2E6EDB0DB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CC325984-FDF1-4889-8FE1-578B4482E76D}"/>
              </a:ext>
            </a:extLst>
          </p:cNvPr>
          <p:cNvSpPr>
            <a:spLocks noGrp="1"/>
          </p:cNvSpPr>
          <p:nvPr>
            <p:ph type="sldNum" sz="quarter" idx="12"/>
          </p:nvPr>
        </p:nvSpPr>
        <p:spPr/>
        <p:txBody>
          <a:bodyPr/>
          <a:lstStyle>
            <a:lvl1pPr>
              <a:defRPr/>
            </a:lvl1pPr>
          </a:lstStyle>
          <a:p>
            <a:fld id="{5B3AE5F6-EA5D-4F39-82ED-CA57ACFE658C}" type="slidenum">
              <a:rPr lang="en-US" altLang="en-US"/>
              <a:pPr/>
              <a:t>‹N°›</a:t>
            </a:fld>
            <a:endParaRPr lang="en-US" altLang="en-US"/>
          </a:p>
        </p:txBody>
      </p:sp>
    </p:spTree>
    <p:extLst>
      <p:ext uri="{BB962C8B-B14F-4D97-AF65-F5344CB8AC3E}">
        <p14:creationId xmlns:p14="http://schemas.microsoft.com/office/powerpoint/2010/main" val="3917529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2467D5D-87EF-41AD-9331-E51BC6092C20}"/>
              </a:ext>
            </a:extLst>
          </p:cNvPr>
          <p:cNvSpPr>
            <a:spLocks noGrp="1"/>
          </p:cNvSpPr>
          <p:nvPr>
            <p:ph type="dt" sz="half" idx="10"/>
          </p:nvPr>
        </p:nvSpPr>
        <p:spPr/>
        <p:txBody>
          <a:bodyPr/>
          <a:lstStyle>
            <a:lvl1pPr>
              <a:defRPr/>
            </a:lvl1pPr>
          </a:lstStyle>
          <a:p>
            <a:pPr>
              <a:defRPr/>
            </a:pPr>
            <a:fld id="{1E651179-4701-4DA4-8704-3AD36743832A}" type="datetimeFigureOut">
              <a:rPr lang="en-US"/>
              <a:pPr>
                <a:defRPr/>
              </a:pPr>
              <a:t>12/22/2020</a:t>
            </a:fld>
            <a:endParaRPr lang="en-US"/>
          </a:p>
        </p:txBody>
      </p:sp>
      <p:sp>
        <p:nvSpPr>
          <p:cNvPr id="3" name="Footer Placeholder 4">
            <a:extLst>
              <a:ext uri="{FF2B5EF4-FFF2-40B4-BE49-F238E27FC236}">
                <a16:creationId xmlns:a16="http://schemas.microsoft.com/office/drawing/2014/main" id="{141E9A03-56BB-4BD5-AA45-082E7A189F60}"/>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671D637D-AA28-442A-B81A-115993FFCCCB}"/>
              </a:ext>
            </a:extLst>
          </p:cNvPr>
          <p:cNvSpPr>
            <a:spLocks noGrp="1"/>
          </p:cNvSpPr>
          <p:nvPr>
            <p:ph type="sldNum" sz="quarter" idx="12"/>
          </p:nvPr>
        </p:nvSpPr>
        <p:spPr/>
        <p:txBody>
          <a:bodyPr/>
          <a:lstStyle>
            <a:lvl1pPr>
              <a:defRPr/>
            </a:lvl1pPr>
          </a:lstStyle>
          <a:p>
            <a:fld id="{F2776271-5EA1-46C5-8636-56202600A99B}" type="slidenum">
              <a:rPr lang="en-US" altLang="en-US"/>
              <a:pPr/>
              <a:t>‹N°›</a:t>
            </a:fld>
            <a:endParaRPr lang="en-US" altLang="en-US"/>
          </a:p>
        </p:txBody>
      </p:sp>
    </p:spTree>
    <p:extLst>
      <p:ext uri="{BB962C8B-B14F-4D97-AF65-F5344CB8AC3E}">
        <p14:creationId xmlns:p14="http://schemas.microsoft.com/office/powerpoint/2010/main" val="3311997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cxnSp>
        <p:nvCxnSpPr>
          <p:cNvPr id="5" name="Straight Connector 8">
            <a:extLst>
              <a:ext uri="{FF2B5EF4-FFF2-40B4-BE49-F238E27FC236}">
                <a16:creationId xmlns:a16="http://schemas.microsoft.com/office/drawing/2014/main" id="{56E3BC85-5E82-403A-BEFA-A7BE930F7530}"/>
              </a:ext>
            </a:extLst>
          </p:cNvPr>
          <p:cNvCxnSpPr/>
          <p:nvPr/>
        </p:nvCxnSpPr>
        <p:spPr>
          <a:xfrm>
            <a:off x="1371600" y="798513"/>
            <a:ext cx="0" cy="224790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534642" y="798973"/>
            <a:ext cx="3183128" cy="2247117"/>
          </a:xfrm>
        </p:spPr>
        <p:txBody>
          <a:bodyPr>
            <a:normAutofit/>
          </a:bodyPr>
          <a:lstStyle>
            <a:lvl1pPr algn="l">
              <a:defRPr sz="2400"/>
            </a:lvl1pPr>
          </a:lstStyle>
          <a:p>
            <a:r>
              <a:rPr lang="fr-FR"/>
              <a:t>Modifiez le style du titre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6" name="Date Placeholder 4">
            <a:extLst>
              <a:ext uri="{FF2B5EF4-FFF2-40B4-BE49-F238E27FC236}">
                <a16:creationId xmlns:a16="http://schemas.microsoft.com/office/drawing/2014/main" id="{E50BCB91-AA3C-418A-B4C5-8ECE945A532C}"/>
              </a:ext>
            </a:extLst>
          </p:cNvPr>
          <p:cNvSpPr>
            <a:spLocks noGrp="1"/>
          </p:cNvSpPr>
          <p:nvPr>
            <p:ph type="dt" sz="half" idx="10"/>
          </p:nvPr>
        </p:nvSpPr>
        <p:spPr/>
        <p:txBody>
          <a:bodyPr/>
          <a:lstStyle>
            <a:lvl1pPr>
              <a:defRPr/>
            </a:lvl1pPr>
          </a:lstStyle>
          <a:p>
            <a:pPr>
              <a:defRPr/>
            </a:pPr>
            <a:fld id="{F288287C-0D51-480E-AEAD-3F92377EA03D}" type="datetimeFigureOut">
              <a:rPr lang="en-US"/>
              <a:pPr>
                <a:defRPr/>
              </a:pPr>
              <a:t>12/22/2020</a:t>
            </a:fld>
            <a:endParaRPr lang="en-US"/>
          </a:p>
        </p:txBody>
      </p:sp>
      <p:sp>
        <p:nvSpPr>
          <p:cNvPr id="7" name="Footer Placeholder 5">
            <a:extLst>
              <a:ext uri="{FF2B5EF4-FFF2-40B4-BE49-F238E27FC236}">
                <a16:creationId xmlns:a16="http://schemas.microsoft.com/office/drawing/2014/main" id="{C219A76C-88DD-4EBE-87EF-E9E2E62DF9F5}"/>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091407F6-5BB7-4458-BC63-C0D0FC1F3081}"/>
              </a:ext>
            </a:extLst>
          </p:cNvPr>
          <p:cNvSpPr>
            <a:spLocks noGrp="1"/>
          </p:cNvSpPr>
          <p:nvPr>
            <p:ph type="sldNum" sz="quarter" idx="12"/>
          </p:nvPr>
        </p:nvSpPr>
        <p:spPr/>
        <p:txBody>
          <a:bodyPr/>
          <a:lstStyle>
            <a:lvl1pPr>
              <a:defRPr/>
            </a:lvl1pPr>
          </a:lstStyle>
          <a:p>
            <a:fld id="{265E5A04-94D6-49EC-83C8-71F6386BEC76}" type="slidenum">
              <a:rPr lang="en-US" altLang="en-US"/>
              <a:pPr/>
              <a:t>‹N°›</a:t>
            </a:fld>
            <a:endParaRPr lang="en-US" altLang="en-US"/>
          </a:p>
        </p:txBody>
      </p:sp>
    </p:spTree>
    <p:extLst>
      <p:ext uri="{BB962C8B-B14F-4D97-AF65-F5344CB8AC3E}">
        <p14:creationId xmlns:p14="http://schemas.microsoft.com/office/powerpoint/2010/main" val="467011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5" name="Group 7">
            <a:extLst>
              <a:ext uri="{FF2B5EF4-FFF2-40B4-BE49-F238E27FC236}">
                <a16:creationId xmlns:a16="http://schemas.microsoft.com/office/drawing/2014/main" id="{9BF27B96-3785-46F5-8329-B616031F1E66}"/>
              </a:ext>
            </a:extLst>
          </p:cNvPr>
          <p:cNvGrpSpPr>
            <a:grpSpLocks/>
          </p:cNvGrpSpPr>
          <p:nvPr/>
        </p:nvGrpSpPr>
        <p:grpSpPr bwMode="auto">
          <a:xfrm>
            <a:off x="7477125" y="482600"/>
            <a:ext cx="4075113" cy="5148263"/>
            <a:chOff x="7477387" y="482170"/>
            <a:chExt cx="4074533" cy="5149101"/>
          </a:xfrm>
        </p:grpSpPr>
        <p:sp>
          <p:nvSpPr>
            <p:cNvPr id="6" name="Rectangle 5">
              <a:extLst>
                <a:ext uri="{FF2B5EF4-FFF2-40B4-BE49-F238E27FC236}">
                  <a16:creationId xmlns:a16="http://schemas.microsoft.com/office/drawing/2014/main" id="{500B3EAD-E47F-42AA-B342-CF04AE9D2644}"/>
                </a:ext>
              </a:extLst>
            </p:cNvPr>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7" name="Rectangle 6">
              <a:extLst>
                <a:ext uri="{FF2B5EF4-FFF2-40B4-BE49-F238E27FC236}">
                  <a16:creationId xmlns:a16="http://schemas.microsoft.com/office/drawing/2014/main" id="{2ABC1078-000D-499E-8487-C6DE8ADD9807}"/>
                </a:ext>
              </a:extLst>
            </p:cNvPr>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cxnSp>
        <p:nvCxnSpPr>
          <p:cNvPr id="8" name="Straight Connector 7">
            <a:extLst>
              <a:ext uri="{FF2B5EF4-FFF2-40B4-BE49-F238E27FC236}">
                <a16:creationId xmlns:a16="http://schemas.microsoft.com/office/drawing/2014/main" id="{1582B2CB-E5FB-424B-8BED-A59955418EE9}"/>
              </a:ext>
            </a:extLst>
          </p:cNvPr>
          <p:cNvCxnSpPr/>
          <p:nvPr/>
        </p:nvCxnSpPr>
        <p:spPr>
          <a:xfrm>
            <a:off x="1371600" y="798513"/>
            <a:ext cx="0" cy="2162175"/>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535694" y="1129513"/>
            <a:ext cx="5447840" cy="1830584"/>
          </a:xfrm>
        </p:spPr>
        <p:txBody>
          <a:bodyPr>
            <a:normAutofit/>
          </a:bodyPr>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rtlCol="0">
            <a:norm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endParaRPr lang="en-US" noProof="0"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9" name="Date Placeholder 4">
            <a:extLst>
              <a:ext uri="{FF2B5EF4-FFF2-40B4-BE49-F238E27FC236}">
                <a16:creationId xmlns:a16="http://schemas.microsoft.com/office/drawing/2014/main" id="{6188B0D6-271F-4001-9A7F-7DA1D7892B9C}"/>
              </a:ext>
            </a:extLst>
          </p:cNvPr>
          <p:cNvSpPr>
            <a:spLocks noGrp="1"/>
          </p:cNvSpPr>
          <p:nvPr>
            <p:ph type="dt" sz="half" idx="10"/>
          </p:nvPr>
        </p:nvSpPr>
        <p:spPr>
          <a:xfrm>
            <a:off x="1535113" y="5470525"/>
            <a:ext cx="5440362" cy="319088"/>
          </a:xfrm>
        </p:spPr>
        <p:txBody>
          <a:bodyPr/>
          <a:lstStyle>
            <a:lvl1pPr algn="l">
              <a:defRPr/>
            </a:lvl1pPr>
          </a:lstStyle>
          <a:p>
            <a:pPr>
              <a:defRPr/>
            </a:pPr>
            <a:fld id="{4353E5A5-534B-42EE-A39E-AA498E32FC90}" type="datetimeFigureOut">
              <a:rPr lang="en-US"/>
              <a:pPr>
                <a:defRPr/>
              </a:pPr>
              <a:t>12/22/2020</a:t>
            </a:fld>
            <a:endParaRPr lang="en-US"/>
          </a:p>
        </p:txBody>
      </p:sp>
      <p:sp>
        <p:nvSpPr>
          <p:cNvPr id="10" name="Footer Placeholder 5">
            <a:extLst>
              <a:ext uri="{FF2B5EF4-FFF2-40B4-BE49-F238E27FC236}">
                <a16:creationId xmlns:a16="http://schemas.microsoft.com/office/drawing/2014/main" id="{29CFCF0E-FED8-4B0A-B4FB-BC8800D65C1D}"/>
              </a:ext>
            </a:extLst>
          </p:cNvPr>
          <p:cNvSpPr>
            <a:spLocks noGrp="1"/>
          </p:cNvSpPr>
          <p:nvPr>
            <p:ph type="ftr" sz="quarter" idx="11"/>
          </p:nvPr>
        </p:nvSpPr>
        <p:spPr>
          <a:xfrm>
            <a:off x="1535113" y="319088"/>
            <a:ext cx="5453062" cy="320675"/>
          </a:xfrm>
        </p:spPr>
        <p:txBody>
          <a:bodyPr/>
          <a:lstStyle>
            <a:lvl1pPr>
              <a:defRPr/>
            </a:lvl1pPr>
          </a:lstStyle>
          <a:p>
            <a:pPr>
              <a:defRPr/>
            </a:pPr>
            <a:endParaRPr lang="en-US"/>
          </a:p>
        </p:txBody>
      </p:sp>
      <p:sp>
        <p:nvSpPr>
          <p:cNvPr id="11" name="Slide Number Placeholder 6">
            <a:extLst>
              <a:ext uri="{FF2B5EF4-FFF2-40B4-BE49-F238E27FC236}">
                <a16:creationId xmlns:a16="http://schemas.microsoft.com/office/drawing/2014/main" id="{61E6423A-A540-495F-9789-5FDC1CC8E3BD}"/>
              </a:ext>
            </a:extLst>
          </p:cNvPr>
          <p:cNvSpPr>
            <a:spLocks noGrp="1"/>
          </p:cNvSpPr>
          <p:nvPr>
            <p:ph type="sldNum" sz="quarter" idx="12"/>
          </p:nvPr>
        </p:nvSpPr>
        <p:spPr/>
        <p:txBody>
          <a:bodyPr/>
          <a:lstStyle>
            <a:lvl1pPr>
              <a:defRPr/>
            </a:lvl1pPr>
          </a:lstStyle>
          <a:p>
            <a:fld id="{D777CBB1-BDC9-4C6B-A1DD-47E4B0CD231B}" type="slidenum">
              <a:rPr lang="en-US" altLang="en-US"/>
              <a:pPr/>
              <a:t>‹N°›</a:t>
            </a:fld>
            <a:endParaRPr lang="en-US" altLang="en-US"/>
          </a:p>
        </p:txBody>
      </p:sp>
    </p:spTree>
    <p:extLst>
      <p:ext uri="{BB962C8B-B14F-4D97-AF65-F5344CB8AC3E}">
        <p14:creationId xmlns:p14="http://schemas.microsoft.com/office/powerpoint/2010/main" val="1489252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B7FD711-20F2-471A-A84B-9FBFD318DE8C}"/>
              </a:ext>
            </a:extLst>
          </p:cNvPr>
          <p:cNvSpPr/>
          <p:nvPr/>
        </p:nvSpPr>
        <p:spPr>
          <a:xfrm>
            <a:off x="0" y="2016125"/>
            <a:ext cx="12192000" cy="4117975"/>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27" name="Picture 6">
            <a:extLst>
              <a:ext uri="{FF2B5EF4-FFF2-40B4-BE49-F238E27FC236}">
                <a16:creationId xmlns:a16="http://schemas.microsoft.com/office/drawing/2014/main" id="{8FB6D79B-4DAA-4893-AEEE-654EA4DE4EE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t="2769" b="-2769"/>
          <a:stretch>
            <a:fillRect/>
          </a:stretch>
        </p:blipFill>
        <p:spPr bwMode="auto">
          <a:xfrm>
            <a:off x="0" y="6135688"/>
            <a:ext cx="121920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itle Placeholder 1">
            <a:extLst>
              <a:ext uri="{FF2B5EF4-FFF2-40B4-BE49-F238E27FC236}">
                <a16:creationId xmlns:a16="http://schemas.microsoft.com/office/drawing/2014/main" id="{A2037C66-EDA7-4301-925A-AC338EA2D509}"/>
              </a:ext>
            </a:extLst>
          </p:cNvPr>
          <p:cNvSpPr>
            <a:spLocks noGrp="1" noChangeArrowheads="1"/>
          </p:cNvSpPr>
          <p:nvPr>
            <p:ph type="title"/>
          </p:nvPr>
        </p:nvSpPr>
        <p:spPr bwMode="auto">
          <a:xfrm>
            <a:off x="1535113" y="804863"/>
            <a:ext cx="9520237"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fr-FR" altLang="fr-FR"/>
              <a:t>Modifiez le style du titre</a:t>
            </a:r>
            <a:endParaRPr lang="en-US" altLang="fr-FR"/>
          </a:p>
        </p:txBody>
      </p:sp>
      <p:sp>
        <p:nvSpPr>
          <p:cNvPr id="1029" name="Text Placeholder 2">
            <a:extLst>
              <a:ext uri="{FF2B5EF4-FFF2-40B4-BE49-F238E27FC236}">
                <a16:creationId xmlns:a16="http://schemas.microsoft.com/office/drawing/2014/main" id="{1A475816-7168-462F-9029-C9DCFD626727}"/>
              </a:ext>
            </a:extLst>
          </p:cNvPr>
          <p:cNvSpPr>
            <a:spLocks noGrp="1" noChangeArrowheads="1"/>
          </p:cNvSpPr>
          <p:nvPr>
            <p:ph type="body" idx="1"/>
          </p:nvPr>
        </p:nvSpPr>
        <p:spPr bwMode="auto">
          <a:xfrm>
            <a:off x="1535113" y="2016125"/>
            <a:ext cx="9520237" cy="344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endParaRPr lang="en-US" altLang="fr-FR"/>
          </a:p>
        </p:txBody>
      </p:sp>
      <p:sp>
        <p:nvSpPr>
          <p:cNvPr id="4" name="Date Placeholder 3">
            <a:extLst>
              <a:ext uri="{FF2B5EF4-FFF2-40B4-BE49-F238E27FC236}">
                <a16:creationId xmlns:a16="http://schemas.microsoft.com/office/drawing/2014/main" id="{EB08D9EE-6570-4F9A-A1DF-00469B26B088}"/>
              </a:ext>
            </a:extLst>
          </p:cNvPr>
          <p:cNvSpPr>
            <a:spLocks noGrp="1"/>
          </p:cNvSpPr>
          <p:nvPr>
            <p:ph type="dt" sz="half" idx="2"/>
          </p:nvPr>
        </p:nvSpPr>
        <p:spPr>
          <a:xfrm>
            <a:off x="7554913" y="330200"/>
            <a:ext cx="3500437" cy="309563"/>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tint val="75000"/>
                  </a:schemeClr>
                </a:solidFill>
                <a:latin typeface="+mn-lt"/>
              </a:defRPr>
            </a:lvl1pPr>
          </a:lstStyle>
          <a:p>
            <a:pPr>
              <a:defRPr/>
            </a:pPr>
            <a:fld id="{CF2E5924-D61B-450A-AE02-CE53673A9F75}" type="datetimeFigureOut">
              <a:rPr lang="en-US"/>
              <a:pPr>
                <a:defRPr/>
              </a:pPr>
              <a:t>12/22/2020</a:t>
            </a:fld>
            <a:endParaRPr lang="en-US"/>
          </a:p>
        </p:txBody>
      </p:sp>
      <p:sp>
        <p:nvSpPr>
          <p:cNvPr id="5" name="Footer Placeholder 4">
            <a:extLst>
              <a:ext uri="{FF2B5EF4-FFF2-40B4-BE49-F238E27FC236}">
                <a16:creationId xmlns:a16="http://schemas.microsoft.com/office/drawing/2014/main" id="{04EA52C0-A3C0-4A3E-9E6E-1764DB4BBD70}"/>
              </a:ext>
            </a:extLst>
          </p:cNvPr>
          <p:cNvSpPr>
            <a:spLocks noGrp="1"/>
          </p:cNvSpPr>
          <p:nvPr>
            <p:ph type="ftr" sz="quarter" idx="3"/>
          </p:nvPr>
        </p:nvSpPr>
        <p:spPr>
          <a:xfrm>
            <a:off x="1535113" y="328613"/>
            <a:ext cx="5854700" cy="309562"/>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3712CAD0-91EE-42AF-8595-D3E5C9FE8C23}"/>
              </a:ext>
            </a:extLst>
          </p:cNvPr>
          <p:cNvSpPr>
            <a:spLocks noGrp="1"/>
          </p:cNvSpPr>
          <p:nvPr>
            <p:ph type="sldNum" sz="quarter" idx="4"/>
          </p:nvPr>
        </p:nvSpPr>
        <p:spPr>
          <a:xfrm>
            <a:off x="479425" y="798513"/>
            <a:ext cx="811213" cy="5048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2800">
                <a:solidFill>
                  <a:schemeClr val="accent1"/>
                </a:solidFill>
              </a:defRPr>
            </a:lvl1pPr>
          </a:lstStyle>
          <a:p>
            <a:fld id="{6366E8F3-B3F6-4341-9A30-7F973D871BDB}" type="slidenum">
              <a:rPr lang="en-US" altLang="en-US"/>
              <a:pPr/>
              <a:t>‹N°›</a:t>
            </a:fld>
            <a:endParaRPr lang="en-US" altLang="en-US"/>
          </a:p>
        </p:txBody>
      </p:sp>
      <p:cxnSp>
        <p:nvCxnSpPr>
          <p:cNvPr id="12" name="Straight Connector 11">
            <a:extLst>
              <a:ext uri="{FF2B5EF4-FFF2-40B4-BE49-F238E27FC236}">
                <a16:creationId xmlns:a16="http://schemas.microsoft.com/office/drawing/2014/main" id="{7DBF7A92-87A7-4716-831B-6AB03BCCF7D2}"/>
              </a:ext>
            </a:extLst>
          </p:cNvPr>
          <p:cNvCxnSpPr/>
          <p:nvPr/>
        </p:nvCxnSpPr>
        <p:spPr>
          <a:xfrm>
            <a:off x="0" y="6142038"/>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796" r:id="rId7"/>
    <p:sldLayoutId id="2147483803" r:id="rId8"/>
    <p:sldLayoutId id="2147483804" r:id="rId9"/>
    <p:sldLayoutId id="2147483805" r:id="rId10"/>
    <p:sldLayoutId id="2147483806" r:id="rId11"/>
  </p:sldLayoutIdLst>
  <p:hf sldNum="0" hdr="0" ftr="0" dt="0"/>
  <p:txStyles>
    <p:titleStyle>
      <a:lvl1pPr algn="l" rtl="0" eaLnBrk="0" fontAlgn="base" hangingPunct="0">
        <a:lnSpc>
          <a:spcPct val="90000"/>
        </a:lnSpc>
        <a:spcBef>
          <a:spcPct val="0"/>
        </a:spcBef>
        <a:spcAft>
          <a:spcPct val="0"/>
        </a:spcAft>
        <a:defRPr sz="3200" kern="1200">
          <a:solidFill>
            <a:schemeClr val="tx1"/>
          </a:solidFill>
          <a:latin typeface="+mj-lt"/>
          <a:ea typeface="+mj-ea"/>
          <a:cs typeface="+mj-cs"/>
        </a:defRPr>
      </a:lvl1pPr>
      <a:lvl2pPr algn="l" rtl="0" eaLnBrk="0" fontAlgn="base" hangingPunct="0">
        <a:lnSpc>
          <a:spcPct val="90000"/>
        </a:lnSpc>
        <a:spcBef>
          <a:spcPct val="0"/>
        </a:spcBef>
        <a:spcAft>
          <a:spcPct val="0"/>
        </a:spcAft>
        <a:defRPr sz="3200">
          <a:solidFill>
            <a:schemeClr val="tx1"/>
          </a:solidFill>
          <a:latin typeface="Palatino Linotype" panose="02040502050505030304" pitchFamily="18" charset="0"/>
        </a:defRPr>
      </a:lvl2pPr>
      <a:lvl3pPr algn="l" rtl="0" eaLnBrk="0" fontAlgn="base" hangingPunct="0">
        <a:lnSpc>
          <a:spcPct val="90000"/>
        </a:lnSpc>
        <a:spcBef>
          <a:spcPct val="0"/>
        </a:spcBef>
        <a:spcAft>
          <a:spcPct val="0"/>
        </a:spcAft>
        <a:defRPr sz="3200">
          <a:solidFill>
            <a:schemeClr val="tx1"/>
          </a:solidFill>
          <a:latin typeface="Palatino Linotype" panose="02040502050505030304" pitchFamily="18" charset="0"/>
        </a:defRPr>
      </a:lvl3pPr>
      <a:lvl4pPr algn="l" rtl="0" eaLnBrk="0" fontAlgn="base" hangingPunct="0">
        <a:lnSpc>
          <a:spcPct val="90000"/>
        </a:lnSpc>
        <a:spcBef>
          <a:spcPct val="0"/>
        </a:spcBef>
        <a:spcAft>
          <a:spcPct val="0"/>
        </a:spcAft>
        <a:defRPr sz="3200">
          <a:solidFill>
            <a:schemeClr val="tx1"/>
          </a:solidFill>
          <a:latin typeface="Palatino Linotype" panose="02040502050505030304" pitchFamily="18" charset="0"/>
        </a:defRPr>
      </a:lvl4pPr>
      <a:lvl5pPr algn="l" rtl="0" eaLnBrk="0" fontAlgn="base" hangingPunct="0">
        <a:lnSpc>
          <a:spcPct val="90000"/>
        </a:lnSpc>
        <a:spcBef>
          <a:spcPct val="0"/>
        </a:spcBef>
        <a:spcAft>
          <a:spcPct val="0"/>
        </a:spcAft>
        <a:defRPr sz="3200">
          <a:solidFill>
            <a:schemeClr val="tx1"/>
          </a:solidFill>
          <a:latin typeface="Palatino Linotype" panose="02040502050505030304" pitchFamily="18" charset="0"/>
        </a:defRPr>
      </a:lvl5pPr>
      <a:lvl6pPr marL="457200" algn="l" rtl="0" fontAlgn="base">
        <a:lnSpc>
          <a:spcPct val="90000"/>
        </a:lnSpc>
        <a:spcBef>
          <a:spcPct val="0"/>
        </a:spcBef>
        <a:spcAft>
          <a:spcPct val="0"/>
        </a:spcAft>
        <a:defRPr sz="3200">
          <a:solidFill>
            <a:schemeClr val="tx1"/>
          </a:solidFill>
          <a:latin typeface="Palatino Linotype" panose="02040502050505030304" pitchFamily="18" charset="0"/>
        </a:defRPr>
      </a:lvl6pPr>
      <a:lvl7pPr marL="914400" algn="l" rtl="0" fontAlgn="base">
        <a:lnSpc>
          <a:spcPct val="90000"/>
        </a:lnSpc>
        <a:spcBef>
          <a:spcPct val="0"/>
        </a:spcBef>
        <a:spcAft>
          <a:spcPct val="0"/>
        </a:spcAft>
        <a:defRPr sz="3200">
          <a:solidFill>
            <a:schemeClr val="tx1"/>
          </a:solidFill>
          <a:latin typeface="Palatino Linotype" panose="02040502050505030304" pitchFamily="18" charset="0"/>
        </a:defRPr>
      </a:lvl7pPr>
      <a:lvl8pPr marL="1371600" algn="l" rtl="0" fontAlgn="base">
        <a:lnSpc>
          <a:spcPct val="90000"/>
        </a:lnSpc>
        <a:spcBef>
          <a:spcPct val="0"/>
        </a:spcBef>
        <a:spcAft>
          <a:spcPct val="0"/>
        </a:spcAft>
        <a:defRPr sz="3200">
          <a:solidFill>
            <a:schemeClr val="tx1"/>
          </a:solidFill>
          <a:latin typeface="Palatino Linotype" panose="02040502050505030304" pitchFamily="18" charset="0"/>
        </a:defRPr>
      </a:lvl8pPr>
      <a:lvl9pPr marL="1828800" algn="l" rtl="0" fontAlgn="base">
        <a:lnSpc>
          <a:spcPct val="90000"/>
        </a:lnSpc>
        <a:spcBef>
          <a:spcPct val="0"/>
        </a:spcBef>
        <a:spcAft>
          <a:spcPct val="0"/>
        </a:spcAft>
        <a:defRPr sz="3200">
          <a:solidFill>
            <a:schemeClr val="tx1"/>
          </a:solidFill>
          <a:latin typeface="Palatino Linotype" panose="02040502050505030304" pitchFamily="18" charset="0"/>
        </a:defRPr>
      </a:lvl9pPr>
    </p:titleStyle>
    <p:bodyStyle>
      <a:lvl1pPr marL="228600" indent="-228600" algn="l" rtl="0" eaLnBrk="0" fontAlgn="base" hangingPunct="0">
        <a:lnSpc>
          <a:spcPct val="120000"/>
        </a:lnSpc>
        <a:spcBef>
          <a:spcPts val="1000"/>
        </a:spcBef>
        <a:spcAft>
          <a:spcPct val="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0000"/>
        </a:lnSpc>
        <a:spcBef>
          <a:spcPts val="500"/>
        </a:spcBef>
        <a:spcAft>
          <a:spcPct val="0"/>
        </a:spcAft>
        <a:buClr>
          <a:schemeClr val="accent1"/>
        </a:buClr>
        <a:buSzPct val="100000"/>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a:extLst>
              <a:ext uri="{FF2B5EF4-FFF2-40B4-BE49-F238E27FC236}">
                <a16:creationId xmlns:a16="http://schemas.microsoft.com/office/drawing/2014/main" id="{5378D3C5-6A78-453A-822B-CE2227321C70}"/>
              </a:ext>
            </a:extLst>
          </p:cNvPr>
          <p:cNvSpPr>
            <a:spLocks noGrp="1" noChangeArrowheads="1"/>
          </p:cNvSpPr>
          <p:nvPr>
            <p:ph type="ctrTitle"/>
          </p:nvPr>
        </p:nvSpPr>
        <p:spPr>
          <a:xfrm>
            <a:off x="2492375" y="801688"/>
            <a:ext cx="8562975" cy="2541587"/>
          </a:xfrm>
        </p:spPr>
        <p:txBody>
          <a:bodyPr/>
          <a:lstStyle/>
          <a:p>
            <a:pPr eaLnBrk="1" hangingPunct="1"/>
            <a:r>
              <a:rPr lang="fr-FR" altLang="fr-FR"/>
              <a:t>AUDIT DE LA MASSE SALARIALE</a:t>
            </a:r>
          </a:p>
        </p:txBody>
      </p:sp>
      <p:sp>
        <p:nvSpPr>
          <p:cNvPr id="3" name="Sous-titre 2">
            <a:extLst>
              <a:ext uri="{FF2B5EF4-FFF2-40B4-BE49-F238E27FC236}">
                <a16:creationId xmlns:a16="http://schemas.microsoft.com/office/drawing/2014/main" id="{23C561C8-3B21-43AB-ABA9-5DD0B9BE5D82}"/>
              </a:ext>
            </a:extLst>
          </p:cNvPr>
          <p:cNvSpPr>
            <a:spLocks noGrp="1"/>
          </p:cNvSpPr>
          <p:nvPr>
            <p:ph type="subTitle" idx="1"/>
          </p:nvPr>
        </p:nvSpPr>
        <p:spPr>
          <a:xfrm>
            <a:off x="5372100" y="3995738"/>
            <a:ext cx="6819900" cy="2249487"/>
          </a:xfrm>
        </p:spPr>
        <p:txBody>
          <a:bodyPr rtlCol="0">
            <a:normAutofit fontScale="92500" lnSpcReduction="20000"/>
          </a:bodyPr>
          <a:lstStyle/>
          <a:p>
            <a:pPr eaLnBrk="1" fontAlgn="auto" hangingPunct="1">
              <a:spcAft>
                <a:spcPts val="0"/>
              </a:spcAft>
              <a:defRPr/>
            </a:pPr>
            <a:r>
              <a:rPr lang="fr-FR" dirty="0"/>
              <a:t>Présenté par :</a:t>
            </a:r>
          </a:p>
          <a:p>
            <a:pPr eaLnBrk="1" fontAlgn="auto" hangingPunct="1">
              <a:spcAft>
                <a:spcPts val="0"/>
              </a:spcAft>
              <a:defRPr/>
            </a:pPr>
            <a:r>
              <a:rPr lang="fr-FR" dirty="0"/>
              <a:t/>
            </a:r>
            <a:br>
              <a:rPr lang="fr-FR" dirty="0"/>
            </a:br>
            <a:r>
              <a:rPr lang="fr-FR" dirty="0"/>
              <a:t>-BAYSSER Soukaina		-</a:t>
            </a:r>
            <a:r>
              <a:rPr lang="fr-FR" dirty="0" err="1"/>
              <a:t>lamtai</a:t>
            </a:r>
            <a:r>
              <a:rPr lang="fr-FR" dirty="0"/>
              <a:t> </a:t>
            </a:r>
            <a:r>
              <a:rPr lang="fr-FR" dirty="0" err="1"/>
              <a:t>hakima</a:t>
            </a:r>
            <a:endParaRPr lang="fr-FR" dirty="0"/>
          </a:p>
          <a:p>
            <a:pPr eaLnBrk="1" fontAlgn="auto" hangingPunct="1">
              <a:spcAft>
                <a:spcPts val="0"/>
              </a:spcAft>
              <a:defRPr/>
            </a:pPr>
            <a:r>
              <a:rPr lang="fr-FR" dirty="0"/>
              <a:t>-EL MAJDOUBY </a:t>
            </a:r>
            <a:r>
              <a:rPr lang="fr-FR" dirty="0" err="1"/>
              <a:t>Nouhaila</a:t>
            </a:r>
            <a:r>
              <a:rPr lang="fr-FR" dirty="0"/>
              <a:t>	-</a:t>
            </a:r>
            <a:r>
              <a:rPr lang="fr-FR" dirty="0" err="1"/>
              <a:t>Mouzdi</a:t>
            </a:r>
            <a:r>
              <a:rPr lang="fr-FR" dirty="0"/>
              <a:t> hala</a:t>
            </a:r>
          </a:p>
          <a:p>
            <a:pPr eaLnBrk="1" fontAlgn="auto" hangingPunct="1">
              <a:spcAft>
                <a:spcPts val="0"/>
              </a:spcAft>
              <a:defRPr/>
            </a:pPr>
            <a:r>
              <a:rPr lang="fr-FR" dirty="0"/>
              <a:t>-EL MORABET </a:t>
            </a:r>
            <a:r>
              <a:rPr lang="fr-FR" dirty="0" err="1"/>
              <a:t>Roumaissa</a:t>
            </a:r>
            <a:r>
              <a:rPr lang="fr-FR" dirty="0"/>
              <a:t>	-</a:t>
            </a:r>
            <a:r>
              <a:rPr lang="fr-FR" dirty="0" err="1"/>
              <a:t>zoubairi</a:t>
            </a:r>
            <a:r>
              <a:rPr lang="fr-FR" dirty="0"/>
              <a:t> </a:t>
            </a:r>
            <a:r>
              <a:rPr lang="fr-FR" dirty="0" err="1"/>
              <a:t>assia</a:t>
            </a:r>
            <a:endParaRPr lang="fr-FR" dirty="0"/>
          </a:p>
          <a:p>
            <a:pPr eaLnBrk="1" fontAlgn="auto" hangingPunct="1">
              <a:spcAft>
                <a:spcPts val="0"/>
              </a:spcAft>
              <a:defRPr/>
            </a:pPr>
            <a:r>
              <a:rPr lang="fr-FR" dirty="0"/>
              <a:t>-LAARICHI Hajar</a:t>
            </a:r>
          </a:p>
          <a:p>
            <a:pPr eaLnBrk="1" fontAlgn="auto" hangingPunct="1">
              <a:spcAft>
                <a:spcPts val="0"/>
              </a:spcAft>
              <a:defRPr/>
            </a:pP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a:extLst>
              <a:ext uri="{FF2B5EF4-FFF2-40B4-BE49-F238E27FC236}">
                <a16:creationId xmlns:a16="http://schemas.microsoft.com/office/drawing/2014/main" id="{1791BFE9-48AE-4B2E-90A3-E2ADEE6C976C}"/>
              </a:ext>
            </a:extLst>
          </p:cNvPr>
          <p:cNvSpPr>
            <a:spLocks noGrp="1" noChangeArrowheads="1"/>
          </p:cNvSpPr>
          <p:nvPr>
            <p:ph type="title"/>
          </p:nvPr>
        </p:nvSpPr>
        <p:spPr/>
        <p:txBody>
          <a:bodyPr/>
          <a:lstStyle/>
          <a:p>
            <a:pPr eaLnBrk="1" hangingPunct="1"/>
            <a:r>
              <a:rPr lang="fr-FR" altLang="fr-FR"/>
              <a:t>Les audits stratégiques </a:t>
            </a:r>
            <a:br>
              <a:rPr lang="fr-FR" altLang="fr-FR"/>
            </a:br>
            <a:endParaRPr lang="fr-FR" altLang="fr-FR"/>
          </a:p>
        </p:txBody>
      </p:sp>
      <p:sp>
        <p:nvSpPr>
          <p:cNvPr id="3" name="Espace réservé du contenu 2">
            <a:extLst>
              <a:ext uri="{FF2B5EF4-FFF2-40B4-BE49-F238E27FC236}">
                <a16:creationId xmlns:a16="http://schemas.microsoft.com/office/drawing/2014/main" id="{BE57BE6A-0533-4DA2-B10F-C3284A462216}"/>
              </a:ext>
            </a:extLst>
          </p:cNvPr>
          <p:cNvSpPr>
            <a:spLocks noGrp="1"/>
          </p:cNvSpPr>
          <p:nvPr>
            <p:ph idx="1"/>
          </p:nvPr>
        </p:nvSpPr>
        <p:spPr>
          <a:xfrm>
            <a:off x="1535113" y="2016125"/>
            <a:ext cx="9520237" cy="4144963"/>
          </a:xfrm>
        </p:spPr>
        <p:txBody>
          <a:bodyPr rtlCol="0">
            <a:normAutofit lnSpcReduction="10000"/>
          </a:bodyPr>
          <a:lstStyle/>
          <a:p>
            <a:pPr eaLnBrk="1" fontAlgn="auto" hangingPunct="1">
              <a:lnSpc>
                <a:spcPct val="115000"/>
              </a:lnSpc>
              <a:spcAft>
                <a:spcPts val="1000"/>
              </a:spcAft>
              <a:defRPr/>
            </a:pPr>
            <a:r>
              <a:rPr lang="fr-FR" dirty="0"/>
              <a:t>L’identification des politiques, des programmes et des pratiques en matière de rémunération</a:t>
            </a:r>
          </a:p>
          <a:p>
            <a:pPr eaLnBrk="1" fontAlgn="auto" hangingPunct="1">
              <a:lnSpc>
                <a:spcPct val="115000"/>
              </a:lnSpc>
              <a:spcAft>
                <a:spcPts val="1000"/>
              </a:spcAft>
              <a:defRPr/>
            </a:pPr>
            <a:r>
              <a:rPr lang="fr-FR" dirty="0"/>
              <a:t>L’audit de l’image interne </a:t>
            </a:r>
            <a:endParaRPr lang="fr-FR" sz="1800" dirty="0">
              <a:latin typeface="Calibri" panose="020F0502020204030204" pitchFamily="34" charset="0"/>
              <a:cs typeface="Arial" panose="020B0604020202020204" pitchFamily="34" charset="0"/>
            </a:endParaRPr>
          </a:p>
          <a:p>
            <a:pPr eaLnBrk="1" fontAlgn="auto" hangingPunct="1">
              <a:lnSpc>
                <a:spcPct val="115000"/>
              </a:lnSpc>
              <a:spcAft>
                <a:spcPts val="1000"/>
              </a:spcAft>
              <a:defRPr/>
            </a:pPr>
            <a:r>
              <a:rPr lang="fr-FR" dirty="0"/>
              <a:t>L’audit de la structure de la masse </a:t>
            </a:r>
            <a:br>
              <a:rPr lang="fr-FR" dirty="0"/>
            </a:br>
            <a:r>
              <a:rPr lang="fr-FR" sz="1800" dirty="0">
                <a:solidFill>
                  <a:schemeClr val="accent4"/>
                </a:solidFill>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r>
              <a:rPr lang="fr-FR" sz="1800" dirty="0">
                <a:sym typeface="Wingdings" panose="05000000000000000000" pitchFamily="2" charset="2"/>
              </a:rPr>
              <a:t>par rapport </a:t>
            </a:r>
            <a:r>
              <a:rPr lang="fr-FR" sz="1800" dirty="0"/>
              <a:t>au marché du travail </a:t>
            </a:r>
            <a:br>
              <a:rPr lang="fr-FR" sz="1800" dirty="0"/>
            </a:br>
            <a:r>
              <a:rPr lang="fr-FR" sz="1800" dirty="0">
                <a:solidFill>
                  <a:schemeClr val="accent4"/>
                </a:solidFill>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a:t>
            </a:r>
            <a:r>
              <a:rPr lang="fr-FR" sz="1800"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r>
              <a:rPr lang="fr-FR" sz="1800" dirty="0"/>
              <a:t>par rapport aux exigences d’équité interne </a:t>
            </a:r>
            <a:r>
              <a:rPr lang="fr-FR" sz="1800" dirty="0">
                <a:latin typeface="Calibri" panose="020F0502020204030204" pitchFamily="34" charset="0"/>
                <a:ea typeface="Calibri" panose="020F0502020204030204" pitchFamily="34" charset="0"/>
                <a:cs typeface="Arial" panose="020B0604020202020204" pitchFamily="34" charset="0"/>
              </a:rPr>
              <a:t/>
            </a:r>
            <a:br>
              <a:rPr lang="fr-FR" sz="1800" dirty="0">
                <a:latin typeface="Calibri" panose="020F0502020204030204" pitchFamily="34" charset="0"/>
                <a:ea typeface="Calibri" panose="020F0502020204030204" pitchFamily="34" charset="0"/>
                <a:cs typeface="Arial" panose="020B0604020202020204" pitchFamily="34" charset="0"/>
              </a:rPr>
            </a:br>
            <a:r>
              <a:rPr lang="fr-FR" sz="1800" dirty="0">
                <a:solidFill>
                  <a:schemeClr val="accent4"/>
                </a:solidFill>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a:t>
            </a:r>
            <a:r>
              <a:rPr lang="fr-FR" sz="1800"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r>
              <a:rPr lang="fr-FR" sz="1800" dirty="0">
                <a:sym typeface="Wingdings" panose="05000000000000000000" pitchFamily="2" charset="2"/>
              </a:rPr>
              <a:t>p</a:t>
            </a:r>
            <a:r>
              <a:rPr lang="fr-FR" sz="1800" dirty="0"/>
              <a:t>ar rapport aux évolutions de carrière </a:t>
            </a:r>
          </a:p>
          <a:p>
            <a:pPr eaLnBrk="1" fontAlgn="auto" hangingPunct="1">
              <a:lnSpc>
                <a:spcPct val="115000"/>
              </a:lnSpc>
              <a:spcAft>
                <a:spcPts val="1000"/>
              </a:spcAft>
              <a:defRPr/>
            </a:pPr>
            <a:r>
              <a:rPr lang="fr-FR" dirty="0"/>
              <a:t>L’audit de l’équité </a:t>
            </a:r>
          </a:p>
          <a:p>
            <a:pPr eaLnBrk="1" fontAlgn="auto" hangingPunct="1">
              <a:lnSpc>
                <a:spcPct val="115000"/>
              </a:lnSpc>
              <a:spcAft>
                <a:spcPts val="1000"/>
              </a:spcAft>
              <a:defRPr/>
            </a:pPr>
            <a:r>
              <a:rPr lang="fr-FR" dirty="0"/>
              <a:t>L’audit de la reconnaissance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a:extLst>
              <a:ext uri="{FF2B5EF4-FFF2-40B4-BE49-F238E27FC236}">
                <a16:creationId xmlns:a16="http://schemas.microsoft.com/office/drawing/2014/main" id="{03E712A1-E375-41C9-BB77-69CA349B4198}"/>
              </a:ext>
            </a:extLst>
          </p:cNvPr>
          <p:cNvSpPr>
            <a:spLocks noGrp="1"/>
          </p:cNvSpPr>
          <p:nvPr>
            <p:ph type="title"/>
          </p:nvPr>
        </p:nvSpPr>
        <p:spPr/>
        <p:txBody>
          <a:bodyPr/>
          <a:lstStyle/>
          <a:p>
            <a:endParaRPr lang="fr-FR" altLang="fr-FR"/>
          </a:p>
        </p:txBody>
      </p:sp>
      <p:sp>
        <p:nvSpPr>
          <p:cNvPr id="3" name="Espace réservé du contenu 2">
            <a:extLst>
              <a:ext uri="{FF2B5EF4-FFF2-40B4-BE49-F238E27FC236}">
                <a16:creationId xmlns:a16="http://schemas.microsoft.com/office/drawing/2014/main" id="{386D8C60-7AB7-4B34-8CF4-B13DA780E187}"/>
              </a:ext>
            </a:extLst>
          </p:cNvPr>
          <p:cNvSpPr>
            <a:spLocks noGrp="1"/>
          </p:cNvSpPr>
          <p:nvPr>
            <p:ph idx="1"/>
          </p:nvPr>
        </p:nvSpPr>
        <p:spPr/>
        <p:txBody>
          <a:bodyPr/>
          <a:lstStyle/>
          <a:p>
            <a:pPr marL="0" indent="0" algn="ctr">
              <a:buFont typeface="Arial" panose="020B0604020202020204" pitchFamily="34" charset="0"/>
              <a:buNone/>
              <a:defRPr/>
            </a:pPr>
            <a:r>
              <a:rPr lang="fr-FR" sz="5400" dirty="0">
                <a:solidFill>
                  <a:schemeClr val="accent1">
                    <a:lumMod val="75000"/>
                  </a:schemeClr>
                </a:solidFill>
              </a:rPr>
              <a:t>Partie 2 : Les indicateurs de la masse salariale </a:t>
            </a:r>
          </a:p>
          <a:p>
            <a:pPr marL="0" indent="0">
              <a:buFont typeface="Arial" panose="020B0604020202020204" pitchFamily="34" charset="0"/>
              <a:buNone/>
              <a:defRPr/>
            </a:pPr>
            <a:endParaRPr lang="fr-FR" sz="5400" dirty="0">
              <a:solidFill>
                <a:schemeClr val="accent1">
                  <a:lumMod val="7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Espace réservé du contenu 2">
            <a:extLst>
              <a:ext uri="{FF2B5EF4-FFF2-40B4-BE49-F238E27FC236}">
                <a16:creationId xmlns:a16="http://schemas.microsoft.com/office/drawing/2014/main" id="{BBB0C084-444F-423C-BF98-379BE6FC2F4B}"/>
              </a:ext>
            </a:extLst>
          </p:cNvPr>
          <p:cNvSpPr>
            <a:spLocks noGrp="1"/>
          </p:cNvSpPr>
          <p:nvPr>
            <p:ph idx="1"/>
          </p:nvPr>
        </p:nvSpPr>
        <p:spPr>
          <a:xfrm>
            <a:off x="1449388" y="404813"/>
            <a:ext cx="9967549" cy="5643562"/>
          </a:xfrm>
        </p:spPr>
        <p:txBody>
          <a:bodyPr/>
          <a:lstStyle/>
          <a:p>
            <a:pPr marL="0" indent="0">
              <a:buNone/>
              <a:defRPr/>
            </a:pPr>
            <a:r>
              <a:rPr lang="fr-FR" sz="3200" b="1" dirty="0">
                <a:latin typeface="Times New Roman" panose="02020603050405020304" pitchFamily="18" charset="0"/>
                <a:ea typeface="Times New Roman" panose="02020603050405020304" pitchFamily="18" charset="0"/>
                <a:cs typeface="Arial" panose="020B0604020202020204" pitchFamily="34" charset="0"/>
              </a:rPr>
              <a:t>1- </a:t>
            </a:r>
            <a:r>
              <a:rPr lang="fr-FR" sz="2800" b="1" dirty="0">
                <a:latin typeface="Times New Roman" panose="02020603050405020304" pitchFamily="18" charset="0"/>
                <a:ea typeface="Times New Roman" panose="02020603050405020304" pitchFamily="18" charset="0"/>
                <a:cs typeface="Arial" panose="020B0604020202020204" pitchFamily="34" charset="0"/>
              </a:rPr>
              <a:t>La moyenne, le pouvoir d’achat et hiérarchie des salaires</a:t>
            </a:r>
            <a:r>
              <a:rPr lang="fr-FR" sz="2800" b="1" dirty="0">
                <a:latin typeface="Times New Roman" panose="02020603050405020304" pitchFamily="18" charset="0"/>
                <a:ea typeface="Times New Roman" panose="02020603050405020304" pitchFamily="18" charset="0"/>
                <a:cs typeface="Arial" panose="020B0604020202020204" pitchFamily="34" charset="0"/>
              </a:rPr>
              <a:t> </a:t>
            </a:r>
            <a:r>
              <a:rPr lang="fr-FR" sz="2800" b="1" dirty="0">
                <a:latin typeface="Times New Roman" panose="02020603050405020304" pitchFamily="18" charset="0"/>
                <a:ea typeface="Times New Roman" panose="02020603050405020304" pitchFamily="18" charset="0"/>
                <a:cs typeface="Arial" panose="020B0604020202020204" pitchFamily="34" charset="0"/>
              </a:rPr>
              <a:t>:</a:t>
            </a:r>
          </a:p>
          <a:p>
            <a:pPr>
              <a:buFont typeface="Wingdings" pitchFamily="2" charset="2"/>
              <a:buChar char="q"/>
              <a:defRPr/>
            </a:pPr>
            <a:r>
              <a:rPr lang="fr-FR" sz="2100" b="1" dirty="0">
                <a:latin typeface="Times New Roman" panose="02020603050405020304" pitchFamily="18" charset="0"/>
                <a:ea typeface="Times New Roman" panose="02020603050405020304" pitchFamily="18" charset="0"/>
                <a:cs typeface="Arial" panose="020B0604020202020204" pitchFamily="34" charset="0"/>
              </a:rPr>
              <a:t>Ratio </a:t>
            </a:r>
            <a:r>
              <a:rPr lang="fr-FR" sz="2100" b="1" dirty="0">
                <a:latin typeface="Times New Roman" panose="02020603050405020304" pitchFamily="18" charset="0"/>
                <a:ea typeface="Times New Roman" panose="02020603050405020304" pitchFamily="18" charset="0"/>
                <a:cs typeface="Arial" panose="020B0604020202020204" pitchFamily="34" charset="0"/>
              </a:rPr>
              <a:t>de rémunération moyenne :</a:t>
            </a:r>
          </a:p>
          <a:p>
            <a:pPr>
              <a:buFont typeface="Arial" charset="0"/>
              <a:buChar char="•"/>
              <a:defRPr/>
            </a:pPr>
            <a:r>
              <a:rPr lang="fr-FR" b="1" dirty="0"/>
              <a:t>Objectif:</a:t>
            </a:r>
            <a:r>
              <a:rPr lang="fr-FR" dirty="0"/>
              <a:t> connaître la moyenne de la rémunération accordée aux salariés durant une période.</a:t>
            </a:r>
          </a:p>
          <a:p>
            <a:pPr>
              <a:buFont typeface="Arial" charset="0"/>
              <a:buChar char="•"/>
              <a:defRPr/>
            </a:pPr>
            <a:r>
              <a:rPr lang="fr-FR" b="1" dirty="0"/>
              <a:t>Formule:</a:t>
            </a:r>
            <a:r>
              <a:rPr lang="fr-FR" dirty="0"/>
              <a:t> </a:t>
            </a:r>
          </a:p>
          <a:p>
            <a:pPr marL="0" indent="0">
              <a:buNone/>
              <a:defRPr/>
            </a:pPr>
            <a:endParaRPr lang="fr-FR" dirty="0"/>
          </a:p>
          <a:p>
            <a:pPr>
              <a:buFont typeface="Wingdings" pitchFamily="2" charset="2"/>
              <a:buChar char="q"/>
              <a:defRPr/>
            </a:pPr>
            <a:r>
              <a:rPr lang="fr-FR" sz="2100" b="1" dirty="0">
                <a:latin typeface="Times New Roman" panose="02020603050405020304" pitchFamily="18" charset="0"/>
                <a:ea typeface="Times New Roman" panose="02020603050405020304" pitchFamily="18" charset="0"/>
                <a:cs typeface="Arial" panose="020B0604020202020204" pitchFamily="34" charset="0"/>
              </a:rPr>
              <a:t>Augmentation du pouvoir d’achat :</a:t>
            </a:r>
          </a:p>
          <a:p>
            <a:pPr>
              <a:buFont typeface="Arial" charset="0"/>
              <a:buNone/>
              <a:defRPr/>
            </a:pPr>
            <a:r>
              <a:rPr lang="fr-FR" dirty="0"/>
              <a:t>C'est la quantité de biens qu'une unité monétaire ou une somme donnée permet d'acquérir. Le pouvoir d'achat du salaire : est la quantité moyenne de biens que ce salaire permet d'obtenir. L'évolution du pouvoir d'achat est donnée par le ratio :</a:t>
            </a:r>
          </a:p>
          <a:p>
            <a:pPr>
              <a:buFont typeface="Wingdings" pitchFamily="2" charset="2"/>
              <a:buChar char="q"/>
              <a:defRPr/>
            </a:pPr>
            <a:endParaRPr lang="fr-FR" altLang="fr-FR" dirty="0"/>
          </a:p>
        </p:txBody>
      </p:sp>
      <p:sp>
        <p:nvSpPr>
          <p:cNvPr id="8" name="Rectangle 7">
            <a:extLst>
              <a:ext uri="{FF2B5EF4-FFF2-40B4-BE49-F238E27FC236}">
                <a16:creationId xmlns:a16="http://schemas.microsoft.com/office/drawing/2014/main" id="{A26B9557-E858-457C-AC08-9C37AF5CD3F1}"/>
              </a:ext>
            </a:extLst>
          </p:cNvPr>
          <p:cNvSpPr/>
          <p:nvPr/>
        </p:nvSpPr>
        <p:spPr>
          <a:xfrm>
            <a:off x="3527425" y="2485300"/>
            <a:ext cx="5643562" cy="862012"/>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fr-FR" b="1" dirty="0"/>
              <a:t>RRM=Masse salariale annuelle/effectif moyen annuel</a:t>
            </a:r>
            <a:endParaRPr lang="fr-FR" dirty="0"/>
          </a:p>
          <a:p>
            <a:pPr algn="ctr">
              <a:defRPr/>
            </a:pPr>
            <a:endParaRPr lang="fr-FR" dirty="0"/>
          </a:p>
        </p:txBody>
      </p:sp>
      <p:sp>
        <p:nvSpPr>
          <p:cNvPr id="21508" name="ZoneTexte 9">
            <a:extLst>
              <a:ext uri="{FF2B5EF4-FFF2-40B4-BE49-F238E27FC236}">
                <a16:creationId xmlns:a16="http://schemas.microsoft.com/office/drawing/2014/main" id="{5B45F707-2D5C-414C-8CA1-3DD549BF6FCD}"/>
              </a:ext>
            </a:extLst>
          </p:cNvPr>
          <p:cNvSpPr txBox="1">
            <a:spLocks noChangeArrowheads="1"/>
          </p:cNvSpPr>
          <p:nvPr/>
        </p:nvSpPr>
        <p:spPr bwMode="auto">
          <a:xfrm>
            <a:off x="3527425" y="2141538"/>
            <a:ext cx="1841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endParaRPr lang="fr-FR" altLang="en-US"/>
          </a:p>
          <a:p>
            <a:endParaRPr lang="fr-FR"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45BCA1A-4943-46C1-A1E6-08CA35F820BC}"/>
              </a:ext>
            </a:extLst>
          </p:cNvPr>
          <p:cNvSpPr>
            <a:spLocks noGrp="1"/>
          </p:cNvSpPr>
          <p:nvPr>
            <p:ph idx="1"/>
          </p:nvPr>
        </p:nvSpPr>
        <p:spPr>
          <a:xfrm>
            <a:off x="1535113" y="431800"/>
            <a:ext cx="9520237" cy="5033963"/>
          </a:xfrm>
        </p:spPr>
        <p:txBody>
          <a:bodyPr/>
          <a:lstStyle/>
          <a:p>
            <a:pPr>
              <a:buFont typeface="Arial" charset="0"/>
              <a:buNone/>
              <a:defRPr/>
            </a:pPr>
            <a:endParaRPr lang="fr-FR" dirty="0"/>
          </a:p>
          <a:p>
            <a:pPr>
              <a:buFont typeface="Arial" charset="0"/>
              <a:buNone/>
              <a:defRPr/>
            </a:pPr>
            <a:endParaRPr lang="fr-FR" dirty="0"/>
          </a:p>
          <a:p>
            <a:pPr>
              <a:buFont typeface="Arial" charset="0"/>
              <a:buNone/>
              <a:defRPr/>
            </a:pPr>
            <a:endParaRPr lang="fr-FR" dirty="0"/>
          </a:p>
          <a:p>
            <a:pPr>
              <a:buFont typeface="Arial" charset="0"/>
              <a:buNone/>
              <a:defRPr/>
            </a:pPr>
            <a:endParaRPr lang="fr-FR" dirty="0"/>
          </a:p>
          <a:p>
            <a:pPr>
              <a:buFont typeface="Arial" charset="0"/>
              <a:buNone/>
              <a:defRPr/>
            </a:pPr>
            <a:endParaRPr lang="fr-FR" dirty="0"/>
          </a:p>
          <a:p>
            <a:pPr>
              <a:buFont typeface="Arial" charset="0"/>
              <a:buNone/>
              <a:defRPr/>
            </a:pPr>
            <a:r>
              <a:rPr lang="fr-FR" dirty="0"/>
              <a:t>Exemple : Pour un indice de salaire passant de 100 à 120, et un indice de prix augmentant de 10 %, le pouvoir d'achat progresse de </a:t>
            </a:r>
            <a:r>
              <a:rPr lang="fr-FR" b="1" dirty="0"/>
              <a:t>100 à (120/110) X 100 = 109,09</a:t>
            </a:r>
            <a:r>
              <a:rPr lang="fr-FR" dirty="0"/>
              <a:t>, soit une augmentation de 9 %.</a:t>
            </a:r>
          </a:p>
          <a:p>
            <a:pPr>
              <a:buFont typeface="Wingdings" pitchFamily="2" charset="2"/>
              <a:buChar char="q"/>
              <a:defRPr/>
            </a:pPr>
            <a:r>
              <a:rPr lang="fr-FR" sz="2100" b="1" dirty="0">
                <a:latin typeface="Times New Roman" panose="02020603050405020304" pitchFamily="18" charset="0"/>
                <a:ea typeface="Times New Roman" panose="02020603050405020304" pitchFamily="18" charset="0"/>
                <a:cs typeface="Arial" panose="020B0604020202020204" pitchFamily="34" charset="0"/>
              </a:rPr>
              <a:t>Ratio hiérarchie des salaires :</a:t>
            </a:r>
          </a:p>
          <a:p>
            <a:pPr>
              <a:buFont typeface="Arial" charset="0"/>
              <a:buNone/>
              <a:defRPr/>
            </a:pPr>
            <a:r>
              <a:rPr lang="fr-FR" dirty="0"/>
              <a:t>Le ratio de hiérarchie des salaires permet d'étudier l'écart entre les salaires des catégories les mieux payés et ceux des moins payés.</a:t>
            </a:r>
          </a:p>
          <a:p>
            <a:pPr>
              <a:buFont typeface="Arial" charset="0"/>
              <a:buNone/>
              <a:defRPr/>
            </a:pPr>
            <a:endParaRPr lang="fr-FR" dirty="0"/>
          </a:p>
        </p:txBody>
      </p:sp>
      <p:sp>
        <p:nvSpPr>
          <p:cNvPr id="7" name="Rectangle 6">
            <a:extLst>
              <a:ext uri="{FF2B5EF4-FFF2-40B4-BE49-F238E27FC236}">
                <a16:creationId xmlns:a16="http://schemas.microsoft.com/office/drawing/2014/main" id="{B6ED6CBF-56B0-4671-8746-E0BA9E296FBB}"/>
              </a:ext>
            </a:extLst>
          </p:cNvPr>
          <p:cNvSpPr/>
          <p:nvPr/>
        </p:nvSpPr>
        <p:spPr>
          <a:xfrm>
            <a:off x="1920875" y="1162050"/>
            <a:ext cx="5446713" cy="1385888"/>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fr-FR"/>
          </a:p>
        </p:txBody>
      </p:sp>
      <p:sp>
        <p:nvSpPr>
          <p:cNvPr id="22532" name="ZoneTexte 8">
            <a:extLst>
              <a:ext uri="{FF2B5EF4-FFF2-40B4-BE49-F238E27FC236}">
                <a16:creationId xmlns:a16="http://schemas.microsoft.com/office/drawing/2014/main" id="{72F9482E-BEED-4FC0-95B1-9DF6679B7DCC}"/>
              </a:ext>
            </a:extLst>
          </p:cNvPr>
          <p:cNvSpPr txBox="1">
            <a:spLocks noChangeArrowheads="1"/>
          </p:cNvSpPr>
          <p:nvPr/>
        </p:nvSpPr>
        <p:spPr bwMode="auto">
          <a:xfrm>
            <a:off x="2103438" y="1541463"/>
            <a:ext cx="46624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pPr algn="ctr"/>
            <a:r>
              <a:rPr lang="fr-FR" altLang="en-US" b="1"/>
              <a:t>Indicateur de pouvoir d'achat = (Indice des revenus / Indice des prix) x 100.</a:t>
            </a:r>
            <a:endParaRPr lang="fr-FR" altLang="en-US"/>
          </a:p>
          <a:p>
            <a:r>
              <a:rPr lang="fr-FR" altLang="en-US"/>
              <a:t> </a:t>
            </a:r>
          </a:p>
          <a:p>
            <a:endParaRPr lang="fr-FR"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u contenu 2">
            <a:extLst>
              <a:ext uri="{FF2B5EF4-FFF2-40B4-BE49-F238E27FC236}">
                <a16:creationId xmlns:a16="http://schemas.microsoft.com/office/drawing/2014/main" id="{0A11EE0C-7689-4250-AF9C-733298B87BCE}"/>
              </a:ext>
            </a:extLst>
          </p:cNvPr>
          <p:cNvSpPr>
            <a:spLocks noGrp="1"/>
          </p:cNvSpPr>
          <p:nvPr>
            <p:ph idx="1"/>
          </p:nvPr>
        </p:nvSpPr>
        <p:spPr>
          <a:xfrm>
            <a:off x="1535113" y="379413"/>
            <a:ext cx="9520237" cy="5086350"/>
          </a:xfrm>
        </p:spPr>
        <p:txBody>
          <a:bodyPr/>
          <a:lstStyle/>
          <a:p>
            <a:pPr>
              <a:buFont typeface="Arial" panose="020B0604020202020204" pitchFamily="34" charset="0"/>
              <a:buNone/>
            </a:pPr>
            <a:endParaRPr lang="fr-FR" altLang="en-US"/>
          </a:p>
        </p:txBody>
      </p:sp>
      <p:sp>
        <p:nvSpPr>
          <p:cNvPr id="4" name="Rectangle 3">
            <a:extLst>
              <a:ext uri="{FF2B5EF4-FFF2-40B4-BE49-F238E27FC236}">
                <a16:creationId xmlns:a16="http://schemas.microsoft.com/office/drawing/2014/main" id="{B94A0079-9F57-43BA-97A3-0B1431459386}"/>
              </a:ext>
            </a:extLst>
          </p:cNvPr>
          <p:cNvSpPr/>
          <p:nvPr/>
        </p:nvSpPr>
        <p:spPr>
          <a:xfrm>
            <a:off x="2508250" y="979488"/>
            <a:ext cx="6361113" cy="2325687"/>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fr-FR"/>
          </a:p>
        </p:txBody>
      </p:sp>
      <p:sp>
        <p:nvSpPr>
          <p:cNvPr id="23556" name="ZoneTexte 4">
            <a:extLst>
              <a:ext uri="{FF2B5EF4-FFF2-40B4-BE49-F238E27FC236}">
                <a16:creationId xmlns:a16="http://schemas.microsoft.com/office/drawing/2014/main" id="{F2188FE1-F99E-46CF-9888-900FBB01E1AD}"/>
              </a:ext>
            </a:extLst>
          </p:cNvPr>
          <p:cNvSpPr txBox="1">
            <a:spLocks noChangeArrowheads="1"/>
          </p:cNvSpPr>
          <p:nvPr/>
        </p:nvSpPr>
        <p:spPr bwMode="auto">
          <a:xfrm>
            <a:off x="2730500" y="1684338"/>
            <a:ext cx="59959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pPr algn="ctr"/>
            <a:r>
              <a:rPr lang="fr-FR" altLang="en-US" b="1"/>
              <a:t>Salaire moyen catégories les mieux payées / Salaires moyen catégories aux</a:t>
            </a:r>
            <a:endParaRPr lang="fr-FR" altLang="en-US"/>
          </a:p>
          <a:p>
            <a:pPr algn="ctr"/>
            <a:endParaRPr lang="fr-FR"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13D046-328E-5948-B270-94D67CDEBBB3}"/>
              </a:ext>
            </a:extLst>
          </p:cNvPr>
          <p:cNvSpPr>
            <a:spLocks noGrp="1"/>
          </p:cNvSpPr>
          <p:nvPr>
            <p:ph idx="1"/>
          </p:nvPr>
        </p:nvSpPr>
        <p:spPr>
          <a:xfrm>
            <a:off x="1535113" y="1270000"/>
            <a:ext cx="9520237" cy="4195763"/>
          </a:xfrm>
        </p:spPr>
        <p:txBody>
          <a:bodyPr/>
          <a:lstStyle/>
          <a:p>
            <a:pPr lvl="0" rtl="0"/>
            <a:r>
              <a:rPr lang="fr-FR" sz="2100" b="1" dirty="0">
                <a:effectLst/>
                <a:latin typeface="Times New Roman" panose="02020603050405020304" pitchFamily="18" charset="0"/>
                <a:ea typeface="Times New Roman" panose="02020603050405020304" pitchFamily="18" charset="0"/>
                <a:cs typeface="Arial" panose="020B0604020202020204" pitchFamily="34" charset="0"/>
              </a:rPr>
              <a:t>Augmentation Individuelle :</a:t>
            </a:r>
            <a:endParaRPr lang="en-MA" sz="2100" dirty="0">
              <a:effectLst/>
              <a:latin typeface="Calibri" panose="020F0502020204030204" pitchFamily="34" charset="0"/>
              <a:ea typeface="Times New Roman" panose="02020603050405020304" pitchFamily="18" charset="0"/>
              <a:cs typeface="Arial" panose="020B0604020202020204" pitchFamily="34" charset="0"/>
            </a:endParaRPr>
          </a:p>
          <a:p>
            <a:r>
              <a:rPr lang="fr-FR" sz="2100" dirty="0">
                <a:effectLst/>
                <a:latin typeface="Times New Roman" panose="02020603050405020304" pitchFamily="18" charset="0"/>
                <a:ea typeface="Times New Roman" panose="02020603050405020304" pitchFamily="18" charset="0"/>
                <a:cs typeface="Arial" panose="020B0604020202020204" pitchFamily="34" charset="0"/>
              </a:rPr>
              <a:t>La nécessité d'augmenter le salaire d'un collaborateur peut découler de plusieurs hypothèses :</a:t>
            </a:r>
            <a:endParaRPr lang="en-MA" sz="2100" dirty="0">
              <a:effectLst/>
              <a:latin typeface="Calibri" panose="020F0502020204030204" pitchFamily="34" charset="0"/>
              <a:ea typeface="Times New Roman" panose="02020603050405020304" pitchFamily="18" charset="0"/>
              <a:cs typeface="Arial" panose="020B0604020202020204" pitchFamily="34" charset="0"/>
            </a:endParaRPr>
          </a:p>
          <a:p>
            <a:pPr lvl="0"/>
            <a:r>
              <a:rPr lang="fr-FR" sz="2100" dirty="0">
                <a:effectLst/>
                <a:latin typeface="Times New Roman" panose="02020603050405020304" pitchFamily="18" charset="0"/>
                <a:ea typeface="Times New Roman" panose="02020603050405020304" pitchFamily="18" charset="0"/>
                <a:cs typeface="Arial" panose="020B0604020202020204" pitchFamily="34" charset="0"/>
              </a:rPr>
              <a:t>l'évolution du poste ou de la prise en charge du poste par le salarié (gestion de carrière).</a:t>
            </a:r>
            <a:endParaRPr lang="en-MA" sz="2100" dirty="0">
              <a:effectLst/>
              <a:latin typeface="Calibri" panose="020F0502020204030204" pitchFamily="34" charset="0"/>
              <a:ea typeface="Times New Roman" panose="02020603050405020304" pitchFamily="18" charset="0"/>
              <a:cs typeface="Arial" panose="020B0604020202020204" pitchFamily="34" charset="0"/>
            </a:endParaRPr>
          </a:p>
          <a:p>
            <a:pPr lvl="0"/>
            <a:r>
              <a:rPr lang="fr-FR" sz="2100" dirty="0">
                <a:effectLst/>
                <a:latin typeface="Times New Roman" panose="02020603050405020304" pitchFamily="18" charset="0"/>
                <a:ea typeface="Times New Roman" panose="02020603050405020304" pitchFamily="18" charset="0"/>
                <a:cs typeface="Arial" panose="020B0604020202020204" pitchFamily="34" charset="0"/>
              </a:rPr>
              <a:t>la correction d'une situation anormale (ajustement).</a:t>
            </a:r>
            <a:endParaRPr lang="en-MA" sz="2100" dirty="0">
              <a:effectLst/>
              <a:latin typeface="Calibri" panose="020F0502020204030204" pitchFamily="34" charset="0"/>
              <a:ea typeface="Times New Roman" panose="02020603050405020304" pitchFamily="18" charset="0"/>
              <a:cs typeface="Arial" panose="020B0604020202020204" pitchFamily="34" charset="0"/>
            </a:endParaRPr>
          </a:p>
          <a:p>
            <a:pPr lvl="0"/>
            <a:r>
              <a:rPr lang="fr-FR" sz="2100" dirty="0">
                <a:effectLst/>
                <a:latin typeface="Times New Roman" panose="02020603050405020304" pitchFamily="18" charset="0"/>
                <a:ea typeface="Times New Roman" panose="02020603050405020304" pitchFamily="18" charset="0"/>
                <a:cs typeface="Arial" panose="020B0604020202020204" pitchFamily="34" charset="0"/>
              </a:rPr>
              <a:t>les résultats personnels (reconnaissance).</a:t>
            </a:r>
            <a:endParaRPr lang="en-MA" sz="2100" dirty="0">
              <a:effectLst/>
              <a:latin typeface="Calibri" panose="020F0502020204030204" pitchFamily="34" charset="0"/>
              <a:ea typeface="Times New Roman" panose="02020603050405020304" pitchFamily="18" charset="0"/>
              <a:cs typeface="Arial" panose="020B0604020202020204" pitchFamily="34" charset="0"/>
            </a:endParaRPr>
          </a:p>
          <a:p>
            <a:pPr lvl="0"/>
            <a:r>
              <a:rPr lang="fr-FR" sz="2100" dirty="0">
                <a:effectLst/>
                <a:latin typeface="Times New Roman" panose="02020603050405020304" pitchFamily="18" charset="0"/>
                <a:ea typeface="Times New Roman" panose="02020603050405020304" pitchFamily="18" charset="0"/>
                <a:cs typeface="Arial" panose="020B0604020202020204" pitchFamily="34" charset="0"/>
              </a:rPr>
              <a:t>la revendication du collaborateur lui-même (négociation individuelle).</a:t>
            </a:r>
            <a:endParaRPr lang="en-MA" sz="21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2" name="ZoneTexte 1"/>
          <p:cNvSpPr txBox="1"/>
          <p:nvPr/>
        </p:nvSpPr>
        <p:spPr>
          <a:xfrm>
            <a:off x="1801608" y="561703"/>
            <a:ext cx="8987246" cy="584775"/>
          </a:xfrm>
          <a:prstGeom prst="rect">
            <a:avLst/>
          </a:prstGeom>
          <a:noFill/>
        </p:spPr>
        <p:txBody>
          <a:bodyPr wrap="square" rtlCol="0">
            <a:spAutoFit/>
          </a:bodyPr>
          <a:lstStyle/>
          <a:p>
            <a:r>
              <a:rPr lang="fr-FR" sz="3200" b="1" dirty="0">
                <a:latin typeface="Times New Roman" panose="02020603050405020304" pitchFamily="18" charset="0"/>
                <a:ea typeface="Times New Roman" panose="02020603050405020304" pitchFamily="18" charset="0"/>
                <a:cs typeface="Arial" panose="020B0604020202020204" pitchFamily="34" charset="0"/>
              </a:rPr>
              <a:t>2- L’augmentation individuelle et </a:t>
            </a:r>
            <a:r>
              <a:rPr lang="fr-FR" sz="3200" b="1" dirty="0" smtClean="0">
                <a:latin typeface="Times New Roman" panose="02020603050405020304" pitchFamily="18" charset="0"/>
                <a:ea typeface="Times New Roman" panose="02020603050405020304" pitchFamily="18" charset="0"/>
                <a:cs typeface="Arial" panose="020B0604020202020204" pitchFamily="34" charset="0"/>
              </a:rPr>
              <a:t>collective : </a:t>
            </a:r>
            <a:endParaRPr lang="fr-FR" sz="3200" b="1" dirty="0">
              <a:latin typeface="Times New Roman" panose="0202060305040502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67232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re 3">
            <a:extLst>
              <a:ext uri="{FF2B5EF4-FFF2-40B4-BE49-F238E27FC236}">
                <a16:creationId xmlns:a16="http://schemas.microsoft.com/office/drawing/2014/main" id="{CB99E6FE-DAFC-486A-891C-D1A38EFF9B18}"/>
              </a:ext>
            </a:extLst>
          </p:cNvPr>
          <p:cNvSpPr>
            <a:spLocks noGrp="1"/>
          </p:cNvSpPr>
          <p:nvPr>
            <p:ph idx="1"/>
          </p:nvPr>
        </p:nvSpPr>
        <p:spPr>
          <a:xfrm>
            <a:off x="1535113" y="614363"/>
            <a:ext cx="9520237" cy="4851400"/>
          </a:xfrm>
        </p:spPr>
        <p:txBody>
          <a:bodyPr/>
          <a:lstStyle/>
          <a:p>
            <a:r>
              <a:rPr lang="fr-FR" altLang="en-US" sz="2100" b="1" dirty="0">
                <a:latin typeface="Times New Roman" panose="02020603050405020304" pitchFamily="18" charset="0"/>
                <a:ea typeface="Times New Roman" panose="02020603050405020304" pitchFamily="18" charset="0"/>
                <a:cs typeface="Arial" panose="020B0604020202020204" pitchFamily="34" charset="0"/>
              </a:rPr>
              <a:t>Les étapes de l’augmentation individuelle :</a:t>
            </a:r>
            <a:endParaRPr lang="en-US" altLang="en-US" sz="2100" dirty="0">
              <a:latin typeface="Calibri" panose="020F0502020204030204" pitchFamily="34" charset="0"/>
              <a:ea typeface="Times New Roman" panose="02020603050405020304" pitchFamily="18" charset="0"/>
              <a:cs typeface="Arial" panose="020B0604020202020204" pitchFamily="34" charset="0"/>
            </a:endParaRPr>
          </a:p>
          <a:p>
            <a:endParaRPr lang="en-US" altLang="en-US" sz="2100" dirty="0">
              <a:latin typeface="Calibri" panose="020F0502020204030204" pitchFamily="34" charset="0"/>
              <a:ea typeface="Times New Roman" panose="02020603050405020304" pitchFamily="18" charset="0"/>
              <a:cs typeface="Arial" panose="020B0604020202020204" pitchFamily="34" charset="0"/>
            </a:endParaRPr>
          </a:p>
          <a:p>
            <a:pPr lvl="1"/>
            <a:r>
              <a:rPr lang="fr-FR" altLang="en-US" sz="2100" b="1" dirty="0">
                <a:latin typeface="Times New Roman" panose="02020603050405020304" pitchFamily="18" charset="0"/>
                <a:ea typeface="Times New Roman" panose="02020603050405020304" pitchFamily="18" charset="0"/>
                <a:cs typeface="Arial" panose="020B0604020202020204" pitchFamily="34" charset="0"/>
              </a:rPr>
              <a:t>Etape 1 </a:t>
            </a:r>
            <a:r>
              <a:rPr lang="fr-FR" altLang="en-US" sz="2100" b="1" dirty="0">
                <a:latin typeface="Times New Roman" panose="02020603050405020304" pitchFamily="18" charset="0"/>
                <a:ea typeface="Times New Roman" panose="02020603050405020304" pitchFamily="18" charset="0"/>
                <a:cs typeface="Arial" panose="020B0604020202020204" pitchFamily="34" charset="0"/>
              </a:rPr>
              <a:t>: </a:t>
            </a:r>
            <a:r>
              <a:rPr lang="fr-FR" altLang="en-US" sz="2100" dirty="0">
                <a:latin typeface="Times New Roman" panose="02020603050405020304" pitchFamily="18" charset="0"/>
                <a:ea typeface="Times New Roman" panose="02020603050405020304" pitchFamily="18" charset="0"/>
                <a:cs typeface="Arial" panose="020B0604020202020204" pitchFamily="34" charset="0"/>
              </a:rPr>
              <a:t>Identifier les collaborateurs concernés par les augmentations de salaire</a:t>
            </a:r>
            <a:endParaRPr lang="en-US" altLang="en-US" sz="2100" dirty="0">
              <a:latin typeface="Calibri" panose="020F0502020204030204" pitchFamily="34" charset="0"/>
              <a:ea typeface="Times New Roman" panose="02020603050405020304" pitchFamily="18" charset="0"/>
              <a:cs typeface="Arial" panose="020B0604020202020204" pitchFamily="34" charset="0"/>
            </a:endParaRPr>
          </a:p>
          <a:p>
            <a:pPr lvl="1"/>
            <a:r>
              <a:rPr lang="fr-FR" altLang="en-US" sz="2100" b="1" dirty="0">
                <a:latin typeface="Times New Roman" panose="02020603050405020304" pitchFamily="18" charset="0"/>
                <a:ea typeface="Times New Roman" panose="02020603050405020304" pitchFamily="18" charset="0"/>
                <a:cs typeface="Arial" panose="020B0604020202020204" pitchFamily="34" charset="0"/>
              </a:rPr>
              <a:t>Etape 2 : </a:t>
            </a:r>
            <a:r>
              <a:rPr lang="fr-FR" altLang="en-US" sz="21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Définir le niveau d'augmentation du salaire</a:t>
            </a:r>
            <a:endParaRPr lang="en-US" altLang="en-US" sz="2100" dirty="0">
              <a:latin typeface="Calibri" panose="020F0502020204030204" pitchFamily="34" charset="0"/>
              <a:ea typeface="Times New Roman" panose="02020603050405020304" pitchFamily="18" charset="0"/>
              <a:cs typeface="Arial" panose="020B0604020202020204" pitchFamily="34" charset="0"/>
            </a:endParaRPr>
          </a:p>
          <a:p>
            <a:pPr lvl="1"/>
            <a:r>
              <a:rPr lang="fr-FR" altLang="en-US" sz="2100" b="1" dirty="0">
                <a:latin typeface="Times New Roman" panose="02020603050405020304" pitchFamily="18" charset="0"/>
                <a:ea typeface="Times New Roman" panose="02020603050405020304" pitchFamily="18" charset="0"/>
                <a:cs typeface="Arial" panose="020B0604020202020204" pitchFamily="34" charset="0"/>
              </a:rPr>
              <a:t>Etape 3 : </a:t>
            </a:r>
            <a:r>
              <a:rPr lang="fr-FR" altLang="en-US" sz="21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Informer le salarié</a:t>
            </a:r>
            <a:endParaRPr lang="en-US" altLang="en-US" sz="2100" dirty="0">
              <a:latin typeface="Calibri" panose="020F0502020204030204" pitchFamily="34" charset="0"/>
              <a:ea typeface="Times New Roman" panose="02020603050405020304" pitchFamily="18" charset="0"/>
              <a:cs typeface="Arial" panose="020B0604020202020204" pitchFamily="34" charset="0"/>
            </a:endParaRPr>
          </a:p>
          <a:p>
            <a:pPr lvl="1"/>
            <a:r>
              <a:rPr lang="fr-FR" altLang="en-US" sz="2100" b="1" dirty="0">
                <a:latin typeface="Times New Roman" panose="02020603050405020304" pitchFamily="18" charset="0"/>
                <a:ea typeface="Times New Roman" panose="02020603050405020304" pitchFamily="18" charset="0"/>
                <a:cs typeface="Arial" panose="020B0604020202020204" pitchFamily="34" charset="0"/>
              </a:rPr>
              <a:t>Etape 4 : </a:t>
            </a:r>
            <a:r>
              <a:rPr lang="fr-FR" altLang="en-US" sz="2100" dirty="0">
                <a:latin typeface="Times New Roman" panose="02020603050405020304" pitchFamily="18" charset="0"/>
                <a:ea typeface="Times New Roman" panose="02020603050405020304" pitchFamily="18" charset="0"/>
                <a:cs typeface="Arial" panose="020B0604020202020204" pitchFamily="34" charset="0"/>
              </a:rPr>
              <a:t>Entériner la nouvelle situation</a:t>
            </a:r>
            <a:endParaRPr lang="en-US" altLang="en-US" sz="2100" dirty="0">
              <a:latin typeface="Calibri" panose="020F0502020204030204" pitchFamily="34" charset="0"/>
              <a:ea typeface="Times New Roman" panose="02020603050405020304" pitchFamily="18" charset="0"/>
              <a:cs typeface="Arial" panose="020B0604020202020204" pitchFamily="34" charset="0"/>
            </a:endParaRPr>
          </a:p>
          <a:p>
            <a:endParaRPr lang="fr-FR" altLang="en-US" dirty="0">
              <a:ea typeface="Times New Roman" panose="02020603050405020304" pitchFamily="18" charset="0"/>
              <a:cs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a:extLst>
              <a:ext uri="{FF2B5EF4-FFF2-40B4-BE49-F238E27FC236}">
                <a16:creationId xmlns:a16="http://schemas.microsoft.com/office/drawing/2014/main" id="{1B4F468D-4A33-4847-94AB-1591852754B9}"/>
              </a:ext>
            </a:extLst>
          </p:cNvPr>
          <p:cNvSpPr>
            <a:spLocks noGrp="1"/>
          </p:cNvSpPr>
          <p:nvPr>
            <p:ph type="title"/>
          </p:nvPr>
        </p:nvSpPr>
        <p:spPr>
          <a:xfrm>
            <a:off x="1535113" y="379413"/>
            <a:ext cx="9520237" cy="782637"/>
          </a:xfrm>
        </p:spPr>
        <p:txBody>
          <a:bodyPr/>
          <a:lstStyle/>
          <a:p>
            <a:r>
              <a:rPr lang="fr-FR" altLang="en-US" b="1" dirty="0">
                <a:latin typeface="Times New Roman" panose="02020603050405020304" pitchFamily="18" charset="0"/>
                <a:ea typeface="Times New Roman" panose="02020603050405020304" pitchFamily="18" charset="0"/>
                <a:cs typeface="Arial" panose="020B0604020202020204" pitchFamily="34" charset="0"/>
              </a:rPr>
              <a:t>Augmentation collective : </a:t>
            </a:r>
            <a:endParaRPr lang="fr-FR" altLang="en-US" dirty="0">
              <a:ea typeface="Times New Roman" panose="02020603050405020304" pitchFamily="18" charset="0"/>
              <a:cs typeface="Arial" panose="020B0604020202020204" pitchFamily="34" charset="0"/>
            </a:endParaRPr>
          </a:p>
        </p:txBody>
      </p:sp>
      <p:sp>
        <p:nvSpPr>
          <p:cNvPr id="25603" name="Espace réservé du contenu 2">
            <a:extLst>
              <a:ext uri="{FF2B5EF4-FFF2-40B4-BE49-F238E27FC236}">
                <a16:creationId xmlns:a16="http://schemas.microsoft.com/office/drawing/2014/main" id="{01749809-FFBE-4360-BDA1-B79B07072BC6}"/>
              </a:ext>
            </a:extLst>
          </p:cNvPr>
          <p:cNvSpPr>
            <a:spLocks noGrp="1"/>
          </p:cNvSpPr>
          <p:nvPr>
            <p:ph idx="1"/>
          </p:nvPr>
        </p:nvSpPr>
        <p:spPr>
          <a:xfrm>
            <a:off x="1535113" y="1227138"/>
            <a:ext cx="9520237" cy="5356225"/>
          </a:xfrm>
        </p:spPr>
        <p:txBody>
          <a:bodyPr/>
          <a:lstStyle/>
          <a:p>
            <a:r>
              <a:rPr lang="en-US" altLang="en-US">
                <a:solidFill>
                  <a:srgbClr val="222222"/>
                </a:solidFill>
                <a:latin typeface="Times New Roman" panose="02020603050405020304" pitchFamily="18" charset="0"/>
                <a:ea typeface="Times New Roman" panose="02020603050405020304" pitchFamily="18" charset="0"/>
                <a:cs typeface="Arial" panose="020B0604020202020204" pitchFamily="34" charset="0"/>
              </a:rPr>
              <a:t>La fin de l'année s'approche, et avec la conduite des entretiens annuels d'évaluation s'intégrant dans les pratiques de plus en plus d'entreprises, beaucoup s'interrogent sur la revalorisation des salaires, et les attentes peuvent être grandes.</a:t>
            </a:r>
            <a:endParaRPr lang="en-US" altLang="en-US">
              <a:latin typeface="Calibri" panose="020F0502020204030204" pitchFamily="34" charset="0"/>
              <a:ea typeface="Times New Roman" panose="02020603050405020304" pitchFamily="18" charset="0"/>
              <a:cs typeface="Arial" panose="020B0604020202020204" pitchFamily="34" charset="0"/>
            </a:endParaRPr>
          </a:p>
          <a:p>
            <a:r>
              <a:rPr lang="fr-FR" altLang="en-US" u="sng">
                <a:solidFill>
                  <a:srgbClr val="538135"/>
                </a:solidFill>
                <a:latin typeface="Times New Roman" panose="02020603050405020304" pitchFamily="18" charset="0"/>
                <a:ea typeface="Times New Roman" panose="02020603050405020304" pitchFamily="18" charset="0"/>
                <a:cs typeface="Arial" panose="020B0604020202020204" pitchFamily="34" charset="0"/>
              </a:rPr>
              <a:t>Exemple</a:t>
            </a:r>
            <a:r>
              <a:rPr lang="fr-FR" altLang="en-US">
                <a:solidFill>
                  <a:srgbClr val="222222"/>
                </a:solidFill>
                <a:latin typeface="Times New Roman" panose="02020603050405020304" pitchFamily="18" charset="0"/>
                <a:ea typeface="Times New Roman" panose="02020603050405020304" pitchFamily="18" charset="0"/>
                <a:cs typeface="Arial" panose="020B0604020202020204" pitchFamily="34" charset="0"/>
              </a:rPr>
              <a:t> :</a:t>
            </a:r>
            <a:r>
              <a:rPr lang="fr-FR" altLang="en-US">
                <a:latin typeface="Times New Roman" panose="02020603050405020304" pitchFamily="18" charset="0"/>
                <a:ea typeface="Times New Roman" panose="02020603050405020304" pitchFamily="18" charset="0"/>
                <a:cs typeface="Arial" panose="020B0604020202020204" pitchFamily="34" charset="0"/>
              </a:rPr>
              <a:t> </a:t>
            </a:r>
            <a:r>
              <a:rPr lang="en-US" altLang="en-US">
                <a:solidFill>
                  <a:srgbClr val="000000"/>
                </a:solidFill>
                <a:latin typeface="Times New Roman" panose="02020603050405020304" pitchFamily="18" charset="0"/>
                <a:ea typeface="Times New Roman" panose="02020603050405020304" pitchFamily="18" charset="0"/>
                <a:cs typeface="Arial" panose="020B0604020202020204" pitchFamily="34" charset="0"/>
              </a:rPr>
              <a:t>Une entreprise de pneumatiques avait conclu, le 7 février 2020, avec deux organisations syndicales représentatives, un accord sur la politique salariale 2020, prévoyant :</a:t>
            </a:r>
            <a:endParaRPr lang="en-US" altLang="en-US">
              <a:latin typeface="Calibri" panose="020F0502020204030204" pitchFamily="34" charset="0"/>
              <a:ea typeface="Times New Roman" panose="02020603050405020304" pitchFamily="18" charset="0"/>
              <a:cs typeface="Arial" panose="020B0604020202020204" pitchFamily="34" charset="0"/>
            </a:endParaRPr>
          </a:p>
          <a:p>
            <a:r>
              <a:rPr lang="en-US" altLang="en-US">
                <a:solidFill>
                  <a:srgbClr val="000000"/>
                </a:solidFill>
                <a:latin typeface="Times New Roman" panose="02020603050405020304" pitchFamily="18" charset="0"/>
                <a:ea typeface="Times New Roman" panose="02020603050405020304" pitchFamily="18" charset="0"/>
                <a:cs typeface="Arial" panose="020B0604020202020204" pitchFamily="34" charset="0"/>
              </a:rPr>
              <a:t>d'une part, des budgets d’augmentation individuelle pour les différentes catégories de salariés (agent, collaborateur, cadre) ;</a:t>
            </a:r>
            <a:endParaRPr lang="en-US" altLang="en-US">
              <a:solidFill>
                <a:srgbClr val="000000"/>
              </a:solidFill>
              <a:latin typeface="Calibri" panose="020F0502020204030204" pitchFamily="34" charset="0"/>
              <a:ea typeface="Times New Roman" panose="02020603050405020304" pitchFamily="18" charset="0"/>
              <a:cs typeface="Arial" panose="020B0604020202020204" pitchFamily="34" charset="0"/>
            </a:endParaRPr>
          </a:p>
          <a:p>
            <a:r>
              <a:rPr lang="en-US" altLang="en-US">
                <a:solidFill>
                  <a:srgbClr val="000000"/>
                </a:solidFill>
                <a:latin typeface="Times New Roman" panose="02020603050405020304" pitchFamily="18" charset="0"/>
                <a:ea typeface="Times New Roman" panose="02020603050405020304" pitchFamily="18" charset="0"/>
                <a:cs typeface="Arial" panose="020B0604020202020204" pitchFamily="34" charset="0"/>
              </a:rPr>
              <a:t>d'autre part, des augmentations collectives (primes d’ancienneté).</a:t>
            </a:r>
            <a:endParaRPr lang="en-US" altLang="en-US">
              <a:solidFill>
                <a:srgbClr val="000000"/>
              </a:solidFill>
              <a:latin typeface="Calibri" panose="020F0502020204030204" pitchFamily="34" charset="0"/>
              <a:ea typeface="Times New Roman" panose="02020603050405020304" pitchFamily="18" charset="0"/>
              <a:cs typeface="Arial" panose="020B0604020202020204" pitchFamily="34" charset="0"/>
            </a:endParaRPr>
          </a:p>
          <a:p>
            <a:r>
              <a:rPr lang="fr-FR" altLang="en-US">
                <a:solidFill>
                  <a:srgbClr val="000000"/>
                </a:solidFill>
                <a:latin typeface="Times New Roman" panose="02020603050405020304" pitchFamily="18" charset="0"/>
                <a:ea typeface="Times New Roman" panose="02020603050405020304" pitchFamily="18" charset="0"/>
                <a:cs typeface="Arial" panose="020B0604020202020204" pitchFamily="34" charset="0"/>
              </a:rPr>
              <a:t>Les </a:t>
            </a:r>
            <a:r>
              <a:rPr lang="en-US" altLang="en-US">
                <a:solidFill>
                  <a:srgbClr val="000000"/>
                </a:solidFill>
                <a:latin typeface="Times New Roman" panose="02020603050405020304" pitchFamily="18" charset="0"/>
                <a:ea typeface="Times New Roman" panose="02020603050405020304" pitchFamily="18" charset="0"/>
                <a:cs typeface="Arial" panose="020B0604020202020204" pitchFamily="34" charset="0"/>
              </a:rPr>
              <a:t> augmentations</a:t>
            </a:r>
            <a:r>
              <a:rPr lang="fr-FR" altLang="en-US">
                <a:solidFill>
                  <a:srgbClr val="000000"/>
                </a:solidFill>
                <a:latin typeface="Times New Roman" panose="02020603050405020304" pitchFamily="18" charset="0"/>
                <a:ea typeface="Times New Roman" panose="02020603050405020304" pitchFamily="18" charset="0"/>
                <a:cs typeface="Arial" panose="020B0604020202020204" pitchFamily="34" charset="0"/>
              </a:rPr>
              <a:t> collectives</a:t>
            </a:r>
            <a:r>
              <a:rPr lang="en-US" altLang="en-US">
                <a:solidFill>
                  <a:srgbClr val="000000"/>
                </a:solidFill>
                <a:latin typeface="Times New Roman" panose="02020603050405020304" pitchFamily="18" charset="0"/>
                <a:ea typeface="Times New Roman" panose="02020603050405020304" pitchFamily="18" charset="0"/>
                <a:cs typeface="Arial" panose="020B0604020202020204" pitchFamily="34" charset="0"/>
              </a:rPr>
              <a:t> restent  modestes, oscillant en moyenne entre 1 % à 2,2 % de la masse salariale. </a:t>
            </a:r>
            <a:endParaRPr lang="en-US" altLang="en-US">
              <a:latin typeface="Calibri" panose="020F0502020204030204" pitchFamily="34" charset="0"/>
              <a:ea typeface="Times New Roman" panose="02020603050405020304" pitchFamily="18" charset="0"/>
              <a:cs typeface="Arial" panose="020B0604020202020204" pitchFamily="34" charset="0"/>
            </a:endParaRPr>
          </a:p>
          <a:p>
            <a:endParaRPr lang="fr-FR" altLang="en-US">
              <a:ea typeface="Times New Roman" panose="02020603050405020304" pitchFamily="18" charset="0"/>
              <a:cs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re 1">
            <a:extLst>
              <a:ext uri="{FF2B5EF4-FFF2-40B4-BE49-F238E27FC236}">
                <a16:creationId xmlns:a16="http://schemas.microsoft.com/office/drawing/2014/main" id="{7311DB83-DC7D-4078-B0FE-8223877237A8}"/>
              </a:ext>
            </a:extLst>
          </p:cNvPr>
          <p:cNvSpPr>
            <a:spLocks noGrp="1"/>
          </p:cNvSpPr>
          <p:nvPr>
            <p:ph type="title"/>
          </p:nvPr>
        </p:nvSpPr>
        <p:spPr/>
        <p:txBody>
          <a:bodyPr/>
          <a:lstStyle/>
          <a:p>
            <a:r>
              <a:rPr lang="fr-FR" altLang="fr-FR" b="1"/>
              <a:t>3</a:t>
            </a:r>
            <a:r>
              <a:rPr lang="fr-FR" altLang="fr-FR"/>
              <a:t>- </a:t>
            </a:r>
            <a:r>
              <a:rPr lang="fr-FR" altLang="fr-FR" b="1"/>
              <a:t>Les indicateurs de l’évolution de la masse salariale :</a:t>
            </a:r>
            <a:endParaRPr lang="fr-FR" altLang="fr-FR"/>
          </a:p>
        </p:txBody>
      </p:sp>
      <p:sp>
        <p:nvSpPr>
          <p:cNvPr id="3" name="Espace réservé du contenu 2">
            <a:extLst>
              <a:ext uri="{FF2B5EF4-FFF2-40B4-BE49-F238E27FC236}">
                <a16:creationId xmlns:a16="http://schemas.microsoft.com/office/drawing/2014/main" id="{CF46ADB9-03DE-4BE7-A9B1-2CEB8DE842E3}"/>
              </a:ext>
            </a:extLst>
          </p:cNvPr>
          <p:cNvSpPr>
            <a:spLocks noGrp="1"/>
          </p:cNvSpPr>
          <p:nvPr>
            <p:ph idx="1"/>
          </p:nvPr>
        </p:nvSpPr>
        <p:spPr/>
        <p:txBody>
          <a:bodyPr/>
          <a:lstStyle/>
          <a:p>
            <a:pPr marL="0" indent="0">
              <a:buFont typeface="Arial" panose="020B0604020202020204" pitchFamily="34" charset="0"/>
              <a:buNone/>
              <a:defRPr/>
            </a:pPr>
            <a:r>
              <a:rPr lang="fr-FR" dirty="0"/>
              <a:t>Toute variation des rémunérations a des incidences sur le revenu du salarié et la dépense de l’entreprise. Ces incidences seront appréciées à travers quatre indicateurs fondamentaux :</a:t>
            </a:r>
          </a:p>
          <a:p>
            <a:pPr>
              <a:buFont typeface="Wingdings" panose="05000000000000000000" pitchFamily="2" charset="2"/>
              <a:buChar char="§"/>
              <a:defRPr/>
            </a:pPr>
            <a:r>
              <a:rPr lang="fr-FR" dirty="0"/>
              <a:t>Effet niveau </a:t>
            </a:r>
          </a:p>
          <a:p>
            <a:pPr>
              <a:buFont typeface="Wingdings" panose="05000000000000000000" pitchFamily="2" charset="2"/>
              <a:buChar char="§"/>
              <a:defRPr/>
            </a:pPr>
            <a:r>
              <a:rPr lang="fr-FR" dirty="0"/>
              <a:t>Effet de masse</a:t>
            </a:r>
          </a:p>
          <a:p>
            <a:pPr>
              <a:buFont typeface="Wingdings" panose="05000000000000000000" pitchFamily="2" charset="2"/>
              <a:buChar char="§"/>
              <a:defRPr/>
            </a:pPr>
            <a:r>
              <a:rPr lang="fr-FR" dirty="0"/>
              <a:t>Effet report</a:t>
            </a:r>
          </a:p>
          <a:p>
            <a:pPr>
              <a:buFont typeface="Wingdings" panose="05000000000000000000" pitchFamily="2" charset="2"/>
              <a:buChar char="§"/>
              <a:defRPr/>
            </a:pPr>
            <a:r>
              <a:rPr lang="fr-FR" dirty="0"/>
              <a:t>Effet Noria</a:t>
            </a:r>
          </a:p>
          <a:p>
            <a:pPr>
              <a:defRPr/>
            </a:pPr>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re 1">
            <a:extLst>
              <a:ext uri="{FF2B5EF4-FFF2-40B4-BE49-F238E27FC236}">
                <a16:creationId xmlns:a16="http://schemas.microsoft.com/office/drawing/2014/main" id="{988DB7D9-B9A3-4C91-8F5A-988FE105CDFE}"/>
              </a:ext>
            </a:extLst>
          </p:cNvPr>
          <p:cNvSpPr>
            <a:spLocks noGrp="1"/>
          </p:cNvSpPr>
          <p:nvPr>
            <p:ph type="title"/>
          </p:nvPr>
        </p:nvSpPr>
        <p:spPr/>
        <p:txBody>
          <a:bodyPr/>
          <a:lstStyle/>
          <a:p>
            <a:r>
              <a:rPr lang="fr-FR" altLang="fr-FR" b="1"/>
              <a:t>Effet niveau: </a:t>
            </a:r>
            <a:endParaRPr lang="fr-FR" altLang="fr-FR"/>
          </a:p>
        </p:txBody>
      </p:sp>
      <p:sp>
        <p:nvSpPr>
          <p:cNvPr id="3" name="Espace réservé du contenu 2">
            <a:extLst>
              <a:ext uri="{FF2B5EF4-FFF2-40B4-BE49-F238E27FC236}">
                <a16:creationId xmlns:a16="http://schemas.microsoft.com/office/drawing/2014/main" id="{A8C23DBD-BA39-4186-BC5B-CAD0E46DFC4B}"/>
              </a:ext>
            </a:extLst>
          </p:cNvPr>
          <p:cNvSpPr>
            <a:spLocks noGrp="1"/>
          </p:cNvSpPr>
          <p:nvPr>
            <p:ph idx="1"/>
          </p:nvPr>
        </p:nvSpPr>
        <p:spPr/>
        <p:txBody>
          <a:bodyPr/>
          <a:lstStyle/>
          <a:p>
            <a:pPr>
              <a:defRPr/>
            </a:pPr>
            <a:r>
              <a:rPr lang="fr-FR" b="1" dirty="0"/>
              <a:t>L’effet niveau </a:t>
            </a:r>
            <a:r>
              <a:rPr lang="fr-FR" dirty="0"/>
              <a:t>représente la variation du salaire mensuel d’une personne ou du salaire moyen d’un groupe de personnes sur une période généralement de 12 </a:t>
            </a:r>
            <a:r>
              <a:rPr lang="fr-FR" dirty="0" smtClean="0"/>
              <a:t>mois.</a:t>
            </a:r>
            <a:endParaRPr lang="fr-FR" dirty="0"/>
          </a:p>
          <a:p>
            <a:pPr marL="0" indent="0">
              <a:buFont typeface="Arial" panose="020B0604020202020204" pitchFamily="34" charset="0"/>
              <a:buNone/>
              <a:defRPr/>
            </a:pPr>
            <a:r>
              <a:rPr lang="fr-FR" b="1" dirty="0"/>
              <a:t>Formule :</a:t>
            </a:r>
          </a:p>
          <a:p>
            <a:pPr marL="0" indent="0">
              <a:buFont typeface="Arial" panose="020B0604020202020204" pitchFamily="34" charset="0"/>
              <a:buNone/>
              <a:defRPr/>
            </a:pPr>
            <a:endParaRPr lang="fr-FR" dirty="0"/>
          </a:p>
          <a:p>
            <a:pPr marL="0" indent="0">
              <a:buFont typeface="Arial" panose="020B0604020202020204" pitchFamily="34" charset="0"/>
              <a:buNone/>
              <a:defRPr/>
            </a:pPr>
            <a:r>
              <a:rPr lang="fr-FR" b="1" dirty="0"/>
              <a:t>Effet niveau</a:t>
            </a:r>
            <a:r>
              <a:rPr lang="fr-FR" dirty="0"/>
              <a:t> = </a:t>
            </a:r>
            <a:r>
              <a:rPr lang="fr-FR" u="sng" dirty="0"/>
              <a:t>Salaire mois année N+1</a:t>
            </a:r>
            <a:r>
              <a:rPr lang="fr-FR" dirty="0"/>
              <a:t>        =        </a:t>
            </a:r>
            <a:r>
              <a:rPr lang="fr-FR" u="sng" dirty="0"/>
              <a:t>Salaire décembre N+1</a:t>
            </a:r>
            <a:br>
              <a:rPr lang="fr-FR" u="sng" dirty="0"/>
            </a:br>
            <a:r>
              <a:rPr lang="fr-FR" dirty="0"/>
              <a:t>                           Salaire mois année N                        Salaire décembre N</a:t>
            </a:r>
          </a:p>
          <a:p>
            <a:pPr marL="0" indent="0">
              <a:buFont typeface="Arial" panose="020B0604020202020204" pitchFamily="34" charset="0"/>
              <a:buNone/>
              <a:defRPr/>
            </a:pPr>
            <a:endParaRPr lang="fr-FR" dirty="0"/>
          </a:p>
          <a:p>
            <a:pPr>
              <a:defRPr/>
            </a:pPr>
            <a:endParaRPr lang="fr-FR" dirty="0"/>
          </a:p>
          <a:p>
            <a:pPr>
              <a:defRPr/>
            </a:pP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a:extLst>
              <a:ext uri="{FF2B5EF4-FFF2-40B4-BE49-F238E27FC236}">
                <a16:creationId xmlns:a16="http://schemas.microsoft.com/office/drawing/2014/main" id="{A35EB59E-5728-4EA5-ADCC-613983CD1E21}"/>
              </a:ext>
            </a:extLst>
          </p:cNvPr>
          <p:cNvSpPr>
            <a:spLocks noGrp="1" noChangeArrowheads="1"/>
          </p:cNvSpPr>
          <p:nvPr>
            <p:ph type="title"/>
          </p:nvPr>
        </p:nvSpPr>
        <p:spPr/>
        <p:txBody>
          <a:bodyPr/>
          <a:lstStyle/>
          <a:p>
            <a:pPr eaLnBrk="1" hangingPunct="1"/>
            <a:r>
              <a:rPr lang="fr-FR" altLang="fr-FR"/>
              <a:t>PLAN</a:t>
            </a:r>
            <a:br>
              <a:rPr lang="fr-FR" altLang="fr-FR"/>
            </a:br>
            <a:endParaRPr lang="fr-FR" altLang="fr-FR"/>
          </a:p>
        </p:txBody>
      </p:sp>
      <p:sp>
        <p:nvSpPr>
          <p:cNvPr id="13315" name="Espace réservé du contenu 2">
            <a:extLst>
              <a:ext uri="{FF2B5EF4-FFF2-40B4-BE49-F238E27FC236}">
                <a16:creationId xmlns:a16="http://schemas.microsoft.com/office/drawing/2014/main" id="{70F46E9E-4A6B-4445-9CB2-0E8BE998539B}"/>
              </a:ext>
            </a:extLst>
          </p:cNvPr>
          <p:cNvSpPr>
            <a:spLocks noGrp="1" noChangeArrowheads="1"/>
          </p:cNvSpPr>
          <p:nvPr>
            <p:ph idx="1"/>
          </p:nvPr>
        </p:nvSpPr>
        <p:spPr>
          <a:xfrm>
            <a:off x="1535113" y="2016125"/>
            <a:ext cx="9520237" cy="4171950"/>
          </a:xfrm>
        </p:spPr>
        <p:txBody>
          <a:bodyPr/>
          <a:lstStyle/>
          <a:p>
            <a:pPr eaLnBrk="1" hangingPunct="1"/>
            <a:r>
              <a:rPr lang="fr-FR" altLang="fr-FR"/>
              <a:t>Introduction</a:t>
            </a:r>
          </a:p>
          <a:p>
            <a:pPr eaLnBrk="1" hangingPunct="1"/>
            <a:r>
              <a:rPr lang="fr-FR" altLang="fr-FR" b="1"/>
              <a:t>Partie 1 : Généralités sur l’audit de la masse salariale</a:t>
            </a:r>
          </a:p>
          <a:p>
            <a:pPr eaLnBrk="1" hangingPunct="1"/>
            <a:r>
              <a:rPr lang="fr-FR" altLang="fr-FR"/>
              <a:t>Définition</a:t>
            </a:r>
          </a:p>
          <a:p>
            <a:pPr eaLnBrk="1" hangingPunct="1"/>
            <a:r>
              <a:rPr lang="fr-FR" altLang="fr-FR"/>
              <a:t>Objectifs et avantages</a:t>
            </a:r>
          </a:p>
          <a:p>
            <a:pPr eaLnBrk="1" hangingPunct="1"/>
            <a:r>
              <a:rPr lang="fr-FR" altLang="fr-FR"/>
              <a:t>Démarche et niveaux de l’audit de la masse salariale</a:t>
            </a:r>
          </a:p>
          <a:p>
            <a:pPr eaLnBrk="1" hangingPunct="1"/>
            <a:r>
              <a:rPr lang="fr-FR" altLang="fr-FR" b="1"/>
              <a:t>Partie 2 : Les indicateurs de la masse salariale</a:t>
            </a:r>
          </a:p>
          <a:p>
            <a:pPr eaLnBrk="1" hangingPunct="1"/>
            <a:endParaRPr lang="fr-FR" altLang="fr-F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re 1">
            <a:extLst>
              <a:ext uri="{FF2B5EF4-FFF2-40B4-BE49-F238E27FC236}">
                <a16:creationId xmlns:a16="http://schemas.microsoft.com/office/drawing/2014/main" id="{FD183DE0-9727-43C7-AFEC-E5E379E46AAB}"/>
              </a:ext>
            </a:extLst>
          </p:cNvPr>
          <p:cNvSpPr>
            <a:spLocks noGrp="1"/>
          </p:cNvSpPr>
          <p:nvPr>
            <p:ph type="title"/>
          </p:nvPr>
        </p:nvSpPr>
        <p:spPr/>
        <p:txBody>
          <a:bodyPr/>
          <a:lstStyle/>
          <a:p>
            <a:r>
              <a:rPr lang="fr-FR" altLang="fr-FR" b="1"/>
              <a:t>Effet de masse:</a:t>
            </a:r>
            <a:endParaRPr lang="fr-FR" altLang="fr-FR"/>
          </a:p>
        </p:txBody>
      </p:sp>
      <p:sp>
        <p:nvSpPr>
          <p:cNvPr id="3" name="Espace réservé du contenu 2">
            <a:extLst>
              <a:ext uri="{FF2B5EF4-FFF2-40B4-BE49-F238E27FC236}">
                <a16:creationId xmlns:a16="http://schemas.microsoft.com/office/drawing/2014/main" id="{48D3750D-6EE4-4CF1-95A9-E67D7948B910}"/>
              </a:ext>
            </a:extLst>
          </p:cNvPr>
          <p:cNvSpPr>
            <a:spLocks noGrp="1"/>
          </p:cNvSpPr>
          <p:nvPr>
            <p:ph idx="1"/>
          </p:nvPr>
        </p:nvSpPr>
        <p:spPr/>
        <p:txBody>
          <a:bodyPr/>
          <a:lstStyle/>
          <a:p>
            <a:pPr marL="0" indent="0">
              <a:buFont typeface="Arial" panose="020B0604020202020204" pitchFamily="34" charset="0"/>
              <a:buNone/>
              <a:defRPr/>
            </a:pPr>
            <a:r>
              <a:rPr lang="fr-FR" b="1" dirty="0"/>
              <a:t>L’effet masse</a:t>
            </a:r>
            <a:r>
              <a:rPr lang="fr-FR" dirty="0"/>
              <a:t> représente le rapport entre la masse salariale prévisionnelle de l’année suivante (N+1) par rapport à la masse salariale de l’année N (année en cours) sans augmentation.</a:t>
            </a:r>
          </a:p>
          <a:p>
            <a:pPr marL="0" indent="0">
              <a:buFont typeface="Arial" panose="020B0604020202020204" pitchFamily="34" charset="0"/>
              <a:buNone/>
              <a:defRPr/>
            </a:pPr>
            <a:r>
              <a:rPr lang="fr-FR" b="1" dirty="0"/>
              <a:t>Formule :</a:t>
            </a:r>
          </a:p>
          <a:p>
            <a:pPr marL="0" indent="0">
              <a:buFont typeface="Arial" panose="020B0604020202020204" pitchFamily="34" charset="0"/>
              <a:buNone/>
              <a:defRPr/>
            </a:pPr>
            <a:endParaRPr lang="fr-FR" dirty="0"/>
          </a:p>
          <a:p>
            <a:pPr>
              <a:defRPr/>
            </a:pPr>
            <a:r>
              <a:rPr lang="fr-FR" b="1" dirty="0"/>
              <a:t>Effet masse</a:t>
            </a:r>
            <a:r>
              <a:rPr lang="fr-FR" dirty="0"/>
              <a:t> =</a:t>
            </a:r>
            <a:r>
              <a:rPr lang="fr-FR" u="sng" dirty="0"/>
              <a:t>     Salaires annuels année N+1</a:t>
            </a:r>
            <a:br>
              <a:rPr lang="fr-FR" u="sng" dirty="0"/>
            </a:br>
            <a:r>
              <a:rPr lang="fr-FR" dirty="0"/>
              <a:t>                             Salaires décembre N x 12</a:t>
            </a:r>
          </a:p>
          <a:p>
            <a:pPr>
              <a:defRPr/>
            </a:pPr>
            <a:endParaRPr lang="fr-FR" dirty="0"/>
          </a:p>
          <a:p>
            <a:pPr>
              <a:defRPr/>
            </a:pPr>
            <a:endParaRPr lang="fr-FR" dirty="0"/>
          </a:p>
          <a:p>
            <a:pPr>
              <a:defRPr/>
            </a:pPr>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re 1">
            <a:extLst>
              <a:ext uri="{FF2B5EF4-FFF2-40B4-BE49-F238E27FC236}">
                <a16:creationId xmlns:a16="http://schemas.microsoft.com/office/drawing/2014/main" id="{ED5C3AE5-9DF3-46A8-A23F-397C8103E1BB}"/>
              </a:ext>
            </a:extLst>
          </p:cNvPr>
          <p:cNvSpPr>
            <a:spLocks noGrp="1"/>
          </p:cNvSpPr>
          <p:nvPr>
            <p:ph type="title"/>
          </p:nvPr>
        </p:nvSpPr>
        <p:spPr/>
        <p:txBody>
          <a:bodyPr/>
          <a:lstStyle/>
          <a:p>
            <a:r>
              <a:rPr lang="fr-FR" altLang="fr-FR" b="1"/>
              <a:t>Effet report:</a:t>
            </a:r>
            <a:endParaRPr lang="fr-FR" altLang="fr-FR"/>
          </a:p>
        </p:txBody>
      </p:sp>
      <p:sp>
        <p:nvSpPr>
          <p:cNvPr id="3" name="Espace réservé du contenu 2">
            <a:extLst>
              <a:ext uri="{FF2B5EF4-FFF2-40B4-BE49-F238E27FC236}">
                <a16:creationId xmlns:a16="http://schemas.microsoft.com/office/drawing/2014/main" id="{6DE4AAFD-E70C-4AE9-B5D6-FA608B1192A4}"/>
              </a:ext>
            </a:extLst>
          </p:cNvPr>
          <p:cNvSpPr>
            <a:spLocks noGrp="1"/>
          </p:cNvSpPr>
          <p:nvPr>
            <p:ph idx="1"/>
          </p:nvPr>
        </p:nvSpPr>
        <p:spPr/>
        <p:txBody>
          <a:bodyPr/>
          <a:lstStyle/>
          <a:p>
            <a:pPr>
              <a:defRPr/>
            </a:pPr>
            <a:r>
              <a:rPr lang="fr-FR" b="1" dirty="0"/>
              <a:t>L’effet report</a:t>
            </a:r>
            <a:r>
              <a:rPr lang="fr-FR" dirty="0"/>
              <a:t> représente l’évolution de la masse salariale prévisionnelle, compte tenu des augmentations </a:t>
            </a:r>
            <a:r>
              <a:rPr lang="fr-FR" dirty="0" smtClean="0"/>
              <a:t>attribuées au courant </a:t>
            </a:r>
            <a:r>
              <a:rPr lang="fr-FR" dirty="0"/>
              <a:t>de l’année précédente.</a:t>
            </a:r>
          </a:p>
          <a:p>
            <a:pPr marL="0" indent="0">
              <a:buFont typeface="Arial" panose="020B0604020202020204" pitchFamily="34" charset="0"/>
              <a:buNone/>
              <a:defRPr/>
            </a:pPr>
            <a:r>
              <a:rPr lang="fr-FR" b="1" dirty="0"/>
              <a:t>Formule :</a:t>
            </a:r>
          </a:p>
          <a:p>
            <a:pPr marL="0" indent="0">
              <a:buFont typeface="Arial" panose="020B0604020202020204" pitchFamily="34" charset="0"/>
              <a:buNone/>
              <a:defRPr/>
            </a:pPr>
            <a:endParaRPr lang="fr-FR" dirty="0"/>
          </a:p>
          <a:p>
            <a:pPr marL="0" indent="0">
              <a:buFont typeface="Arial" panose="020B0604020202020204" pitchFamily="34" charset="0"/>
              <a:buNone/>
              <a:defRPr/>
            </a:pPr>
            <a:r>
              <a:rPr lang="fr-FR" b="1" dirty="0"/>
              <a:t>Effet report</a:t>
            </a:r>
            <a:r>
              <a:rPr lang="fr-FR" dirty="0"/>
              <a:t> = </a:t>
            </a:r>
            <a:r>
              <a:rPr lang="fr-FR" u="sng" dirty="0"/>
              <a:t>Salaire mensuel de décembre N+1 x 12 mois</a:t>
            </a:r>
            <a:br>
              <a:rPr lang="fr-FR" u="sng" dirty="0"/>
            </a:br>
            <a:r>
              <a:rPr lang="fr-FR" dirty="0"/>
              <a:t>                                          Salaire annuel de N+1</a:t>
            </a:r>
          </a:p>
          <a:p>
            <a:pPr>
              <a:defRPr/>
            </a:pPr>
            <a:endParaRPr lang="fr-FR" dirty="0"/>
          </a:p>
          <a:p>
            <a:pPr>
              <a:defRPr/>
            </a:pPr>
            <a:endParaRPr lang="fr-FR" dirty="0"/>
          </a:p>
          <a:p>
            <a:pPr>
              <a:defRPr/>
            </a:pPr>
            <a:endParaRPr lang="fr-F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re 1">
            <a:extLst>
              <a:ext uri="{FF2B5EF4-FFF2-40B4-BE49-F238E27FC236}">
                <a16:creationId xmlns:a16="http://schemas.microsoft.com/office/drawing/2014/main" id="{68982D75-F164-46E6-AC4E-029A024A2F85}"/>
              </a:ext>
            </a:extLst>
          </p:cNvPr>
          <p:cNvSpPr>
            <a:spLocks noGrp="1"/>
          </p:cNvSpPr>
          <p:nvPr>
            <p:ph type="title"/>
          </p:nvPr>
        </p:nvSpPr>
        <p:spPr/>
        <p:txBody>
          <a:bodyPr/>
          <a:lstStyle/>
          <a:p>
            <a:r>
              <a:rPr lang="fr-FR" altLang="fr-FR" b="1"/>
              <a:t>Effet Noria:</a:t>
            </a:r>
            <a:endParaRPr lang="fr-FR" altLang="fr-FR"/>
          </a:p>
        </p:txBody>
      </p:sp>
      <p:sp>
        <p:nvSpPr>
          <p:cNvPr id="3" name="Espace réservé du contenu 2">
            <a:extLst>
              <a:ext uri="{FF2B5EF4-FFF2-40B4-BE49-F238E27FC236}">
                <a16:creationId xmlns:a16="http://schemas.microsoft.com/office/drawing/2014/main" id="{6EA8461A-0993-4243-BA7A-35B98BEE5980}"/>
              </a:ext>
            </a:extLst>
          </p:cNvPr>
          <p:cNvSpPr>
            <a:spLocks noGrp="1"/>
          </p:cNvSpPr>
          <p:nvPr>
            <p:ph idx="1"/>
          </p:nvPr>
        </p:nvSpPr>
        <p:spPr/>
        <p:txBody>
          <a:bodyPr/>
          <a:lstStyle/>
          <a:p>
            <a:pPr marL="0" indent="0">
              <a:buFont typeface="Arial" panose="020B0604020202020204" pitchFamily="34" charset="0"/>
              <a:buNone/>
              <a:defRPr/>
            </a:pPr>
            <a:r>
              <a:rPr lang="fr-FR" dirty="0"/>
              <a:t>Il sert à évaluer les écarts de rémunération entre les entrants et les sortants.</a:t>
            </a:r>
          </a:p>
          <a:p>
            <a:pPr marL="0" indent="0">
              <a:buFont typeface="Arial" panose="020B0604020202020204" pitchFamily="34" charset="0"/>
              <a:buNone/>
              <a:defRPr/>
            </a:pPr>
            <a:r>
              <a:rPr lang="fr-FR" b="1" dirty="0"/>
              <a:t>Formule :</a:t>
            </a:r>
            <a:endParaRPr lang="fr-FR" dirty="0"/>
          </a:p>
          <a:p>
            <a:pPr>
              <a:defRPr/>
            </a:pPr>
            <a:endParaRPr lang="fr-FR" dirty="0"/>
          </a:p>
          <a:p>
            <a:pPr>
              <a:defRPr/>
            </a:pPr>
            <a:r>
              <a:rPr lang="fr-FR" b="1" dirty="0"/>
              <a:t>Effet Noria</a:t>
            </a:r>
            <a:r>
              <a:rPr lang="fr-FR" dirty="0"/>
              <a:t> = </a:t>
            </a:r>
            <a:r>
              <a:rPr lang="fr-FR" sz="1800" u="sng" dirty="0"/>
              <a:t>Masse indiciaire des entrants - Masse indiciaire des sortants </a:t>
            </a:r>
            <a:r>
              <a:rPr lang="fr-FR" sz="1800" dirty="0"/>
              <a:t>X 100 </a:t>
            </a:r>
            <a:endParaRPr lang="fr-FR" dirty="0"/>
          </a:p>
          <a:p>
            <a:pPr marL="0" indent="0">
              <a:buFont typeface="Arial" panose="020B0604020202020204" pitchFamily="34" charset="0"/>
              <a:buNone/>
              <a:defRPr/>
            </a:pPr>
            <a:r>
              <a:rPr lang="fr-FR" dirty="0"/>
              <a:t>                                                 </a:t>
            </a:r>
            <a:r>
              <a:rPr lang="fr-FR" sz="1800" dirty="0"/>
              <a:t>Masse indiciaire de l ’année  </a:t>
            </a:r>
            <a:r>
              <a:rPr lang="fr-FR" dirty="0"/>
              <a:t>  </a:t>
            </a:r>
          </a:p>
          <a:p>
            <a:pPr>
              <a:defRPr/>
            </a:pPr>
            <a:endParaRPr lang="fr-FR" dirty="0"/>
          </a:p>
          <a:p>
            <a:pPr>
              <a:defRPr/>
            </a:pPr>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re 1">
            <a:extLst>
              <a:ext uri="{FF2B5EF4-FFF2-40B4-BE49-F238E27FC236}">
                <a16:creationId xmlns:a16="http://schemas.microsoft.com/office/drawing/2014/main" id="{A636A1D0-6891-4330-A357-9DBDED78AE1B}"/>
              </a:ext>
            </a:extLst>
          </p:cNvPr>
          <p:cNvSpPr>
            <a:spLocks noGrp="1"/>
          </p:cNvSpPr>
          <p:nvPr>
            <p:ph type="title"/>
          </p:nvPr>
        </p:nvSpPr>
        <p:spPr/>
        <p:txBody>
          <a:bodyPr/>
          <a:lstStyle/>
          <a:p>
            <a:r>
              <a:rPr lang="fr-MA" altLang="fr-FR" b="1" dirty="0"/>
              <a:t>4-Approche par les écarts:</a:t>
            </a:r>
            <a:endParaRPr lang="en-US" altLang="fr-FR" b="1" dirty="0"/>
          </a:p>
        </p:txBody>
      </p:sp>
      <p:sp>
        <p:nvSpPr>
          <p:cNvPr id="3" name="Espace réservé du contenu 2">
            <a:extLst>
              <a:ext uri="{FF2B5EF4-FFF2-40B4-BE49-F238E27FC236}">
                <a16:creationId xmlns:a16="http://schemas.microsoft.com/office/drawing/2014/main" id="{AD863F86-5D32-4A80-84E5-971218C51B63}"/>
              </a:ext>
            </a:extLst>
          </p:cNvPr>
          <p:cNvSpPr>
            <a:spLocks noGrp="1"/>
          </p:cNvSpPr>
          <p:nvPr>
            <p:ph idx="1"/>
          </p:nvPr>
        </p:nvSpPr>
        <p:spPr/>
        <p:txBody>
          <a:bodyPr/>
          <a:lstStyle/>
          <a:p>
            <a:pPr>
              <a:defRPr/>
            </a:pPr>
            <a:r>
              <a:rPr lang="fr-FR" b="1" dirty="0">
                <a:solidFill>
                  <a:srgbClr val="D10016"/>
                </a:solidFill>
              </a:rPr>
              <a:t>éléments constitutifs d’une masse salariale</a:t>
            </a:r>
            <a:endParaRPr lang="fr-FR" b="1" dirty="0"/>
          </a:p>
          <a:p>
            <a:pPr marL="0" indent="0">
              <a:buFont typeface="Arial" panose="020B0604020202020204" pitchFamily="34" charset="0"/>
              <a:buNone/>
              <a:defRPr/>
            </a:pPr>
            <a:r>
              <a:rPr lang="fr-FR" dirty="0"/>
              <a:t>La masse salariale de l’année correspond aux salaires bruts annuels versés à une population donnée pour une période donnée  (généralement l’année).</a:t>
            </a:r>
          </a:p>
          <a:p>
            <a:pPr marL="0" indent="0">
              <a:buFont typeface="Arial" panose="020B0604020202020204" pitchFamily="34" charset="0"/>
              <a:buNone/>
              <a:defRPr/>
            </a:pPr>
            <a:r>
              <a:rPr lang="fr-FR" dirty="0"/>
              <a:t>D’un point de vue budgétaire, on retient la formule suivante :</a:t>
            </a:r>
          </a:p>
          <a:p>
            <a:pPr marL="0" indent="0">
              <a:buFont typeface="Arial" panose="020B0604020202020204" pitchFamily="34" charset="0"/>
              <a:buNone/>
              <a:defRPr/>
            </a:pPr>
            <a:endParaRPr lang="fr-FR" dirty="0"/>
          </a:p>
          <a:p>
            <a:pPr marL="0" indent="0">
              <a:buFont typeface="Arial" panose="020B0604020202020204" pitchFamily="34" charset="0"/>
              <a:buNone/>
              <a:defRPr/>
            </a:pPr>
            <a:r>
              <a:rPr lang="fr-FR" b="1" u="sng" dirty="0">
                <a:effectLst>
                  <a:outerShdw blurRad="38100" dist="38100" dir="2700000" algn="tl">
                    <a:srgbClr val="000000">
                      <a:alpha val="43137"/>
                    </a:srgbClr>
                  </a:outerShdw>
                </a:effectLst>
              </a:rPr>
              <a:t>Masse salariale = Effectif global (E) x salaire moyen annuel global (S)</a:t>
            </a:r>
            <a:endParaRPr lang="fr-FR" u="sng" dirty="0">
              <a:effectLst>
                <a:outerShdw blurRad="38100" dist="38100" dir="2700000" algn="tl">
                  <a:srgbClr val="000000">
                    <a:alpha val="43137"/>
                  </a:srgbClr>
                </a:outerShdw>
              </a:effectLst>
            </a:endParaRPr>
          </a:p>
          <a:p>
            <a:pPr marL="0" indent="0">
              <a:buFont typeface="Arial" panose="020B0604020202020204" pitchFamily="34" charset="0"/>
              <a:buNone/>
              <a:defRPr/>
            </a:pPr>
            <a:endParaRPr lang="en-US" dirty="0"/>
          </a:p>
        </p:txBody>
      </p:sp>
      <p:cxnSp>
        <p:nvCxnSpPr>
          <p:cNvPr id="7" name="Connecteur en angle 6">
            <a:extLst>
              <a:ext uri="{FF2B5EF4-FFF2-40B4-BE49-F238E27FC236}">
                <a16:creationId xmlns:a16="http://schemas.microsoft.com/office/drawing/2014/main" id="{46BE39EA-97D9-4605-9588-AEEB5204D29F}"/>
              </a:ext>
            </a:extLst>
          </p:cNvPr>
          <p:cNvCxnSpPr/>
          <p:nvPr/>
        </p:nvCxnSpPr>
        <p:spPr>
          <a:xfrm>
            <a:off x="836613" y="4511675"/>
            <a:ext cx="698500" cy="635000"/>
          </a:xfrm>
          <a:prstGeom prst="bentConnector3">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re 1">
            <a:extLst>
              <a:ext uri="{FF2B5EF4-FFF2-40B4-BE49-F238E27FC236}">
                <a16:creationId xmlns:a16="http://schemas.microsoft.com/office/drawing/2014/main" id="{4F50F84E-72A3-4689-870A-3BC47522687B}"/>
              </a:ext>
            </a:extLst>
          </p:cNvPr>
          <p:cNvSpPr>
            <a:spLocks noGrp="1"/>
          </p:cNvSpPr>
          <p:nvPr>
            <p:ph type="title"/>
          </p:nvPr>
        </p:nvSpPr>
        <p:spPr/>
        <p:txBody>
          <a:bodyPr/>
          <a:lstStyle/>
          <a:p>
            <a:r>
              <a:rPr lang="fr-FR" altLang="fr-FR" b="1"/>
              <a:t>Les 4 écarts de masse salariale</a:t>
            </a:r>
            <a:endParaRPr lang="en-US" altLang="fr-FR" b="1"/>
          </a:p>
        </p:txBody>
      </p:sp>
      <p:sp>
        <p:nvSpPr>
          <p:cNvPr id="32771" name="Espace réservé du contenu 2">
            <a:extLst>
              <a:ext uri="{FF2B5EF4-FFF2-40B4-BE49-F238E27FC236}">
                <a16:creationId xmlns:a16="http://schemas.microsoft.com/office/drawing/2014/main" id="{74D3ED2C-78F2-4C9C-B87A-37623E81F663}"/>
              </a:ext>
            </a:extLst>
          </p:cNvPr>
          <p:cNvSpPr>
            <a:spLocks noGrp="1"/>
          </p:cNvSpPr>
          <p:nvPr>
            <p:ph idx="1"/>
          </p:nvPr>
        </p:nvSpPr>
        <p:spPr>
          <a:xfrm>
            <a:off x="1847850" y="2208213"/>
            <a:ext cx="9520238" cy="3449637"/>
          </a:xfrm>
        </p:spPr>
        <p:txBody>
          <a:bodyPr/>
          <a:lstStyle/>
          <a:p>
            <a:r>
              <a:rPr lang="fr-MA" altLang="fr-FR"/>
              <a:t>Écart sur effectif </a:t>
            </a:r>
          </a:p>
          <a:p>
            <a:r>
              <a:rPr lang="en-US" altLang="fr-FR"/>
              <a:t>Écart de structure professionnelle</a:t>
            </a:r>
          </a:p>
          <a:p>
            <a:r>
              <a:rPr lang="en-US" altLang="fr-FR"/>
              <a:t>Écart d’ancienneté</a:t>
            </a:r>
          </a:p>
          <a:p>
            <a:r>
              <a:rPr lang="en-US" altLang="fr-FR"/>
              <a:t>Écart sur taux nominal</a:t>
            </a:r>
          </a:p>
          <a:p>
            <a:endParaRPr lang="en-US" altLang="fr-FR"/>
          </a:p>
          <a:p>
            <a:r>
              <a:rPr lang="fr-FR" altLang="fr-FR" b="1"/>
              <a:t>Formule de l’écart de masse salariale (E/MS) = MS N+1 – MS N</a:t>
            </a:r>
            <a:endParaRPr lang="en-US" altLang="fr-FR" b="1"/>
          </a:p>
          <a:p>
            <a:endParaRPr lang="en-US" altLang="fr-F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re 1">
            <a:extLst>
              <a:ext uri="{FF2B5EF4-FFF2-40B4-BE49-F238E27FC236}">
                <a16:creationId xmlns:a16="http://schemas.microsoft.com/office/drawing/2014/main" id="{24DAA580-8BA9-462D-B8F1-D7F463CD894B}"/>
              </a:ext>
            </a:extLst>
          </p:cNvPr>
          <p:cNvSpPr>
            <a:spLocks noGrp="1"/>
          </p:cNvSpPr>
          <p:nvPr>
            <p:ph type="title"/>
          </p:nvPr>
        </p:nvSpPr>
        <p:spPr/>
        <p:txBody>
          <a:bodyPr/>
          <a:lstStyle/>
          <a:p>
            <a:r>
              <a:rPr lang="fr-MA" altLang="fr-FR" b="1"/>
              <a:t>Méthode de calcul </a:t>
            </a:r>
            <a:endParaRPr lang="en-US" altLang="fr-FR" b="1"/>
          </a:p>
        </p:txBody>
      </p:sp>
      <p:sp>
        <p:nvSpPr>
          <p:cNvPr id="3" name="Espace réservé du contenu 2">
            <a:extLst>
              <a:ext uri="{FF2B5EF4-FFF2-40B4-BE49-F238E27FC236}">
                <a16:creationId xmlns:a16="http://schemas.microsoft.com/office/drawing/2014/main" id="{E0062443-75A1-498F-8AB8-0A4EE021526C}"/>
              </a:ext>
            </a:extLst>
          </p:cNvPr>
          <p:cNvSpPr>
            <a:spLocks noGrp="1"/>
          </p:cNvSpPr>
          <p:nvPr>
            <p:ph idx="1"/>
          </p:nvPr>
        </p:nvSpPr>
        <p:spPr>
          <a:xfrm>
            <a:off x="1489075" y="1665288"/>
            <a:ext cx="9520238" cy="3449637"/>
          </a:xfrm>
        </p:spPr>
        <p:txBody>
          <a:bodyPr/>
          <a:lstStyle/>
          <a:p>
            <a:pPr marL="0" indent="0">
              <a:buFont typeface="Arial" panose="020B0604020202020204" pitchFamily="34" charset="0"/>
              <a:buNone/>
              <a:defRPr/>
            </a:pPr>
            <a:endParaRPr lang="fr-FR" dirty="0"/>
          </a:p>
          <a:p>
            <a:pPr>
              <a:defRPr/>
            </a:pPr>
            <a:r>
              <a:rPr lang="fr-FR" b="1" dirty="0">
                <a:solidFill>
                  <a:schemeClr val="accent1">
                    <a:lumMod val="75000"/>
                  </a:schemeClr>
                </a:solidFill>
                <a:effectLst>
                  <a:outerShdw blurRad="38100" dist="38100" dir="2700000" algn="tl">
                    <a:srgbClr val="000000">
                      <a:alpha val="43137"/>
                    </a:srgbClr>
                  </a:outerShdw>
                </a:effectLst>
              </a:rPr>
              <a:t>Formules de calcul :</a:t>
            </a:r>
          </a:p>
          <a:p>
            <a:pPr>
              <a:defRPr/>
            </a:pPr>
            <a:r>
              <a:rPr lang="fr-FR" b="1" dirty="0"/>
              <a:t>Écart sur effectif</a:t>
            </a:r>
            <a:r>
              <a:rPr lang="fr-FR" dirty="0"/>
              <a:t> = </a:t>
            </a:r>
          </a:p>
          <a:p>
            <a:pPr>
              <a:defRPr/>
            </a:pPr>
            <a:r>
              <a:rPr lang="fr-FR" b="1" dirty="0"/>
              <a:t>Écart sur structure</a:t>
            </a:r>
            <a:r>
              <a:rPr lang="fr-FR" dirty="0"/>
              <a:t> = </a:t>
            </a:r>
          </a:p>
          <a:p>
            <a:pPr>
              <a:defRPr/>
            </a:pPr>
            <a:r>
              <a:rPr lang="fr-FR" b="1" dirty="0"/>
              <a:t>Écart sur ancienneté </a:t>
            </a:r>
            <a:r>
              <a:rPr lang="fr-FR" dirty="0"/>
              <a:t>= </a:t>
            </a:r>
          </a:p>
          <a:p>
            <a:pPr>
              <a:defRPr/>
            </a:pPr>
            <a:endParaRPr lang="fr-FR" b="1" dirty="0"/>
          </a:p>
          <a:p>
            <a:pPr>
              <a:defRPr/>
            </a:pPr>
            <a:r>
              <a:rPr lang="fr-FR" b="1" dirty="0"/>
              <a:t>Écart sur taux nominal</a:t>
            </a:r>
            <a:r>
              <a:rPr lang="fr-FR" dirty="0"/>
              <a:t> =</a:t>
            </a:r>
          </a:p>
          <a:p>
            <a:pPr>
              <a:defRPr/>
            </a:pPr>
            <a:endParaRPr lang="fr-FR" dirty="0"/>
          </a:p>
          <a:p>
            <a:pPr>
              <a:defRPr/>
            </a:pPr>
            <a:endParaRPr lang="en-US" dirty="0"/>
          </a:p>
        </p:txBody>
      </p:sp>
      <p:sp>
        <p:nvSpPr>
          <p:cNvPr id="5" name="Rectangle à coins arrondis 4">
            <a:extLst>
              <a:ext uri="{FF2B5EF4-FFF2-40B4-BE49-F238E27FC236}">
                <a16:creationId xmlns:a16="http://schemas.microsoft.com/office/drawing/2014/main" id="{C61B0DBB-DF65-4D4D-A782-ED1597E4F6B2}"/>
              </a:ext>
            </a:extLst>
          </p:cNvPr>
          <p:cNvSpPr/>
          <p:nvPr/>
        </p:nvSpPr>
        <p:spPr>
          <a:xfrm>
            <a:off x="4106863" y="2735263"/>
            <a:ext cx="6294437" cy="366712"/>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ln w="0"/>
                <a:solidFill>
                  <a:schemeClr val="tx1"/>
                </a:solidFill>
                <a:effectLst>
                  <a:outerShdw blurRad="38100" dist="19050" dir="2700000" algn="tl" rotWithShape="0">
                    <a:schemeClr val="dk1">
                      <a:alpha val="40000"/>
                    </a:schemeClr>
                  </a:outerShdw>
                </a:effectLst>
              </a:rPr>
              <a:t>MS N+1 à </a:t>
            </a:r>
            <a:r>
              <a:rPr lang="en-US" dirty="0" err="1">
                <a:ln w="0"/>
                <a:solidFill>
                  <a:schemeClr val="tx1"/>
                </a:solidFill>
                <a:effectLst>
                  <a:outerShdw blurRad="38100" dist="19050" dir="2700000" algn="tl" rotWithShape="0">
                    <a:schemeClr val="dk1">
                      <a:alpha val="40000"/>
                    </a:schemeClr>
                  </a:outerShdw>
                </a:effectLst>
              </a:rPr>
              <a:t>salaire</a:t>
            </a:r>
            <a:r>
              <a:rPr lang="en-US" dirty="0">
                <a:ln w="0"/>
                <a:solidFill>
                  <a:schemeClr val="tx1"/>
                </a:solidFill>
                <a:effectLst>
                  <a:outerShdw blurRad="38100" dist="19050" dir="2700000" algn="tl" rotWithShape="0">
                    <a:schemeClr val="dk1">
                      <a:alpha val="40000"/>
                    </a:schemeClr>
                  </a:outerShdw>
                </a:effectLst>
              </a:rPr>
              <a:t> constant – MS N</a:t>
            </a:r>
          </a:p>
        </p:txBody>
      </p:sp>
      <p:sp>
        <p:nvSpPr>
          <p:cNvPr id="6" name="Rectangle à coins arrondis 5">
            <a:extLst>
              <a:ext uri="{FF2B5EF4-FFF2-40B4-BE49-F238E27FC236}">
                <a16:creationId xmlns:a16="http://schemas.microsoft.com/office/drawing/2014/main" id="{14DABA52-56CA-47AF-9C7C-429261CC51A0}"/>
              </a:ext>
            </a:extLst>
          </p:cNvPr>
          <p:cNvSpPr/>
          <p:nvPr/>
        </p:nvSpPr>
        <p:spPr>
          <a:xfrm>
            <a:off x="4283075" y="3173413"/>
            <a:ext cx="6118225" cy="43338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dirty="0">
                <a:solidFill>
                  <a:schemeClr val="tx1"/>
                </a:solidFill>
              </a:rPr>
              <a:t>MS N+1 à structure constante – MS N+1 à salaire constant</a:t>
            </a:r>
          </a:p>
        </p:txBody>
      </p:sp>
      <p:sp>
        <p:nvSpPr>
          <p:cNvPr id="7" name="Rectangle à coins arrondis 6">
            <a:extLst>
              <a:ext uri="{FF2B5EF4-FFF2-40B4-BE49-F238E27FC236}">
                <a16:creationId xmlns:a16="http://schemas.microsoft.com/office/drawing/2014/main" id="{CA0A553A-70A4-40D7-8D75-7DBF698B3231}"/>
              </a:ext>
            </a:extLst>
          </p:cNvPr>
          <p:cNvSpPr/>
          <p:nvPr/>
        </p:nvSpPr>
        <p:spPr>
          <a:xfrm>
            <a:off x="4397375" y="3695700"/>
            <a:ext cx="6003925" cy="58737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dirty="0">
                <a:solidFill>
                  <a:schemeClr val="tx1"/>
                </a:solidFill>
              </a:rPr>
              <a:t>MS N+1 à ancienneté constante – MS N+1 à structure constante</a:t>
            </a:r>
          </a:p>
        </p:txBody>
      </p:sp>
      <p:sp>
        <p:nvSpPr>
          <p:cNvPr id="33799" name="ZoneTexte 7">
            <a:extLst>
              <a:ext uri="{FF2B5EF4-FFF2-40B4-BE49-F238E27FC236}">
                <a16:creationId xmlns:a16="http://schemas.microsoft.com/office/drawing/2014/main" id="{417B16A9-97EA-463F-9BCC-3A2659BECDEF}"/>
              </a:ext>
            </a:extLst>
          </p:cNvPr>
          <p:cNvSpPr txBox="1">
            <a:spLocks noChangeArrowheads="1"/>
          </p:cNvSpPr>
          <p:nvPr/>
        </p:nvSpPr>
        <p:spPr bwMode="auto">
          <a:xfrm>
            <a:off x="2063750" y="3989388"/>
            <a:ext cx="1889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r>
              <a:rPr lang="fr-MA" altLang="fr-FR"/>
              <a:t>(ou effet Noria)</a:t>
            </a:r>
            <a:endParaRPr lang="en-US" altLang="fr-FR"/>
          </a:p>
        </p:txBody>
      </p:sp>
      <p:sp>
        <p:nvSpPr>
          <p:cNvPr id="9" name="Rectangle à coins arrondis 8">
            <a:extLst>
              <a:ext uri="{FF2B5EF4-FFF2-40B4-BE49-F238E27FC236}">
                <a16:creationId xmlns:a16="http://schemas.microsoft.com/office/drawing/2014/main" id="{DDC6DDDA-305C-457F-B9D8-D6B3CD35219D}"/>
              </a:ext>
            </a:extLst>
          </p:cNvPr>
          <p:cNvSpPr/>
          <p:nvPr/>
        </p:nvSpPr>
        <p:spPr>
          <a:xfrm>
            <a:off x="4632325" y="4513263"/>
            <a:ext cx="5768975" cy="500062"/>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MS N+1 – MS N+1 à </a:t>
            </a:r>
            <a:r>
              <a:rPr lang="en-US" dirty="0" err="1">
                <a:solidFill>
                  <a:schemeClr val="tx1"/>
                </a:solidFill>
              </a:rPr>
              <a:t>ancienneté</a:t>
            </a:r>
            <a:r>
              <a:rPr lang="en-US" dirty="0">
                <a:solidFill>
                  <a:schemeClr val="tx1"/>
                </a:solidFill>
              </a:rPr>
              <a:t> </a:t>
            </a:r>
            <a:r>
              <a:rPr lang="en-US" dirty="0" err="1">
                <a:solidFill>
                  <a:schemeClr val="tx1"/>
                </a:solidFill>
              </a:rPr>
              <a:t>constante</a:t>
            </a:r>
            <a:endParaRPr lang="en-US" dirty="0">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re 1">
            <a:extLst>
              <a:ext uri="{FF2B5EF4-FFF2-40B4-BE49-F238E27FC236}">
                <a16:creationId xmlns:a16="http://schemas.microsoft.com/office/drawing/2014/main" id="{7F50F400-E96A-4203-9C9E-FBD346A15D16}"/>
              </a:ext>
            </a:extLst>
          </p:cNvPr>
          <p:cNvSpPr>
            <a:spLocks noGrp="1"/>
          </p:cNvSpPr>
          <p:nvPr>
            <p:ph type="title"/>
          </p:nvPr>
        </p:nvSpPr>
        <p:spPr/>
        <p:txBody>
          <a:bodyPr/>
          <a:lstStyle/>
          <a:p>
            <a:r>
              <a:rPr lang="fr-MA" altLang="fr-FR" b="1"/>
              <a:t>Cas pratique </a:t>
            </a:r>
            <a:endParaRPr lang="en-US" altLang="fr-FR" b="1"/>
          </a:p>
        </p:txBody>
      </p:sp>
      <p:sp>
        <p:nvSpPr>
          <p:cNvPr id="34819" name="Espace réservé du contenu 2">
            <a:extLst>
              <a:ext uri="{FF2B5EF4-FFF2-40B4-BE49-F238E27FC236}">
                <a16:creationId xmlns:a16="http://schemas.microsoft.com/office/drawing/2014/main" id="{B0C207F1-5E07-442D-B0E6-9668686E0851}"/>
              </a:ext>
            </a:extLst>
          </p:cNvPr>
          <p:cNvSpPr>
            <a:spLocks noGrp="1"/>
          </p:cNvSpPr>
          <p:nvPr>
            <p:ph idx="1"/>
          </p:nvPr>
        </p:nvSpPr>
        <p:spPr/>
        <p:txBody>
          <a:bodyPr/>
          <a:lstStyle/>
          <a:p>
            <a:r>
              <a:rPr lang="fr-FR" altLang="fr-FR"/>
              <a:t>Une société étudie la variation de sa masse salariale entre l’année N et l’année N+1. Même si l’effectif a légèrement augmenté (5 salariés en plus), les dirigeants s’étonnent de l’ampleur de la hausse de la masse salariale (presque 15% d’augmentation).</a:t>
            </a:r>
          </a:p>
          <a:p>
            <a:endParaRPr lang="fr-FR" altLang="fr-FR"/>
          </a:p>
          <a:p>
            <a:r>
              <a:rPr lang="fr-FR" altLang="fr-FR"/>
              <a:t>Les services RH procèdent à la demande de leur direction à une analyse en termes d’effectif, d’ancienneté, de catégorie et de niveau de salaire</a:t>
            </a:r>
            <a:endParaRPr lang="en-US" altLang="fr-F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a:extLst>
              <a:ext uri="{FF2B5EF4-FFF2-40B4-BE49-F238E27FC236}">
                <a16:creationId xmlns:a16="http://schemas.microsoft.com/office/drawing/2014/main" id="{D8E79E46-9DA4-4B6A-A7CD-DBED161F1BDA}"/>
              </a:ext>
            </a:extLst>
          </p:cNvPr>
          <p:cNvSpPr>
            <a:spLocks noGrp="1"/>
          </p:cNvSpPr>
          <p:nvPr>
            <p:ph type="title"/>
          </p:nvPr>
        </p:nvSpPr>
        <p:spPr>
          <a:xfrm>
            <a:off x="1535113" y="804863"/>
            <a:ext cx="9520237" cy="1055687"/>
          </a:xfrm>
        </p:spPr>
        <p:txBody>
          <a:bodyPr/>
          <a:lstStyle/>
          <a:p>
            <a:r>
              <a:rPr lang="fr-MA" altLang="fr-FR"/>
              <a:t>Les données </a:t>
            </a:r>
            <a:endParaRPr lang="en-US" altLang="fr-FR"/>
          </a:p>
        </p:txBody>
      </p:sp>
      <p:sp>
        <p:nvSpPr>
          <p:cNvPr id="3" name="Espace réservé du texte 2">
            <a:extLst>
              <a:ext uri="{FF2B5EF4-FFF2-40B4-BE49-F238E27FC236}">
                <a16:creationId xmlns:a16="http://schemas.microsoft.com/office/drawing/2014/main" id="{C3DB93D7-670A-4E2E-953C-20AD666F1E72}"/>
              </a:ext>
            </a:extLst>
          </p:cNvPr>
          <p:cNvSpPr>
            <a:spLocks noGrp="1"/>
          </p:cNvSpPr>
          <p:nvPr>
            <p:ph type="body" idx="1"/>
          </p:nvPr>
        </p:nvSpPr>
        <p:spPr>
          <a:xfrm>
            <a:off x="1535113" y="2019300"/>
            <a:ext cx="4608512" cy="801688"/>
          </a:xfrm>
        </p:spPr>
        <p:txBody>
          <a:bodyPr/>
          <a:lstStyle/>
          <a:p>
            <a:pPr>
              <a:defRPr/>
            </a:pPr>
            <a:r>
              <a:rPr lang="fr-MA" dirty="0"/>
              <a:t>L’année n </a:t>
            </a:r>
            <a:endParaRPr lang="en-US" dirty="0"/>
          </a:p>
        </p:txBody>
      </p:sp>
      <p:graphicFrame>
        <p:nvGraphicFramePr>
          <p:cNvPr id="7" name="Espace réservé du contenu 6">
            <a:extLst>
              <a:ext uri="{FF2B5EF4-FFF2-40B4-BE49-F238E27FC236}">
                <a16:creationId xmlns:a16="http://schemas.microsoft.com/office/drawing/2014/main" id="{21795799-102F-441F-A800-53F5F8A208A1}"/>
              </a:ext>
            </a:extLst>
          </p:cNvPr>
          <p:cNvGraphicFramePr>
            <a:graphicFrameLocks noGrp="1"/>
          </p:cNvGraphicFramePr>
          <p:nvPr>
            <p:ph sz="half" idx="2"/>
          </p:nvPr>
        </p:nvGraphicFramePr>
        <p:xfrm>
          <a:off x="450850" y="2728913"/>
          <a:ext cx="5692776" cy="3079752"/>
        </p:xfrm>
        <a:graphic>
          <a:graphicData uri="http://schemas.openxmlformats.org/drawingml/2006/table">
            <a:tbl>
              <a:tblPr/>
              <a:tblGrid>
                <a:gridCol w="1242964">
                  <a:extLst>
                    <a:ext uri="{9D8B030D-6E8A-4147-A177-3AD203B41FA5}">
                      <a16:colId xmlns:a16="http://schemas.microsoft.com/office/drawing/2014/main" val="20000"/>
                    </a:ext>
                  </a:extLst>
                </a:gridCol>
                <a:gridCol w="1247869">
                  <a:extLst>
                    <a:ext uri="{9D8B030D-6E8A-4147-A177-3AD203B41FA5}">
                      <a16:colId xmlns:a16="http://schemas.microsoft.com/office/drawing/2014/main" val="20001"/>
                    </a:ext>
                  </a:extLst>
                </a:gridCol>
                <a:gridCol w="790591">
                  <a:extLst>
                    <a:ext uri="{9D8B030D-6E8A-4147-A177-3AD203B41FA5}">
                      <a16:colId xmlns:a16="http://schemas.microsoft.com/office/drawing/2014/main" val="20002"/>
                    </a:ext>
                  </a:extLst>
                </a:gridCol>
                <a:gridCol w="1205676">
                  <a:extLst>
                    <a:ext uri="{9D8B030D-6E8A-4147-A177-3AD203B41FA5}">
                      <a16:colId xmlns:a16="http://schemas.microsoft.com/office/drawing/2014/main" val="20003"/>
                    </a:ext>
                  </a:extLst>
                </a:gridCol>
                <a:gridCol w="1205676">
                  <a:extLst>
                    <a:ext uri="{9D8B030D-6E8A-4147-A177-3AD203B41FA5}">
                      <a16:colId xmlns:a16="http://schemas.microsoft.com/office/drawing/2014/main" val="20004"/>
                    </a:ext>
                  </a:extLst>
                </a:gridCol>
              </a:tblGrid>
              <a:tr h="544101">
                <a:tc>
                  <a:txBody>
                    <a:bodyPr/>
                    <a:lstStyle/>
                    <a:p>
                      <a:r>
                        <a:rPr lang="en-US" sz="1600" b="1" u="none" dirty="0" err="1">
                          <a:effectLst/>
                        </a:rPr>
                        <a:t>Données</a:t>
                      </a:r>
                      <a:r>
                        <a:rPr lang="en-US" sz="1600" b="1" u="none" dirty="0">
                          <a:effectLst/>
                        </a:rPr>
                        <a:t> N</a:t>
                      </a:r>
                      <a:endParaRPr lang="en-US" sz="1600" u="none" dirty="0">
                        <a:effectLst/>
                      </a:endParaRPr>
                    </a:p>
                  </a:txBody>
                  <a:tcPr marL="37782" marR="37782" marT="18899" marB="18899" anchor="ctr">
                    <a:lnL>
                      <a:noFill/>
                    </a:lnL>
                    <a:lnR>
                      <a:noFill/>
                    </a:lnR>
                    <a:lnT>
                      <a:noFill/>
                    </a:lnT>
                    <a:lnB>
                      <a:noFill/>
                    </a:lnB>
                  </a:tcPr>
                </a:tc>
                <a:tc>
                  <a:txBody>
                    <a:bodyPr/>
                    <a:lstStyle/>
                    <a:p>
                      <a:r>
                        <a:rPr lang="en-US" sz="1600" u="none" dirty="0">
                          <a:effectLst/>
                        </a:rPr>
                        <a:t> </a:t>
                      </a:r>
                    </a:p>
                  </a:txBody>
                  <a:tcPr marL="37782" marR="37782" marT="18899" marB="18899" anchor="ctr">
                    <a:lnL>
                      <a:noFill/>
                    </a:lnL>
                    <a:lnR>
                      <a:noFill/>
                    </a:lnR>
                    <a:lnT>
                      <a:noFill/>
                    </a:lnT>
                    <a:lnB>
                      <a:noFill/>
                    </a:lnB>
                  </a:tcPr>
                </a:tc>
                <a:tc>
                  <a:txBody>
                    <a:bodyPr/>
                    <a:lstStyle/>
                    <a:p>
                      <a:r>
                        <a:rPr lang="en-US" sz="1600" u="none">
                          <a:effectLst/>
                        </a:rPr>
                        <a:t> </a:t>
                      </a:r>
                    </a:p>
                  </a:txBody>
                  <a:tcPr marL="37782" marR="37782" marT="18899" marB="18899" anchor="ctr">
                    <a:lnL>
                      <a:noFill/>
                    </a:lnL>
                    <a:lnR>
                      <a:noFill/>
                    </a:lnR>
                    <a:lnT>
                      <a:noFill/>
                    </a:lnT>
                    <a:lnB>
                      <a:noFill/>
                    </a:lnB>
                  </a:tcPr>
                </a:tc>
                <a:tc>
                  <a:txBody>
                    <a:bodyPr/>
                    <a:lstStyle/>
                    <a:p>
                      <a:r>
                        <a:rPr lang="en-US" sz="1600" u="none">
                          <a:effectLst/>
                        </a:rPr>
                        <a:t> </a:t>
                      </a:r>
                    </a:p>
                  </a:txBody>
                  <a:tcPr marL="37782" marR="37782" marT="18899" marB="18899" anchor="ctr">
                    <a:lnL>
                      <a:noFill/>
                    </a:lnL>
                    <a:lnR>
                      <a:noFill/>
                    </a:lnR>
                    <a:lnT>
                      <a:noFill/>
                    </a:lnT>
                    <a:lnB>
                      <a:noFill/>
                    </a:lnB>
                  </a:tcPr>
                </a:tc>
                <a:tc>
                  <a:txBody>
                    <a:bodyPr/>
                    <a:lstStyle/>
                    <a:p>
                      <a:r>
                        <a:rPr lang="en-US" sz="1600" u="none">
                          <a:effectLst/>
                        </a:rPr>
                        <a:t> </a:t>
                      </a:r>
                    </a:p>
                  </a:txBody>
                  <a:tcPr marL="37782" marR="37782" marT="18899" marB="18899" anchor="ctr">
                    <a:lnL>
                      <a:noFill/>
                    </a:lnL>
                    <a:lnR>
                      <a:noFill/>
                    </a:lnR>
                    <a:lnT>
                      <a:noFill/>
                    </a:lnT>
                    <a:lnB>
                      <a:noFill/>
                    </a:lnB>
                  </a:tcPr>
                </a:tc>
                <a:extLst>
                  <a:ext uri="{0D108BD9-81ED-4DB2-BD59-A6C34878D82A}">
                    <a16:rowId xmlns:a16="http://schemas.microsoft.com/office/drawing/2014/main" val="10000"/>
                  </a:ext>
                </a:extLst>
              </a:tr>
              <a:tr h="281739">
                <a:tc rowSpan="2">
                  <a:txBody>
                    <a:bodyPr/>
                    <a:lstStyle/>
                    <a:p>
                      <a:pPr algn="ctr"/>
                      <a:r>
                        <a:rPr lang="en-US" sz="1600" u="none" dirty="0" err="1">
                          <a:effectLst/>
                        </a:rPr>
                        <a:t>Catégorie</a:t>
                      </a:r>
                      <a:endParaRPr lang="en-US" sz="1600" u="none" dirty="0">
                        <a:effectLst/>
                      </a:endParaRPr>
                    </a:p>
                  </a:txBody>
                  <a:tcPr marL="37782" marR="37782" marT="18899" marB="18899" anchor="ctr">
                    <a:lnL>
                      <a:noFill/>
                    </a:lnL>
                    <a:lnR>
                      <a:noFill/>
                    </a:lnR>
                    <a:lnT>
                      <a:noFill/>
                    </a:lnT>
                    <a:lnB>
                      <a:noFill/>
                    </a:lnB>
                  </a:tcPr>
                </a:tc>
                <a:tc rowSpan="2">
                  <a:txBody>
                    <a:bodyPr/>
                    <a:lstStyle/>
                    <a:p>
                      <a:pPr algn="ctr"/>
                      <a:r>
                        <a:rPr lang="en-US" sz="1600" u="none" dirty="0" err="1">
                          <a:effectLst/>
                        </a:rPr>
                        <a:t>Ancienneté</a:t>
                      </a:r>
                      <a:endParaRPr lang="en-US" sz="1600" u="none" dirty="0">
                        <a:effectLst/>
                      </a:endParaRPr>
                    </a:p>
                  </a:txBody>
                  <a:tcPr marL="37782" marR="37782" marT="18899" marB="18899" anchor="ctr">
                    <a:lnL>
                      <a:noFill/>
                    </a:lnL>
                    <a:lnR>
                      <a:noFill/>
                    </a:lnR>
                    <a:lnT>
                      <a:noFill/>
                    </a:lnT>
                    <a:lnB>
                      <a:noFill/>
                    </a:lnB>
                  </a:tcPr>
                </a:tc>
                <a:tc gridSpan="3">
                  <a:txBody>
                    <a:bodyPr/>
                    <a:lstStyle/>
                    <a:p>
                      <a:pPr algn="ctr"/>
                      <a:r>
                        <a:rPr lang="en-US" sz="1600" u="none" dirty="0">
                          <a:effectLst/>
                        </a:rPr>
                        <a:t>Masse </a:t>
                      </a:r>
                      <a:r>
                        <a:rPr lang="en-US" sz="1600" u="none" dirty="0" err="1">
                          <a:effectLst/>
                        </a:rPr>
                        <a:t>salariale</a:t>
                      </a:r>
                      <a:r>
                        <a:rPr lang="en-US" sz="1600" u="none" dirty="0">
                          <a:effectLst/>
                        </a:rPr>
                        <a:t> (€)</a:t>
                      </a:r>
                    </a:p>
                  </a:txBody>
                  <a:tcPr marL="37782" marR="37782" marT="18899" marB="18899" anchor="ctr">
                    <a:lnL>
                      <a:noFill/>
                    </a:lnL>
                    <a:lnR>
                      <a:noFill/>
                    </a:lnR>
                    <a:lnT>
                      <a:noFill/>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281739">
                <a:tc vMerge="1">
                  <a:txBody>
                    <a:bodyPr/>
                    <a:lstStyle/>
                    <a:p>
                      <a:endParaRPr lang="en-US"/>
                    </a:p>
                  </a:txBody>
                  <a:tcPr/>
                </a:tc>
                <a:tc vMerge="1">
                  <a:txBody>
                    <a:bodyPr/>
                    <a:lstStyle/>
                    <a:p>
                      <a:endParaRPr lang="en-US"/>
                    </a:p>
                  </a:txBody>
                  <a:tcPr/>
                </a:tc>
                <a:tc>
                  <a:txBody>
                    <a:bodyPr/>
                    <a:lstStyle/>
                    <a:p>
                      <a:pPr algn="ctr"/>
                      <a:r>
                        <a:rPr lang="en-US" sz="1600" u="none" dirty="0" err="1">
                          <a:effectLst/>
                        </a:rPr>
                        <a:t>Effectif</a:t>
                      </a:r>
                      <a:endParaRPr lang="en-US" sz="1600" u="none" dirty="0">
                        <a:effectLst/>
                      </a:endParaRPr>
                    </a:p>
                  </a:txBody>
                  <a:tcPr marL="37782" marR="37782" marT="18899" marB="18899" anchor="ctr">
                    <a:lnL>
                      <a:noFill/>
                    </a:lnL>
                    <a:lnR>
                      <a:noFill/>
                    </a:lnR>
                    <a:lnT>
                      <a:noFill/>
                    </a:lnT>
                    <a:lnB>
                      <a:noFill/>
                    </a:lnB>
                  </a:tcPr>
                </a:tc>
                <a:tc>
                  <a:txBody>
                    <a:bodyPr/>
                    <a:lstStyle/>
                    <a:p>
                      <a:pPr algn="ctr"/>
                      <a:r>
                        <a:rPr lang="en-US" sz="1600" u="none" dirty="0" err="1">
                          <a:effectLst/>
                        </a:rPr>
                        <a:t>Moyenne</a:t>
                      </a:r>
                      <a:endParaRPr lang="en-US" sz="1600" u="none" dirty="0">
                        <a:effectLst/>
                      </a:endParaRPr>
                    </a:p>
                  </a:txBody>
                  <a:tcPr marL="37782" marR="37782" marT="18899" marB="18899" anchor="ctr">
                    <a:lnL>
                      <a:noFill/>
                    </a:lnL>
                    <a:lnR>
                      <a:noFill/>
                    </a:lnR>
                    <a:lnT>
                      <a:noFill/>
                    </a:lnT>
                    <a:lnB>
                      <a:noFill/>
                    </a:lnB>
                  </a:tcPr>
                </a:tc>
                <a:tc>
                  <a:txBody>
                    <a:bodyPr/>
                    <a:lstStyle/>
                    <a:p>
                      <a:pPr algn="ctr"/>
                      <a:r>
                        <a:rPr lang="en-US" sz="1600" u="none" dirty="0">
                          <a:effectLst/>
                        </a:rPr>
                        <a:t>Masse</a:t>
                      </a:r>
                    </a:p>
                  </a:txBody>
                  <a:tcPr marL="37782" marR="37782" marT="18899" marB="18899" anchor="ctr">
                    <a:lnL>
                      <a:noFill/>
                    </a:lnL>
                    <a:lnR>
                      <a:noFill/>
                    </a:lnR>
                    <a:lnT>
                      <a:noFill/>
                    </a:lnT>
                    <a:lnB>
                      <a:noFill/>
                    </a:lnB>
                  </a:tcPr>
                </a:tc>
                <a:extLst>
                  <a:ext uri="{0D108BD9-81ED-4DB2-BD59-A6C34878D82A}">
                    <a16:rowId xmlns:a16="http://schemas.microsoft.com/office/drawing/2014/main" val="10002"/>
                  </a:ext>
                </a:extLst>
              </a:tr>
              <a:tr h="281739">
                <a:tc rowSpan="2">
                  <a:txBody>
                    <a:bodyPr/>
                    <a:lstStyle/>
                    <a:p>
                      <a:pPr algn="ctr"/>
                      <a:r>
                        <a:rPr lang="en-US" sz="1600" u="none">
                          <a:effectLst/>
                        </a:rPr>
                        <a:t>Ingénieurs</a:t>
                      </a:r>
                    </a:p>
                  </a:txBody>
                  <a:tcPr marL="37782" marR="37782" marT="18899" marB="18899" anchor="ctr">
                    <a:lnL>
                      <a:noFill/>
                    </a:lnL>
                    <a:lnR>
                      <a:noFill/>
                    </a:lnR>
                    <a:lnT>
                      <a:noFill/>
                    </a:lnT>
                    <a:lnB>
                      <a:noFill/>
                    </a:lnB>
                  </a:tcPr>
                </a:tc>
                <a:tc>
                  <a:txBody>
                    <a:bodyPr/>
                    <a:lstStyle/>
                    <a:p>
                      <a:pPr algn="ctr"/>
                      <a:r>
                        <a:rPr lang="en-US" sz="1600" u="none">
                          <a:effectLst/>
                        </a:rPr>
                        <a:t>&gt; 10 ans</a:t>
                      </a:r>
                    </a:p>
                  </a:txBody>
                  <a:tcPr marL="37782" marR="37782" marT="18899" marB="18899" anchor="ctr">
                    <a:lnL>
                      <a:noFill/>
                    </a:lnL>
                    <a:lnR>
                      <a:noFill/>
                    </a:lnR>
                    <a:lnT>
                      <a:noFill/>
                    </a:lnT>
                    <a:lnB>
                      <a:noFill/>
                    </a:lnB>
                  </a:tcPr>
                </a:tc>
                <a:tc>
                  <a:txBody>
                    <a:bodyPr/>
                    <a:lstStyle/>
                    <a:p>
                      <a:pPr algn="ctr"/>
                      <a:r>
                        <a:rPr lang="en-US" sz="1600" u="none" dirty="0">
                          <a:effectLst/>
                        </a:rPr>
                        <a:t>95</a:t>
                      </a:r>
                    </a:p>
                  </a:txBody>
                  <a:tcPr marL="37782" marR="37782" marT="18899" marB="18899" anchor="ctr">
                    <a:lnL>
                      <a:noFill/>
                    </a:lnL>
                    <a:lnR>
                      <a:noFill/>
                    </a:lnR>
                    <a:lnT>
                      <a:noFill/>
                    </a:lnT>
                    <a:lnB>
                      <a:noFill/>
                    </a:lnB>
                  </a:tcPr>
                </a:tc>
                <a:tc>
                  <a:txBody>
                    <a:bodyPr/>
                    <a:lstStyle/>
                    <a:p>
                      <a:pPr algn="ctr"/>
                      <a:r>
                        <a:rPr lang="en-US" sz="1600" u="none" dirty="0">
                          <a:effectLst/>
                        </a:rPr>
                        <a:t>45 000</a:t>
                      </a:r>
                    </a:p>
                  </a:txBody>
                  <a:tcPr marL="37782" marR="37782" marT="18899" marB="18899" anchor="ctr">
                    <a:lnL>
                      <a:noFill/>
                    </a:lnL>
                    <a:lnR>
                      <a:noFill/>
                    </a:lnR>
                    <a:lnT>
                      <a:noFill/>
                    </a:lnT>
                    <a:lnB>
                      <a:noFill/>
                    </a:lnB>
                  </a:tcPr>
                </a:tc>
                <a:tc>
                  <a:txBody>
                    <a:bodyPr/>
                    <a:lstStyle/>
                    <a:p>
                      <a:pPr algn="ctr"/>
                      <a:r>
                        <a:rPr lang="en-US" sz="1600" u="none" dirty="0">
                          <a:effectLst/>
                        </a:rPr>
                        <a:t>4 275 000</a:t>
                      </a:r>
                    </a:p>
                  </a:txBody>
                  <a:tcPr marL="37782" marR="37782" marT="18899" marB="18899" anchor="ctr">
                    <a:lnL>
                      <a:noFill/>
                    </a:lnL>
                    <a:lnR>
                      <a:noFill/>
                    </a:lnR>
                    <a:lnT>
                      <a:noFill/>
                    </a:lnT>
                    <a:lnB>
                      <a:noFill/>
                    </a:lnB>
                  </a:tcPr>
                </a:tc>
                <a:extLst>
                  <a:ext uri="{0D108BD9-81ED-4DB2-BD59-A6C34878D82A}">
                    <a16:rowId xmlns:a16="http://schemas.microsoft.com/office/drawing/2014/main" val="10003"/>
                  </a:ext>
                </a:extLst>
              </a:tr>
              <a:tr h="281739">
                <a:tc vMerge="1">
                  <a:txBody>
                    <a:bodyPr/>
                    <a:lstStyle/>
                    <a:p>
                      <a:endParaRPr lang="en-US"/>
                    </a:p>
                  </a:txBody>
                  <a:tcPr/>
                </a:tc>
                <a:tc>
                  <a:txBody>
                    <a:bodyPr/>
                    <a:lstStyle/>
                    <a:p>
                      <a:pPr algn="ctr"/>
                      <a:r>
                        <a:rPr lang="en-US" sz="1600" u="none">
                          <a:effectLst/>
                        </a:rPr>
                        <a:t>&lt; 10 ans</a:t>
                      </a:r>
                    </a:p>
                  </a:txBody>
                  <a:tcPr marL="37782" marR="37782" marT="18899" marB="18899" anchor="ctr">
                    <a:lnL>
                      <a:noFill/>
                    </a:lnL>
                    <a:lnR>
                      <a:noFill/>
                    </a:lnR>
                    <a:lnT>
                      <a:noFill/>
                    </a:lnT>
                    <a:lnB>
                      <a:noFill/>
                    </a:lnB>
                  </a:tcPr>
                </a:tc>
                <a:tc>
                  <a:txBody>
                    <a:bodyPr/>
                    <a:lstStyle/>
                    <a:p>
                      <a:pPr algn="ctr"/>
                      <a:r>
                        <a:rPr lang="en-US" sz="1600" u="none">
                          <a:effectLst/>
                        </a:rPr>
                        <a:t>75</a:t>
                      </a:r>
                    </a:p>
                  </a:txBody>
                  <a:tcPr marL="37782" marR="37782" marT="18899" marB="18899" anchor="ctr">
                    <a:lnL>
                      <a:noFill/>
                    </a:lnL>
                    <a:lnR>
                      <a:noFill/>
                    </a:lnR>
                    <a:lnT>
                      <a:noFill/>
                    </a:lnT>
                    <a:lnB>
                      <a:noFill/>
                    </a:lnB>
                  </a:tcPr>
                </a:tc>
                <a:tc>
                  <a:txBody>
                    <a:bodyPr/>
                    <a:lstStyle/>
                    <a:p>
                      <a:pPr algn="ctr"/>
                      <a:r>
                        <a:rPr lang="en-US" sz="1600" u="none" dirty="0">
                          <a:effectLst/>
                        </a:rPr>
                        <a:t>35 000</a:t>
                      </a:r>
                    </a:p>
                  </a:txBody>
                  <a:tcPr marL="37782" marR="37782" marT="18899" marB="18899" anchor="ctr">
                    <a:lnL>
                      <a:noFill/>
                    </a:lnL>
                    <a:lnR>
                      <a:noFill/>
                    </a:lnR>
                    <a:lnT>
                      <a:noFill/>
                    </a:lnT>
                    <a:lnB>
                      <a:noFill/>
                    </a:lnB>
                  </a:tcPr>
                </a:tc>
                <a:tc>
                  <a:txBody>
                    <a:bodyPr/>
                    <a:lstStyle/>
                    <a:p>
                      <a:pPr algn="ctr"/>
                      <a:r>
                        <a:rPr lang="en-US" sz="1600" u="none" dirty="0">
                          <a:effectLst/>
                        </a:rPr>
                        <a:t>2 625 000</a:t>
                      </a:r>
                    </a:p>
                  </a:txBody>
                  <a:tcPr marL="37782" marR="37782" marT="18899" marB="18899" anchor="ctr">
                    <a:lnL>
                      <a:noFill/>
                    </a:lnL>
                    <a:lnR>
                      <a:noFill/>
                    </a:lnR>
                    <a:lnT>
                      <a:noFill/>
                    </a:lnT>
                    <a:lnB>
                      <a:noFill/>
                    </a:lnB>
                  </a:tcPr>
                </a:tc>
                <a:extLst>
                  <a:ext uri="{0D108BD9-81ED-4DB2-BD59-A6C34878D82A}">
                    <a16:rowId xmlns:a16="http://schemas.microsoft.com/office/drawing/2014/main" val="10004"/>
                  </a:ext>
                </a:extLst>
              </a:tr>
              <a:tr h="281739">
                <a:tc gridSpan="2">
                  <a:txBody>
                    <a:bodyPr/>
                    <a:lstStyle/>
                    <a:p>
                      <a:pPr algn="ctr"/>
                      <a:r>
                        <a:rPr lang="en-US" sz="1600" u="none">
                          <a:effectLst/>
                        </a:rPr>
                        <a:t>Sous tôt. ingénieur</a:t>
                      </a:r>
                    </a:p>
                  </a:txBody>
                  <a:tcPr marL="37782" marR="37782" marT="18899" marB="18899" anchor="ctr">
                    <a:lnL>
                      <a:noFill/>
                    </a:lnL>
                    <a:lnR>
                      <a:noFill/>
                    </a:lnR>
                    <a:lnT>
                      <a:noFill/>
                    </a:lnT>
                    <a:lnB>
                      <a:noFill/>
                    </a:lnB>
                  </a:tcPr>
                </a:tc>
                <a:tc hMerge="1">
                  <a:txBody>
                    <a:bodyPr/>
                    <a:lstStyle/>
                    <a:p>
                      <a:endParaRPr lang="en-US"/>
                    </a:p>
                  </a:txBody>
                  <a:tcPr/>
                </a:tc>
                <a:tc>
                  <a:txBody>
                    <a:bodyPr/>
                    <a:lstStyle/>
                    <a:p>
                      <a:pPr algn="ctr"/>
                      <a:r>
                        <a:rPr lang="en-US" sz="1600" u="none">
                          <a:effectLst/>
                        </a:rPr>
                        <a:t>170</a:t>
                      </a:r>
                    </a:p>
                  </a:txBody>
                  <a:tcPr marL="37782" marR="37782" marT="18899" marB="18899" anchor="ctr">
                    <a:lnL>
                      <a:noFill/>
                    </a:lnL>
                    <a:lnR>
                      <a:noFill/>
                    </a:lnR>
                    <a:lnT>
                      <a:noFill/>
                    </a:lnT>
                    <a:lnB>
                      <a:noFill/>
                    </a:lnB>
                  </a:tcPr>
                </a:tc>
                <a:tc>
                  <a:txBody>
                    <a:bodyPr/>
                    <a:lstStyle/>
                    <a:p>
                      <a:pPr algn="ctr"/>
                      <a:r>
                        <a:rPr lang="en-US" sz="1600" u="none" dirty="0">
                          <a:effectLst/>
                        </a:rPr>
                        <a:t>40 588</a:t>
                      </a:r>
                    </a:p>
                  </a:txBody>
                  <a:tcPr marL="37782" marR="37782" marT="18899" marB="18899" anchor="ctr">
                    <a:lnL>
                      <a:noFill/>
                    </a:lnL>
                    <a:lnR>
                      <a:noFill/>
                    </a:lnR>
                    <a:lnT>
                      <a:noFill/>
                    </a:lnT>
                    <a:lnB>
                      <a:noFill/>
                    </a:lnB>
                  </a:tcPr>
                </a:tc>
                <a:tc>
                  <a:txBody>
                    <a:bodyPr/>
                    <a:lstStyle/>
                    <a:p>
                      <a:pPr algn="ctr"/>
                      <a:r>
                        <a:rPr lang="en-US" sz="1600" u="none" dirty="0">
                          <a:effectLst/>
                        </a:rPr>
                        <a:t>6 900 000</a:t>
                      </a:r>
                    </a:p>
                  </a:txBody>
                  <a:tcPr marL="37782" marR="37782" marT="18899" marB="18899" anchor="ctr">
                    <a:lnL>
                      <a:noFill/>
                    </a:lnL>
                    <a:lnR>
                      <a:noFill/>
                    </a:lnR>
                    <a:lnT>
                      <a:noFill/>
                    </a:lnT>
                    <a:lnB>
                      <a:noFill/>
                    </a:lnB>
                  </a:tcPr>
                </a:tc>
                <a:extLst>
                  <a:ext uri="{0D108BD9-81ED-4DB2-BD59-A6C34878D82A}">
                    <a16:rowId xmlns:a16="http://schemas.microsoft.com/office/drawing/2014/main" val="10005"/>
                  </a:ext>
                </a:extLst>
              </a:tr>
              <a:tr h="281739">
                <a:tc rowSpan="2">
                  <a:txBody>
                    <a:bodyPr/>
                    <a:lstStyle/>
                    <a:p>
                      <a:pPr algn="ctr"/>
                      <a:r>
                        <a:rPr lang="en-US" sz="1600" u="none">
                          <a:effectLst/>
                        </a:rPr>
                        <a:t>Techniciens</a:t>
                      </a:r>
                    </a:p>
                  </a:txBody>
                  <a:tcPr marL="37782" marR="37782" marT="18899" marB="18899" anchor="ctr">
                    <a:lnL>
                      <a:noFill/>
                    </a:lnL>
                    <a:lnR>
                      <a:noFill/>
                    </a:lnR>
                    <a:lnT>
                      <a:noFill/>
                    </a:lnT>
                    <a:lnB>
                      <a:noFill/>
                    </a:lnB>
                  </a:tcPr>
                </a:tc>
                <a:tc>
                  <a:txBody>
                    <a:bodyPr/>
                    <a:lstStyle/>
                    <a:p>
                      <a:pPr algn="ctr"/>
                      <a:r>
                        <a:rPr lang="en-US" sz="1600" u="none">
                          <a:effectLst/>
                        </a:rPr>
                        <a:t>&gt; 10 ans</a:t>
                      </a:r>
                    </a:p>
                  </a:txBody>
                  <a:tcPr marL="37782" marR="37782" marT="18899" marB="18899" anchor="ctr">
                    <a:lnL>
                      <a:noFill/>
                    </a:lnL>
                    <a:lnR>
                      <a:noFill/>
                    </a:lnR>
                    <a:lnT>
                      <a:noFill/>
                    </a:lnT>
                    <a:lnB>
                      <a:noFill/>
                    </a:lnB>
                  </a:tcPr>
                </a:tc>
                <a:tc>
                  <a:txBody>
                    <a:bodyPr/>
                    <a:lstStyle/>
                    <a:p>
                      <a:pPr algn="ctr"/>
                      <a:r>
                        <a:rPr lang="en-US" sz="1600" u="none">
                          <a:effectLst/>
                        </a:rPr>
                        <a:t>50</a:t>
                      </a:r>
                    </a:p>
                  </a:txBody>
                  <a:tcPr marL="37782" marR="37782" marT="18899" marB="18899" anchor="ctr">
                    <a:lnL>
                      <a:noFill/>
                    </a:lnL>
                    <a:lnR>
                      <a:noFill/>
                    </a:lnR>
                    <a:lnT>
                      <a:noFill/>
                    </a:lnT>
                    <a:lnB>
                      <a:noFill/>
                    </a:lnB>
                  </a:tcPr>
                </a:tc>
                <a:tc>
                  <a:txBody>
                    <a:bodyPr/>
                    <a:lstStyle/>
                    <a:p>
                      <a:pPr algn="ctr"/>
                      <a:r>
                        <a:rPr lang="en-US" sz="1600" u="none" dirty="0">
                          <a:effectLst/>
                        </a:rPr>
                        <a:t>17 000</a:t>
                      </a:r>
                    </a:p>
                  </a:txBody>
                  <a:tcPr marL="37782" marR="37782" marT="18899" marB="18899" anchor="ctr">
                    <a:lnL>
                      <a:noFill/>
                    </a:lnL>
                    <a:lnR>
                      <a:noFill/>
                    </a:lnR>
                    <a:lnT>
                      <a:noFill/>
                    </a:lnT>
                    <a:lnB>
                      <a:noFill/>
                    </a:lnB>
                  </a:tcPr>
                </a:tc>
                <a:tc>
                  <a:txBody>
                    <a:bodyPr/>
                    <a:lstStyle/>
                    <a:p>
                      <a:pPr algn="ctr"/>
                      <a:r>
                        <a:rPr lang="en-US" sz="1600" u="none" dirty="0">
                          <a:effectLst/>
                        </a:rPr>
                        <a:t>850 000</a:t>
                      </a:r>
                    </a:p>
                  </a:txBody>
                  <a:tcPr marL="37782" marR="37782" marT="18899" marB="18899" anchor="ctr">
                    <a:lnL>
                      <a:noFill/>
                    </a:lnL>
                    <a:lnR>
                      <a:noFill/>
                    </a:lnR>
                    <a:lnT>
                      <a:noFill/>
                    </a:lnT>
                    <a:lnB>
                      <a:noFill/>
                    </a:lnB>
                  </a:tcPr>
                </a:tc>
                <a:extLst>
                  <a:ext uri="{0D108BD9-81ED-4DB2-BD59-A6C34878D82A}">
                    <a16:rowId xmlns:a16="http://schemas.microsoft.com/office/drawing/2014/main" val="10006"/>
                  </a:ext>
                </a:extLst>
              </a:tr>
              <a:tr h="281739">
                <a:tc vMerge="1">
                  <a:txBody>
                    <a:bodyPr/>
                    <a:lstStyle/>
                    <a:p>
                      <a:endParaRPr lang="en-US"/>
                    </a:p>
                  </a:txBody>
                  <a:tcPr/>
                </a:tc>
                <a:tc>
                  <a:txBody>
                    <a:bodyPr/>
                    <a:lstStyle/>
                    <a:p>
                      <a:pPr algn="ctr"/>
                      <a:r>
                        <a:rPr lang="en-US" sz="1600" u="none">
                          <a:effectLst/>
                        </a:rPr>
                        <a:t>&lt; 10 ans</a:t>
                      </a:r>
                    </a:p>
                  </a:txBody>
                  <a:tcPr marL="37782" marR="37782" marT="18899" marB="18899" anchor="ctr">
                    <a:lnL>
                      <a:noFill/>
                    </a:lnL>
                    <a:lnR>
                      <a:noFill/>
                    </a:lnR>
                    <a:lnT>
                      <a:noFill/>
                    </a:lnT>
                    <a:lnB>
                      <a:noFill/>
                    </a:lnB>
                  </a:tcPr>
                </a:tc>
                <a:tc>
                  <a:txBody>
                    <a:bodyPr/>
                    <a:lstStyle/>
                    <a:p>
                      <a:pPr algn="ctr"/>
                      <a:r>
                        <a:rPr lang="en-US" sz="1600" u="none">
                          <a:effectLst/>
                        </a:rPr>
                        <a:t>20</a:t>
                      </a:r>
                    </a:p>
                  </a:txBody>
                  <a:tcPr marL="37782" marR="37782" marT="18899" marB="18899" anchor="ctr">
                    <a:lnL>
                      <a:noFill/>
                    </a:lnL>
                    <a:lnR>
                      <a:noFill/>
                    </a:lnR>
                    <a:lnT>
                      <a:noFill/>
                    </a:lnT>
                    <a:lnB>
                      <a:noFill/>
                    </a:lnB>
                  </a:tcPr>
                </a:tc>
                <a:tc>
                  <a:txBody>
                    <a:bodyPr/>
                    <a:lstStyle/>
                    <a:p>
                      <a:pPr algn="ctr"/>
                      <a:r>
                        <a:rPr lang="en-US" sz="1600" u="none" dirty="0">
                          <a:effectLst/>
                        </a:rPr>
                        <a:t>15 000</a:t>
                      </a:r>
                    </a:p>
                  </a:txBody>
                  <a:tcPr marL="37782" marR="37782" marT="18899" marB="18899" anchor="ctr">
                    <a:lnL>
                      <a:noFill/>
                    </a:lnL>
                    <a:lnR>
                      <a:noFill/>
                    </a:lnR>
                    <a:lnT>
                      <a:noFill/>
                    </a:lnT>
                    <a:lnB>
                      <a:noFill/>
                    </a:lnB>
                  </a:tcPr>
                </a:tc>
                <a:tc>
                  <a:txBody>
                    <a:bodyPr/>
                    <a:lstStyle/>
                    <a:p>
                      <a:pPr algn="ctr"/>
                      <a:r>
                        <a:rPr lang="en-US" sz="1600" u="none" dirty="0">
                          <a:effectLst/>
                        </a:rPr>
                        <a:t>300 000</a:t>
                      </a:r>
                    </a:p>
                  </a:txBody>
                  <a:tcPr marL="37782" marR="37782" marT="18899" marB="18899" anchor="ctr">
                    <a:lnL>
                      <a:noFill/>
                    </a:lnL>
                    <a:lnR>
                      <a:noFill/>
                    </a:lnR>
                    <a:lnT>
                      <a:noFill/>
                    </a:lnT>
                    <a:lnB>
                      <a:noFill/>
                    </a:lnB>
                  </a:tcPr>
                </a:tc>
                <a:extLst>
                  <a:ext uri="{0D108BD9-81ED-4DB2-BD59-A6C34878D82A}">
                    <a16:rowId xmlns:a16="http://schemas.microsoft.com/office/drawing/2014/main" val="10007"/>
                  </a:ext>
                </a:extLst>
              </a:tr>
              <a:tr h="281739">
                <a:tc gridSpan="2">
                  <a:txBody>
                    <a:bodyPr/>
                    <a:lstStyle/>
                    <a:p>
                      <a:pPr algn="ctr"/>
                      <a:r>
                        <a:rPr lang="en-US" sz="1600" u="none">
                          <a:effectLst/>
                        </a:rPr>
                        <a:t>Sous tôt. techniciens</a:t>
                      </a:r>
                    </a:p>
                  </a:txBody>
                  <a:tcPr marL="37782" marR="37782" marT="18899" marB="18899" anchor="ctr">
                    <a:lnL>
                      <a:noFill/>
                    </a:lnL>
                    <a:lnR>
                      <a:noFill/>
                    </a:lnR>
                    <a:lnT>
                      <a:noFill/>
                    </a:lnT>
                    <a:lnB>
                      <a:noFill/>
                    </a:lnB>
                  </a:tcPr>
                </a:tc>
                <a:tc hMerge="1">
                  <a:txBody>
                    <a:bodyPr/>
                    <a:lstStyle/>
                    <a:p>
                      <a:endParaRPr lang="en-US"/>
                    </a:p>
                  </a:txBody>
                  <a:tcPr/>
                </a:tc>
                <a:tc>
                  <a:txBody>
                    <a:bodyPr/>
                    <a:lstStyle/>
                    <a:p>
                      <a:pPr algn="ctr"/>
                      <a:r>
                        <a:rPr lang="en-US" sz="1600" u="none">
                          <a:effectLst/>
                        </a:rPr>
                        <a:t>70</a:t>
                      </a:r>
                    </a:p>
                  </a:txBody>
                  <a:tcPr marL="37782" marR="37782" marT="18899" marB="18899" anchor="ctr">
                    <a:lnL>
                      <a:noFill/>
                    </a:lnL>
                    <a:lnR>
                      <a:noFill/>
                    </a:lnR>
                    <a:lnT>
                      <a:noFill/>
                    </a:lnT>
                    <a:lnB>
                      <a:noFill/>
                    </a:lnB>
                  </a:tcPr>
                </a:tc>
                <a:tc>
                  <a:txBody>
                    <a:bodyPr/>
                    <a:lstStyle/>
                    <a:p>
                      <a:pPr algn="ctr"/>
                      <a:r>
                        <a:rPr lang="en-US" sz="1600" u="none">
                          <a:effectLst/>
                        </a:rPr>
                        <a:t>16 429</a:t>
                      </a:r>
                    </a:p>
                  </a:txBody>
                  <a:tcPr marL="37782" marR="37782" marT="18899" marB="18899" anchor="ctr">
                    <a:lnL>
                      <a:noFill/>
                    </a:lnL>
                    <a:lnR>
                      <a:noFill/>
                    </a:lnR>
                    <a:lnT>
                      <a:noFill/>
                    </a:lnT>
                    <a:lnB>
                      <a:noFill/>
                    </a:lnB>
                  </a:tcPr>
                </a:tc>
                <a:tc>
                  <a:txBody>
                    <a:bodyPr/>
                    <a:lstStyle/>
                    <a:p>
                      <a:pPr algn="ctr"/>
                      <a:r>
                        <a:rPr lang="en-US" sz="1600" u="none" dirty="0">
                          <a:effectLst/>
                        </a:rPr>
                        <a:t>1 150 000</a:t>
                      </a:r>
                    </a:p>
                  </a:txBody>
                  <a:tcPr marL="37782" marR="37782" marT="18899" marB="18899" anchor="ctr">
                    <a:lnL>
                      <a:noFill/>
                    </a:lnL>
                    <a:lnR>
                      <a:noFill/>
                    </a:lnR>
                    <a:lnT>
                      <a:noFill/>
                    </a:lnT>
                    <a:lnB>
                      <a:noFill/>
                    </a:lnB>
                  </a:tcPr>
                </a:tc>
                <a:extLst>
                  <a:ext uri="{0D108BD9-81ED-4DB2-BD59-A6C34878D82A}">
                    <a16:rowId xmlns:a16="http://schemas.microsoft.com/office/drawing/2014/main" val="10008"/>
                  </a:ext>
                </a:extLst>
              </a:tr>
              <a:tr h="281739">
                <a:tc gridSpan="2">
                  <a:txBody>
                    <a:bodyPr/>
                    <a:lstStyle/>
                    <a:p>
                      <a:pPr algn="ctr"/>
                      <a:r>
                        <a:rPr lang="en-US" sz="1600" b="1" u="none">
                          <a:effectLst/>
                        </a:rPr>
                        <a:t>TOTAL N</a:t>
                      </a:r>
                      <a:endParaRPr lang="en-US" sz="1600" u="none">
                        <a:effectLst/>
                      </a:endParaRPr>
                    </a:p>
                  </a:txBody>
                  <a:tcPr marL="37782" marR="37782" marT="18899" marB="18899" anchor="ctr">
                    <a:lnL>
                      <a:noFill/>
                    </a:lnL>
                    <a:lnR>
                      <a:noFill/>
                    </a:lnR>
                    <a:lnT>
                      <a:noFill/>
                    </a:lnT>
                    <a:lnB>
                      <a:noFill/>
                    </a:lnB>
                  </a:tcPr>
                </a:tc>
                <a:tc hMerge="1">
                  <a:txBody>
                    <a:bodyPr/>
                    <a:lstStyle/>
                    <a:p>
                      <a:endParaRPr lang="en-US"/>
                    </a:p>
                  </a:txBody>
                  <a:tcPr/>
                </a:tc>
                <a:tc>
                  <a:txBody>
                    <a:bodyPr/>
                    <a:lstStyle/>
                    <a:p>
                      <a:pPr algn="ctr"/>
                      <a:r>
                        <a:rPr lang="en-US" sz="1600" b="1" u="none" dirty="0">
                          <a:solidFill>
                            <a:srgbClr val="FF0000"/>
                          </a:solidFill>
                          <a:effectLst/>
                        </a:rPr>
                        <a:t>240</a:t>
                      </a:r>
                    </a:p>
                  </a:txBody>
                  <a:tcPr marL="37782" marR="37782" marT="18899" marB="18899" anchor="ctr">
                    <a:lnL>
                      <a:noFill/>
                    </a:lnL>
                    <a:lnR>
                      <a:noFill/>
                    </a:lnR>
                    <a:lnT>
                      <a:noFill/>
                    </a:lnT>
                    <a:lnB>
                      <a:noFill/>
                    </a:lnB>
                  </a:tcPr>
                </a:tc>
                <a:tc>
                  <a:txBody>
                    <a:bodyPr/>
                    <a:lstStyle/>
                    <a:p>
                      <a:pPr algn="ctr"/>
                      <a:r>
                        <a:rPr lang="en-US" sz="1600" b="1" u="none" dirty="0">
                          <a:solidFill>
                            <a:srgbClr val="FF0000"/>
                          </a:solidFill>
                          <a:effectLst/>
                        </a:rPr>
                        <a:t>33 542</a:t>
                      </a:r>
                    </a:p>
                  </a:txBody>
                  <a:tcPr marL="37782" marR="37782" marT="18899" marB="18899" anchor="ctr">
                    <a:lnL>
                      <a:noFill/>
                    </a:lnL>
                    <a:lnR>
                      <a:noFill/>
                    </a:lnR>
                    <a:lnT>
                      <a:noFill/>
                    </a:lnT>
                    <a:lnB>
                      <a:noFill/>
                    </a:lnB>
                  </a:tcPr>
                </a:tc>
                <a:tc>
                  <a:txBody>
                    <a:bodyPr/>
                    <a:lstStyle/>
                    <a:p>
                      <a:pPr algn="ctr"/>
                      <a:r>
                        <a:rPr lang="en-US" sz="1600" b="1" u="none" dirty="0">
                          <a:solidFill>
                            <a:srgbClr val="FF0000"/>
                          </a:solidFill>
                          <a:effectLst/>
                        </a:rPr>
                        <a:t>8 050 000</a:t>
                      </a:r>
                    </a:p>
                  </a:txBody>
                  <a:tcPr marL="37782" marR="37782" marT="18899" marB="18899" anchor="ctr">
                    <a:lnL>
                      <a:noFill/>
                    </a:lnL>
                    <a:lnR>
                      <a:noFill/>
                    </a:lnR>
                    <a:lnT>
                      <a:noFill/>
                    </a:lnT>
                    <a:lnB>
                      <a:noFill/>
                    </a:lnB>
                  </a:tcPr>
                </a:tc>
                <a:extLst>
                  <a:ext uri="{0D108BD9-81ED-4DB2-BD59-A6C34878D82A}">
                    <a16:rowId xmlns:a16="http://schemas.microsoft.com/office/drawing/2014/main" val="10009"/>
                  </a:ext>
                </a:extLst>
              </a:tr>
            </a:tbl>
          </a:graphicData>
        </a:graphic>
      </p:graphicFrame>
      <p:sp>
        <p:nvSpPr>
          <p:cNvPr id="5" name="Espace réservé du texte 4">
            <a:extLst>
              <a:ext uri="{FF2B5EF4-FFF2-40B4-BE49-F238E27FC236}">
                <a16:creationId xmlns:a16="http://schemas.microsoft.com/office/drawing/2014/main" id="{8E98828C-D165-473B-BFE3-B759A3D07689}"/>
              </a:ext>
            </a:extLst>
          </p:cNvPr>
          <p:cNvSpPr>
            <a:spLocks noGrp="1"/>
          </p:cNvSpPr>
          <p:nvPr>
            <p:ph type="body" sz="quarter" idx="3"/>
          </p:nvPr>
        </p:nvSpPr>
        <p:spPr>
          <a:xfrm>
            <a:off x="6454775" y="2022475"/>
            <a:ext cx="4608513" cy="803275"/>
          </a:xfrm>
        </p:spPr>
        <p:txBody>
          <a:bodyPr/>
          <a:lstStyle/>
          <a:p>
            <a:pPr>
              <a:defRPr/>
            </a:pPr>
            <a:r>
              <a:rPr lang="fr-MA" dirty="0"/>
              <a:t>L’année n+1</a:t>
            </a:r>
            <a:endParaRPr lang="en-US" dirty="0"/>
          </a:p>
        </p:txBody>
      </p:sp>
      <p:graphicFrame>
        <p:nvGraphicFramePr>
          <p:cNvPr id="8" name="Espace réservé du contenu 7">
            <a:extLst>
              <a:ext uri="{FF2B5EF4-FFF2-40B4-BE49-F238E27FC236}">
                <a16:creationId xmlns:a16="http://schemas.microsoft.com/office/drawing/2014/main" id="{FF0E125A-6EC6-4A89-A3C2-C68041D4D10F}"/>
              </a:ext>
            </a:extLst>
          </p:cNvPr>
          <p:cNvGraphicFramePr>
            <a:graphicFrameLocks noGrp="1"/>
          </p:cNvGraphicFramePr>
          <p:nvPr>
            <p:ph sz="quarter" idx="4"/>
          </p:nvPr>
        </p:nvGraphicFramePr>
        <p:xfrm>
          <a:off x="6143625" y="2852738"/>
          <a:ext cx="5729287" cy="2955926"/>
        </p:xfrm>
        <a:graphic>
          <a:graphicData uri="http://schemas.openxmlformats.org/drawingml/2006/table">
            <a:tbl>
              <a:tblPr/>
              <a:tblGrid>
                <a:gridCol w="1145856">
                  <a:extLst>
                    <a:ext uri="{9D8B030D-6E8A-4147-A177-3AD203B41FA5}">
                      <a16:colId xmlns:a16="http://schemas.microsoft.com/office/drawing/2014/main" val="20000"/>
                    </a:ext>
                  </a:extLst>
                </a:gridCol>
                <a:gridCol w="1145856">
                  <a:extLst>
                    <a:ext uri="{9D8B030D-6E8A-4147-A177-3AD203B41FA5}">
                      <a16:colId xmlns:a16="http://schemas.microsoft.com/office/drawing/2014/main" val="20001"/>
                    </a:ext>
                  </a:extLst>
                </a:gridCol>
                <a:gridCol w="1171042">
                  <a:extLst>
                    <a:ext uri="{9D8B030D-6E8A-4147-A177-3AD203B41FA5}">
                      <a16:colId xmlns:a16="http://schemas.microsoft.com/office/drawing/2014/main" val="20002"/>
                    </a:ext>
                  </a:extLst>
                </a:gridCol>
                <a:gridCol w="1171042">
                  <a:extLst>
                    <a:ext uri="{9D8B030D-6E8A-4147-A177-3AD203B41FA5}">
                      <a16:colId xmlns:a16="http://schemas.microsoft.com/office/drawing/2014/main" val="20003"/>
                    </a:ext>
                  </a:extLst>
                </a:gridCol>
                <a:gridCol w="1095491">
                  <a:extLst>
                    <a:ext uri="{9D8B030D-6E8A-4147-A177-3AD203B41FA5}">
                      <a16:colId xmlns:a16="http://schemas.microsoft.com/office/drawing/2014/main" val="20004"/>
                    </a:ext>
                  </a:extLst>
                </a:gridCol>
              </a:tblGrid>
              <a:tr h="277262">
                <a:tc gridSpan="2">
                  <a:txBody>
                    <a:bodyPr/>
                    <a:lstStyle/>
                    <a:p>
                      <a:pPr algn="ctr"/>
                      <a:r>
                        <a:rPr lang="en-US" sz="1600" b="1" u="sng" dirty="0" err="1">
                          <a:effectLst/>
                        </a:rPr>
                        <a:t>Données</a:t>
                      </a:r>
                      <a:r>
                        <a:rPr lang="en-US" sz="1600" b="1" u="sng" dirty="0">
                          <a:effectLst/>
                        </a:rPr>
                        <a:t> N+1</a:t>
                      </a:r>
                      <a:endParaRPr lang="en-US" sz="1600" dirty="0">
                        <a:effectLst/>
                      </a:endParaRPr>
                    </a:p>
                  </a:txBody>
                  <a:tcPr marL="33392" marR="33392" marT="16700" marB="16700" anchor="ctr">
                    <a:lnL>
                      <a:noFill/>
                    </a:lnL>
                    <a:lnR>
                      <a:noFill/>
                    </a:lnR>
                    <a:lnT>
                      <a:noFill/>
                    </a:lnT>
                    <a:lnB>
                      <a:noFill/>
                    </a:lnB>
                  </a:tcPr>
                </a:tc>
                <a:tc hMerge="1">
                  <a:txBody>
                    <a:bodyPr/>
                    <a:lstStyle/>
                    <a:p>
                      <a:endParaRPr lang="en-US"/>
                    </a:p>
                  </a:txBody>
                  <a:tcPr/>
                </a:tc>
                <a:tc>
                  <a:txBody>
                    <a:bodyPr/>
                    <a:lstStyle/>
                    <a:p>
                      <a:r>
                        <a:rPr lang="en-US" sz="1600"/>
                        <a:t> </a:t>
                      </a:r>
                    </a:p>
                  </a:txBody>
                  <a:tcPr marL="33392" marR="33392" marT="16700" marB="16700" anchor="ctr">
                    <a:lnL>
                      <a:noFill/>
                    </a:lnL>
                    <a:lnR>
                      <a:noFill/>
                    </a:lnR>
                    <a:lnT>
                      <a:noFill/>
                    </a:lnT>
                    <a:lnB>
                      <a:noFill/>
                    </a:lnB>
                  </a:tcPr>
                </a:tc>
                <a:tc>
                  <a:txBody>
                    <a:bodyPr/>
                    <a:lstStyle/>
                    <a:p>
                      <a:r>
                        <a:rPr lang="en-US" sz="1600"/>
                        <a:t> </a:t>
                      </a:r>
                    </a:p>
                  </a:txBody>
                  <a:tcPr marL="33392" marR="33392" marT="16700" marB="16700" anchor="ctr">
                    <a:lnL>
                      <a:noFill/>
                    </a:lnL>
                    <a:lnR>
                      <a:noFill/>
                    </a:lnR>
                    <a:lnT>
                      <a:noFill/>
                    </a:lnT>
                    <a:lnB>
                      <a:noFill/>
                    </a:lnB>
                  </a:tcPr>
                </a:tc>
                <a:tc>
                  <a:txBody>
                    <a:bodyPr/>
                    <a:lstStyle/>
                    <a:p>
                      <a:r>
                        <a:rPr lang="en-US" sz="1600"/>
                        <a:t> </a:t>
                      </a:r>
                    </a:p>
                  </a:txBody>
                  <a:tcPr marL="33392" marR="33392" marT="16700" marB="16700" anchor="ctr">
                    <a:lnL>
                      <a:noFill/>
                    </a:lnL>
                    <a:lnR>
                      <a:noFill/>
                    </a:lnR>
                    <a:lnT>
                      <a:noFill/>
                    </a:lnT>
                    <a:lnB>
                      <a:noFill/>
                    </a:lnB>
                  </a:tcPr>
                </a:tc>
                <a:extLst>
                  <a:ext uri="{0D108BD9-81ED-4DB2-BD59-A6C34878D82A}">
                    <a16:rowId xmlns:a16="http://schemas.microsoft.com/office/drawing/2014/main" val="10000"/>
                  </a:ext>
                </a:extLst>
              </a:tr>
              <a:tr h="277262">
                <a:tc rowSpan="2">
                  <a:txBody>
                    <a:bodyPr/>
                    <a:lstStyle/>
                    <a:p>
                      <a:pPr algn="ctr"/>
                      <a:r>
                        <a:rPr lang="en-US" sz="1600">
                          <a:effectLst/>
                        </a:rPr>
                        <a:t>Catégorie</a:t>
                      </a:r>
                    </a:p>
                  </a:txBody>
                  <a:tcPr marL="33392" marR="33392" marT="16700" marB="16700" anchor="ctr">
                    <a:lnL>
                      <a:noFill/>
                    </a:lnL>
                    <a:lnR>
                      <a:noFill/>
                    </a:lnR>
                    <a:lnT>
                      <a:noFill/>
                    </a:lnT>
                    <a:lnB>
                      <a:noFill/>
                    </a:lnB>
                  </a:tcPr>
                </a:tc>
                <a:tc rowSpan="2">
                  <a:txBody>
                    <a:bodyPr/>
                    <a:lstStyle/>
                    <a:p>
                      <a:pPr algn="ctr"/>
                      <a:r>
                        <a:rPr lang="en-US" sz="1600" dirty="0" err="1">
                          <a:effectLst/>
                        </a:rPr>
                        <a:t>Ancienneté</a:t>
                      </a:r>
                      <a:endParaRPr lang="en-US" sz="1600" dirty="0">
                        <a:effectLst/>
                      </a:endParaRPr>
                    </a:p>
                  </a:txBody>
                  <a:tcPr marL="33392" marR="33392" marT="16700" marB="16700" anchor="ctr">
                    <a:lnL>
                      <a:noFill/>
                    </a:lnL>
                    <a:lnR>
                      <a:noFill/>
                    </a:lnR>
                    <a:lnT>
                      <a:noFill/>
                    </a:lnT>
                    <a:lnB>
                      <a:noFill/>
                    </a:lnB>
                  </a:tcPr>
                </a:tc>
                <a:tc gridSpan="3">
                  <a:txBody>
                    <a:bodyPr/>
                    <a:lstStyle/>
                    <a:p>
                      <a:pPr algn="ctr"/>
                      <a:r>
                        <a:rPr lang="en-US" sz="1600">
                          <a:effectLst/>
                        </a:rPr>
                        <a:t>Masse salariale (€)</a:t>
                      </a:r>
                    </a:p>
                  </a:txBody>
                  <a:tcPr marL="33392" marR="33392" marT="16700" marB="16700" anchor="ctr">
                    <a:lnL>
                      <a:noFill/>
                    </a:lnL>
                    <a:lnR>
                      <a:noFill/>
                    </a:lnR>
                    <a:lnT>
                      <a:noFill/>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07813">
                <a:tc vMerge="1">
                  <a:txBody>
                    <a:bodyPr/>
                    <a:lstStyle/>
                    <a:p>
                      <a:endParaRPr lang="en-US"/>
                    </a:p>
                  </a:txBody>
                  <a:tcPr/>
                </a:tc>
                <a:tc vMerge="1">
                  <a:txBody>
                    <a:bodyPr/>
                    <a:lstStyle/>
                    <a:p>
                      <a:endParaRPr lang="en-US"/>
                    </a:p>
                  </a:txBody>
                  <a:tcPr/>
                </a:tc>
                <a:tc>
                  <a:txBody>
                    <a:bodyPr/>
                    <a:lstStyle/>
                    <a:p>
                      <a:pPr algn="ctr"/>
                      <a:r>
                        <a:rPr lang="en-US" sz="1600">
                          <a:effectLst/>
                        </a:rPr>
                        <a:t>Effectif</a:t>
                      </a:r>
                    </a:p>
                  </a:txBody>
                  <a:tcPr marL="33392" marR="33392" marT="16700" marB="16700" anchor="ctr">
                    <a:lnL>
                      <a:noFill/>
                    </a:lnL>
                    <a:lnR>
                      <a:noFill/>
                    </a:lnR>
                    <a:lnT>
                      <a:noFill/>
                    </a:lnT>
                    <a:lnB>
                      <a:noFill/>
                    </a:lnB>
                  </a:tcPr>
                </a:tc>
                <a:tc>
                  <a:txBody>
                    <a:bodyPr/>
                    <a:lstStyle/>
                    <a:p>
                      <a:pPr algn="ctr"/>
                      <a:r>
                        <a:rPr lang="en-US" sz="1600">
                          <a:effectLst/>
                        </a:rPr>
                        <a:t>Moyenne</a:t>
                      </a:r>
                    </a:p>
                  </a:txBody>
                  <a:tcPr marL="33392" marR="33392" marT="16700" marB="16700" anchor="ctr">
                    <a:lnL>
                      <a:noFill/>
                    </a:lnL>
                    <a:lnR>
                      <a:noFill/>
                    </a:lnR>
                    <a:lnT>
                      <a:noFill/>
                    </a:lnT>
                    <a:lnB>
                      <a:noFill/>
                    </a:lnB>
                  </a:tcPr>
                </a:tc>
                <a:tc>
                  <a:txBody>
                    <a:bodyPr/>
                    <a:lstStyle/>
                    <a:p>
                      <a:pPr algn="ctr"/>
                      <a:r>
                        <a:rPr lang="en-US" sz="1600">
                          <a:effectLst/>
                        </a:rPr>
                        <a:t>Masse</a:t>
                      </a:r>
                    </a:p>
                  </a:txBody>
                  <a:tcPr marL="33392" marR="33392" marT="16700" marB="16700" anchor="ctr">
                    <a:lnL>
                      <a:noFill/>
                    </a:lnL>
                    <a:lnR>
                      <a:noFill/>
                    </a:lnR>
                    <a:lnT>
                      <a:noFill/>
                    </a:lnT>
                    <a:lnB>
                      <a:noFill/>
                    </a:lnB>
                  </a:tcPr>
                </a:tc>
                <a:extLst>
                  <a:ext uri="{0D108BD9-81ED-4DB2-BD59-A6C34878D82A}">
                    <a16:rowId xmlns:a16="http://schemas.microsoft.com/office/drawing/2014/main" val="10002"/>
                  </a:ext>
                </a:extLst>
              </a:tr>
              <a:tr h="307813">
                <a:tc rowSpan="2">
                  <a:txBody>
                    <a:bodyPr/>
                    <a:lstStyle/>
                    <a:p>
                      <a:pPr algn="ctr"/>
                      <a:r>
                        <a:rPr lang="en-US" sz="1600">
                          <a:effectLst/>
                        </a:rPr>
                        <a:t>Ingénieurs</a:t>
                      </a:r>
                    </a:p>
                  </a:txBody>
                  <a:tcPr marL="33392" marR="33392" marT="16700" marB="16700" anchor="ctr">
                    <a:lnL>
                      <a:noFill/>
                    </a:lnL>
                    <a:lnR>
                      <a:noFill/>
                    </a:lnR>
                    <a:lnT>
                      <a:noFill/>
                    </a:lnT>
                    <a:lnB>
                      <a:noFill/>
                    </a:lnB>
                  </a:tcPr>
                </a:tc>
                <a:tc>
                  <a:txBody>
                    <a:bodyPr/>
                    <a:lstStyle/>
                    <a:p>
                      <a:pPr algn="ctr"/>
                      <a:r>
                        <a:rPr lang="en-US" sz="1600" dirty="0">
                          <a:effectLst/>
                        </a:rPr>
                        <a:t>&gt; 10 </a:t>
                      </a:r>
                      <a:r>
                        <a:rPr lang="en-US" sz="1600" dirty="0" err="1">
                          <a:effectLst/>
                        </a:rPr>
                        <a:t>ans</a:t>
                      </a:r>
                      <a:endParaRPr lang="en-US" sz="1600" dirty="0">
                        <a:effectLst/>
                      </a:endParaRPr>
                    </a:p>
                  </a:txBody>
                  <a:tcPr marL="33392" marR="33392" marT="16700" marB="16700" anchor="ctr">
                    <a:lnL>
                      <a:noFill/>
                    </a:lnL>
                    <a:lnR>
                      <a:noFill/>
                    </a:lnR>
                    <a:lnT>
                      <a:noFill/>
                    </a:lnT>
                    <a:lnB>
                      <a:noFill/>
                    </a:lnB>
                  </a:tcPr>
                </a:tc>
                <a:tc>
                  <a:txBody>
                    <a:bodyPr/>
                    <a:lstStyle/>
                    <a:p>
                      <a:pPr algn="ctr"/>
                      <a:r>
                        <a:rPr lang="en-US" sz="1600" dirty="0">
                          <a:effectLst/>
                        </a:rPr>
                        <a:t>130</a:t>
                      </a:r>
                    </a:p>
                  </a:txBody>
                  <a:tcPr marL="33392" marR="33392" marT="16700" marB="16700" anchor="ctr">
                    <a:lnL>
                      <a:noFill/>
                    </a:lnL>
                    <a:lnR>
                      <a:noFill/>
                    </a:lnR>
                    <a:lnT>
                      <a:noFill/>
                    </a:lnT>
                    <a:lnB>
                      <a:noFill/>
                    </a:lnB>
                  </a:tcPr>
                </a:tc>
                <a:tc>
                  <a:txBody>
                    <a:bodyPr/>
                    <a:lstStyle/>
                    <a:p>
                      <a:pPr algn="ctr"/>
                      <a:r>
                        <a:rPr lang="en-US" sz="1600">
                          <a:effectLst/>
                        </a:rPr>
                        <a:t>46 300</a:t>
                      </a:r>
                    </a:p>
                  </a:txBody>
                  <a:tcPr marL="33392" marR="33392" marT="16700" marB="16700" anchor="ctr">
                    <a:lnL>
                      <a:noFill/>
                    </a:lnL>
                    <a:lnR>
                      <a:noFill/>
                    </a:lnR>
                    <a:lnT>
                      <a:noFill/>
                    </a:lnT>
                    <a:lnB>
                      <a:noFill/>
                    </a:lnB>
                  </a:tcPr>
                </a:tc>
                <a:tc>
                  <a:txBody>
                    <a:bodyPr/>
                    <a:lstStyle/>
                    <a:p>
                      <a:pPr algn="ctr"/>
                      <a:r>
                        <a:rPr lang="en-US" sz="1600">
                          <a:effectLst/>
                        </a:rPr>
                        <a:t>6 019 000</a:t>
                      </a:r>
                    </a:p>
                  </a:txBody>
                  <a:tcPr marL="33392" marR="33392" marT="16700" marB="16700" anchor="ctr">
                    <a:lnL>
                      <a:noFill/>
                    </a:lnL>
                    <a:lnR>
                      <a:noFill/>
                    </a:lnR>
                    <a:lnT>
                      <a:noFill/>
                    </a:lnT>
                    <a:lnB>
                      <a:noFill/>
                    </a:lnB>
                  </a:tcPr>
                </a:tc>
                <a:extLst>
                  <a:ext uri="{0D108BD9-81ED-4DB2-BD59-A6C34878D82A}">
                    <a16:rowId xmlns:a16="http://schemas.microsoft.com/office/drawing/2014/main" val="10003"/>
                  </a:ext>
                </a:extLst>
              </a:tr>
              <a:tr h="307813">
                <a:tc vMerge="1">
                  <a:txBody>
                    <a:bodyPr/>
                    <a:lstStyle/>
                    <a:p>
                      <a:endParaRPr lang="en-US"/>
                    </a:p>
                  </a:txBody>
                  <a:tcPr/>
                </a:tc>
                <a:tc>
                  <a:txBody>
                    <a:bodyPr/>
                    <a:lstStyle/>
                    <a:p>
                      <a:pPr algn="ctr"/>
                      <a:r>
                        <a:rPr lang="en-US" sz="1600">
                          <a:effectLst/>
                        </a:rPr>
                        <a:t>&lt; 10 ans</a:t>
                      </a:r>
                    </a:p>
                  </a:txBody>
                  <a:tcPr marL="33392" marR="33392" marT="16700" marB="16700" anchor="ctr">
                    <a:lnL>
                      <a:noFill/>
                    </a:lnL>
                    <a:lnR>
                      <a:noFill/>
                    </a:lnR>
                    <a:lnT>
                      <a:noFill/>
                    </a:lnT>
                    <a:lnB>
                      <a:noFill/>
                    </a:lnB>
                  </a:tcPr>
                </a:tc>
                <a:tc>
                  <a:txBody>
                    <a:bodyPr/>
                    <a:lstStyle/>
                    <a:p>
                      <a:pPr algn="ctr"/>
                      <a:r>
                        <a:rPr lang="en-US" sz="1600" dirty="0">
                          <a:effectLst/>
                        </a:rPr>
                        <a:t>65</a:t>
                      </a:r>
                    </a:p>
                  </a:txBody>
                  <a:tcPr marL="33392" marR="33392" marT="16700" marB="16700" anchor="ctr">
                    <a:lnL>
                      <a:noFill/>
                    </a:lnL>
                    <a:lnR>
                      <a:noFill/>
                    </a:lnR>
                    <a:lnT>
                      <a:noFill/>
                    </a:lnT>
                    <a:lnB>
                      <a:noFill/>
                    </a:lnB>
                  </a:tcPr>
                </a:tc>
                <a:tc>
                  <a:txBody>
                    <a:bodyPr/>
                    <a:lstStyle/>
                    <a:p>
                      <a:pPr algn="ctr"/>
                      <a:r>
                        <a:rPr lang="en-US" sz="1600">
                          <a:effectLst/>
                        </a:rPr>
                        <a:t>36 100</a:t>
                      </a:r>
                    </a:p>
                  </a:txBody>
                  <a:tcPr marL="33392" marR="33392" marT="16700" marB="16700" anchor="ctr">
                    <a:lnL>
                      <a:noFill/>
                    </a:lnL>
                    <a:lnR>
                      <a:noFill/>
                    </a:lnR>
                    <a:lnT>
                      <a:noFill/>
                    </a:lnT>
                    <a:lnB>
                      <a:noFill/>
                    </a:lnB>
                  </a:tcPr>
                </a:tc>
                <a:tc>
                  <a:txBody>
                    <a:bodyPr/>
                    <a:lstStyle/>
                    <a:p>
                      <a:pPr algn="ctr"/>
                      <a:r>
                        <a:rPr lang="en-US" sz="1600">
                          <a:effectLst/>
                        </a:rPr>
                        <a:t>2 346 500</a:t>
                      </a:r>
                    </a:p>
                  </a:txBody>
                  <a:tcPr marL="33392" marR="33392" marT="16700" marB="16700" anchor="ctr">
                    <a:lnL>
                      <a:noFill/>
                    </a:lnL>
                    <a:lnR>
                      <a:noFill/>
                    </a:lnR>
                    <a:lnT>
                      <a:noFill/>
                    </a:lnT>
                    <a:lnB>
                      <a:noFill/>
                    </a:lnB>
                  </a:tcPr>
                </a:tc>
                <a:extLst>
                  <a:ext uri="{0D108BD9-81ED-4DB2-BD59-A6C34878D82A}">
                    <a16:rowId xmlns:a16="http://schemas.microsoft.com/office/drawing/2014/main" val="10004"/>
                  </a:ext>
                </a:extLst>
              </a:tr>
              <a:tr h="307813">
                <a:tc gridSpan="2">
                  <a:txBody>
                    <a:bodyPr/>
                    <a:lstStyle/>
                    <a:p>
                      <a:pPr algn="ctr"/>
                      <a:r>
                        <a:rPr lang="en-US" sz="1600">
                          <a:effectLst/>
                        </a:rPr>
                        <a:t>Sous tot. ingénieur</a:t>
                      </a:r>
                    </a:p>
                  </a:txBody>
                  <a:tcPr marL="33392" marR="33392" marT="16700" marB="16700" anchor="ctr">
                    <a:lnL>
                      <a:noFill/>
                    </a:lnL>
                    <a:lnR>
                      <a:noFill/>
                    </a:lnR>
                    <a:lnT>
                      <a:noFill/>
                    </a:lnT>
                    <a:lnB>
                      <a:noFill/>
                    </a:lnB>
                  </a:tcPr>
                </a:tc>
                <a:tc hMerge="1">
                  <a:txBody>
                    <a:bodyPr/>
                    <a:lstStyle/>
                    <a:p>
                      <a:endParaRPr lang="en-US"/>
                    </a:p>
                  </a:txBody>
                  <a:tcPr/>
                </a:tc>
                <a:tc>
                  <a:txBody>
                    <a:bodyPr/>
                    <a:lstStyle/>
                    <a:p>
                      <a:pPr algn="ctr"/>
                      <a:r>
                        <a:rPr lang="en-US" sz="1600" dirty="0">
                          <a:effectLst/>
                        </a:rPr>
                        <a:t>195</a:t>
                      </a:r>
                    </a:p>
                  </a:txBody>
                  <a:tcPr marL="33392" marR="33392" marT="16700" marB="16700" anchor="ctr">
                    <a:lnL>
                      <a:noFill/>
                    </a:lnL>
                    <a:lnR>
                      <a:noFill/>
                    </a:lnR>
                    <a:lnT>
                      <a:noFill/>
                    </a:lnT>
                    <a:lnB>
                      <a:noFill/>
                    </a:lnB>
                  </a:tcPr>
                </a:tc>
                <a:tc>
                  <a:txBody>
                    <a:bodyPr/>
                    <a:lstStyle/>
                    <a:p>
                      <a:pPr algn="ctr"/>
                      <a:r>
                        <a:rPr lang="en-US" sz="1600" dirty="0">
                          <a:effectLst/>
                        </a:rPr>
                        <a:t>42 900</a:t>
                      </a:r>
                    </a:p>
                  </a:txBody>
                  <a:tcPr marL="33392" marR="33392" marT="16700" marB="16700" anchor="ctr">
                    <a:lnL>
                      <a:noFill/>
                    </a:lnL>
                    <a:lnR>
                      <a:noFill/>
                    </a:lnR>
                    <a:lnT>
                      <a:noFill/>
                    </a:lnT>
                    <a:lnB>
                      <a:noFill/>
                    </a:lnB>
                  </a:tcPr>
                </a:tc>
                <a:tc>
                  <a:txBody>
                    <a:bodyPr/>
                    <a:lstStyle/>
                    <a:p>
                      <a:pPr algn="ctr"/>
                      <a:r>
                        <a:rPr lang="en-US" sz="1600">
                          <a:effectLst/>
                        </a:rPr>
                        <a:t>8 365 500</a:t>
                      </a:r>
                    </a:p>
                  </a:txBody>
                  <a:tcPr marL="33392" marR="33392" marT="16700" marB="16700" anchor="ctr">
                    <a:lnL>
                      <a:noFill/>
                    </a:lnL>
                    <a:lnR>
                      <a:noFill/>
                    </a:lnR>
                    <a:lnT>
                      <a:noFill/>
                    </a:lnT>
                    <a:lnB>
                      <a:noFill/>
                    </a:lnB>
                  </a:tcPr>
                </a:tc>
                <a:extLst>
                  <a:ext uri="{0D108BD9-81ED-4DB2-BD59-A6C34878D82A}">
                    <a16:rowId xmlns:a16="http://schemas.microsoft.com/office/drawing/2014/main" val="10005"/>
                  </a:ext>
                </a:extLst>
              </a:tr>
              <a:tr h="277262">
                <a:tc rowSpan="2">
                  <a:txBody>
                    <a:bodyPr/>
                    <a:lstStyle/>
                    <a:p>
                      <a:pPr algn="ctr"/>
                      <a:r>
                        <a:rPr lang="en-US" sz="1600">
                          <a:effectLst/>
                        </a:rPr>
                        <a:t>Techniciens</a:t>
                      </a:r>
                    </a:p>
                  </a:txBody>
                  <a:tcPr marL="33392" marR="33392" marT="16700" marB="16700" anchor="ctr">
                    <a:lnL>
                      <a:noFill/>
                    </a:lnL>
                    <a:lnR>
                      <a:noFill/>
                    </a:lnR>
                    <a:lnT>
                      <a:noFill/>
                    </a:lnT>
                    <a:lnB>
                      <a:noFill/>
                    </a:lnB>
                  </a:tcPr>
                </a:tc>
                <a:tc>
                  <a:txBody>
                    <a:bodyPr/>
                    <a:lstStyle/>
                    <a:p>
                      <a:pPr algn="ctr"/>
                      <a:r>
                        <a:rPr lang="en-US" sz="1600">
                          <a:effectLst/>
                        </a:rPr>
                        <a:t>&gt; 10 ans</a:t>
                      </a:r>
                    </a:p>
                  </a:txBody>
                  <a:tcPr marL="33392" marR="33392" marT="16700" marB="16700" anchor="ctr">
                    <a:lnL>
                      <a:noFill/>
                    </a:lnL>
                    <a:lnR>
                      <a:noFill/>
                    </a:lnR>
                    <a:lnT>
                      <a:noFill/>
                    </a:lnT>
                    <a:lnB>
                      <a:noFill/>
                    </a:lnB>
                  </a:tcPr>
                </a:tc>
                <a:tc>
                  <a:txBody>
                    <a:bodyPr/>
                    <a:lstStyle/>
                    <a:p>
                      <a:pPr algn="ctr"/>
                      <a:r>
                        <a:rPr lang="en-US" sz="1600">
                          <a:effectLst/>
                        </a:rPr>
                        <a:t>40</a:t>
                      </a:r>
                    </a:p>
                  </a:txBody>
                  <a:tcPr marL="33392" marR="33392" marT="16700" marB="16700" anchor="ctr">
                    <a:lnL>
                      <a:noFill/>
                    </a:lnL>
                    <a:lnR>
                      <a:noFill/>
                    </a:lnR>
                    <a:lnT>
                      <a:noFill/>
                    </a:lnT>
                    <a:lnB>
                      <a:noFill/>
                    </a:lnB>
                  </a:tcPr>
                </a:tc>
                <a:tc>
                  <a:txBody>
                    <a:bodyPr/>
                    <a:lstStyle/>
                    <a:p>
                      <a:pPr algn="ctr"/>
                      <a:r>
                        <a:rPr lang="en-US" sz="1600" dirty="0">
                          <a:effectLst/>
                        </a:rPr>
                        <a:t>17 700</a:t>
                      </a:r>
                    </a:p>
                  </a:txBody>
                  <a:tcPr marL="33392" marR="33392" marT="16700" marB="16700" anchor="ctr">
                    <a:lnL>
                      <a:noFill/>
                    </a:lnL>
                    <a:lnR>
                      <a:noFill/>
                    </a:lnR>
                    <a:lnT>
                      <a:noFill/>
                    </a:lnT>
                    <a:lnB>
                      <a:noFill/>
                    </a:lnB>
                  </a:tcPr>
                </a:tc>
                <a:tc>
                  <a:txBody>
                    <a:bodyPr/>
                    <a:lstStyle/>
                    <a:p>
                      <a:pPr algn="ctr"/>
                      <a:r>
                        <a:rPr lang="en-US" sz="1600">
                          <a:effectLst/>
                        </a:rPr>
                        <a:t>708 000</a:t>
                      </a:r>
                    </a:p>
                  </a:txBody>
                  <a:tcPr marL="33392" marR="33392" marT="16700" marB="16700" anchor="ctr">
                    <a:lnL>
                      <a:noFill/>
                    </a:lnL>
                    <a:lnR>
                      <a:noFill/>
                    </a:lnR>
                    <a:lnT>
                      <a:noFill/>
                    </a:lnT>
                    <a:lnB>
                      <a:noFill/>
                    </a:lnB>
                  </a:tcPr>
                </a:tc>
                <a:extLst>
                  <a:ext uri="{0D108BD9-81ED-4DB2-BD59-A6C34878D82A}">
                    <a16:rowId xmlns:a16="http://schemas.microsoft.com/office/drawing/2014/main" val="10006"/>
                  </a:ext>
                </a:extLst>
              </a:tr>
              <a:tr h="277262">
                <a:tc vMerge="1">
                  <a:txBody>
                    <a:bodyPr/>
                    <a:lstStyle/>
                    <a:p>
                      <a:endParaRPr lang="en-US"/>
                    </a:p>
                  </a:txBody>
                  <a:tcPr/>
                </a:tc>
                <a:tc>
                  <a:txBody>
                    <a:bodyPr/>
                    <a:lstStyle/>
                    <a:p>
                      <a:pPr algn="ctr"/>
                      <a:r>
                        <a:rPr lang="en-US" sz="1600">
                          <a:effectLst/>
                        </a:rPr>
                        <a:t>&lt; 10 ans</a:t>
                      </a:r>
                    </a:p>
                  </a:txBody>
                  <a:tcPr marL="33392" marR="33392" marT="16700" marB="16700" anchor="ctr">
                    <a:lnL>
                      <a:noFill/>
                    </a:lnL>
                    <a:lnR>
                      <a:noFill/>
                    </a:lnR>
                    <a:lnT>
                      <a:noFill/>
                    </a:lnT>
                    <a:lnB>
                      <a:noFill/>
                    </a:lnB>
                  </a:tcPr>
                </a:tc>
                <a:tc>
                  <a:txBody>
                    <a:bodyPr/>
                    <a:lstStyle/>
                    <a:p>
                      <a:pPr algn="ctr"/>
                      <a:r>
                        <a:rPr lang="en-US" sz="1600">
                          <a:effectLst/>
                        </a:rPr>
                        <a:t>10</a:t>
                      </a:r>
                    </a:p>
                  </a:txBody>
                  <a:tcPr marL="33392" marR="33392" marT="16700" marB="16700" anchor="ctr">
                    <a:lnL>
                      <a:noFill/>
                    </a:lnL>
                    <a:lnR>
                      <a:noFill/>
                    </a:lnR>
                    <a:lnT>
                      <a:noFill/>
                    </a:lnT>
                    <a:lnB>
                      <a:noFill/>
                    </a:lnB>
                  </a:tcPr>
                </a:tc>
                <a:tc>
                  <a:txBody>
                    <a:bodyPr/>
                    <a:lstStyle/>
                    <a:p>
                      <a:pPr algn="ctr"/>
                      <a:r>
                        <a:rPr lang="en-US" sz="1600" dirty="0">
                          <a:effectLst/>
                        </a:rPr>
                        <a:t>15 500</a:t>
                      </a:r>
                    </a:p>
                  </a:txBody>
                  <a:tcPr marL="33392" marR="33392" marT="16700" marB="16700" anchor="ctr">
                    <a:lnL>
                      <a:noFill/>
                    </a:lnL>
                    <a:lnR>
                      <a:noFill/>
                    </a:lnR>
                    <a:lnT>
                      <a:noFill/>
                    </a:lnT>
                    <a:lnB>
                      <a:noFill/>
                    </a:lnB>
                  </a:tcPr>
                </a:tc>
                <a:tc>
                  <a:txBody>
                    <a:bodyPr/>
                    <a:lstStyle/>
                    <a:p>
                      <a:pPr algn="ctr"/>
                      <a:r>
                        <a:rPr lang="en-US" sz="1600">
                          <a:effectLst/>
                        </a:rPr>
                        <a:t>155 000</a:t>
                      </a:r>
                    </a:p>
                  </a:txBody>
                  <a:tcPr marL="33392" marR="33392" marT="16700" marB="16700" anchor="ctr">
                    <a:lnL>
                      <a:noFill/>
                    </a:lnL>
                    <a:lnR>
                      <a:noFill/>
                    </a:lnR>
                    <a:lnT>
                      <a:noFill/>
                    </a:lnT>
                    <a:lnB>
                      <a:noFill/>
                    </a:lnB>
                  </a:tcPr>
                </a:tc>
                <a:extLst>
                  <a:ext uri="{0D108BD9-81ED-4DB2-BD59-A6C34878D82A}">
                    <a16:rowId xmlns:a16="http://schemas.microsoft.com/office/drawing/2014/main" val="10007"/>
                  </a:ext>
                </a:extLst>
              </a:tr>
              <a:tr h="307813">
                <a:tc gridSpan="2">
                  <a:txBody>
                    <a:bodyPr/>
                    <a:lstStyle/>
                    <a:p>
                      <a:pPr algn="ctr"/>
                      <a:r>
                        <a:rPr lang="en-US" sz="1600">
                          <a:effectLst/>
                        </a:rPr>
                        <a:t>Sous tot. techniciens</a:t>
                      </a:r>
                    </a:p>
                  </a:txBody>
                  <a:tcPr marL="33392" marR="33392" marT="16700" marB="16700" anchor="ctr">
                    <a:lnL>
                      <a:noFill/>
                    </a:lnL>
                    <a:lnR>
                      <a:noFill/>
                    </a:lnR>
                    <a:lnT>
                      <a:noFill/>
                    </a:lnT>
                    <a:lnB>
                      <a:noFill/>
                    </a:lnB>
                  </a:tcPr>
                </a:tc>
                <a:tc hMerge="1">
                  <a:txBody>
                    <a:bodyPr/>
                    <a:lstStyle/>
                    <a:p>
                      <a:endParaRPr lang="en-US"/>
                    </a:p>
                  </a:txBody>
                  <a:tcPr/>
                </a:tc>
                <a:tc>
                  <a:txBody>
                    <a:bodyPr/>
                    <a:lstStyle/>
                    <a:p>
                      <a:pPr algn="ctr"/>
                      <a:r>
                        <a:rPr lang="en-US" sz="1600">
                          <a:effectLst/>
                        </a:rPr>
                        <a:t>50</a:t>
                      </a:r>
                    </a:p>
                  </a:txBody>
                  <a:tcPr marL="33392" marR="33392" marT="16700" marB="16700" anchor="ctr">
                    <a:lnL>
                      <a:noFill/>
                    </a:lnL>
                    <a:lnR>
                      <a:noFill/>
                    </a:lnR>
                    <a:lnT>
                      <a:noFill/>
                    </a:lnT>
                    <a:lnB>
                      <a:noFill/>
                    </a:lnB>
                  </a:tcPr>
                </a:tc>
                <a:tc>
                  <a:txBody>
                    <a:bodyPr/>
                    <a:lstStyle/>
                    <a:p>
                      <a:pPr algn="ctr"/>
                      <a:r>
                        <a:rPr lang="en-US" sz="1600" dirty="0">
                          <a:effectLst/>
                        </a:rPr>
                        <a:t>17 260</a:t>
                      </a:r>
                    </a:p>
                  </a:txBody>
                  <a:tcPr marL="33392" marR="33392" marT="16700" marB="16700" anchor="ctr">
                    <a:lnL>
                      <a:noFill/>
                    </a:lnL>
                    <a:lnR>
                      <a:noFill/>
                    </a:lnR>
                    <a:lnT>
                      <a:noFill/>
                    </a:lnT>
                    <a:lnB>
                      <a:noFill/>
                    </a:lnB>
                  </a:tcPr>
                </a:tc>
                <a:tc>
                  <a:txBody>
                    <a:bodyPr/>
                    <a:lstStyle/>
                    <a:p>
                      <a:pPr algn="ctr"/>
                      <a:r>
                        <a:rPr lang="en-US" sz="1600" dirty="0">
                          <a:effectLst/>
                        </a:rPr>
                        <a:t>863 000</a:t>
                      </a:r>
                    </a:p>
                  </a:txBody>
                  <a:tcPr marL="33392" marR="33392" marT="16700" marB="16700" anchor="ctr">
                    <a:lnL>
                      <a:noFill/>
                    </a:lnL>
                    <a:lnR>
                      <a:noFill/>
                    </a:lnR>
                    <a:lnT>
                      <a:noFill/>
                    </a:lnT>
                    <a:lnB>
                      <a:noFill/>
                    </a:lnB>
                  </a:tcPr>
                </a:tc>
                <a:extLst>
                  <a:ext uri="{0D108BD9-81ED-4DB2-BD59-A6C34878D82A}">
                    <a16:rowId xmlns:a16="http://schemas.microsoft.com/office/drawing/2014/main" val="10008"/>
                  </a:ext>
                </a:extLst>
              </a:tr>
              <a:tr h="307813">
                <a:tc gridSpan="2">
                  <a:txBody>
                    <a:bodyPr/>
                    <a:lstStyle/>
                    <a:p>
                      <a:pPr algn="ctr"/>
                      <a:r>
                        <a:rPr lang="en-US" sz="1600" b="1">
                          <a:effectLst/>
                        </a:rPr>
                        <a:t>TOTAL N+1</a:t>
                      </a:r>
                      <a:endParaRPr lang="en-US" sz="1600">
                        <a:effectLst/>
                      </a:endParaRPr>
                    </a:p>
                  </a:txBody>
                  <a:tcPr marL="33392" marR="33392" marT="16700" marB="16700" anchor="ctr">
                    <a:lnL>
                      <a:noFill/>
                    </a:lnL>
                    <a:lnR>
                      <a:noFill/>
                    </a:lnR>
                    <a:lnT>
                      <a:noFill/>
                    </a:lnT>
                    <a:lnB>
                      <a:noFill/>
                    </a:lnB>
                  </a:tcPr>
                </a:tc>
                <a:tc hMerge="1">
                  <a:txBody>
                    <a:bodyPr/>
                    <a:lstStyle/>
                    <a:p>
                      <a:endParaRPr lang="en-US"/>
                    </a:p>
                  </a:txBody>
                  <a:tcPr/>
                </a:tc>
                <a:tc>
                  <a:txBody>
                    <a:bodyPr/>
                    <a:lstStyle/>
                    <a:p>
                      <a:pPr algn="ctr"/>
                      <a:r>
                        <a:rPr lang="en-US" sz="1600" b="1" dirty="0">
                          <a:solidFill>
                            <a:srgbClr val="FF0000"/>
                          </a:solidFill>
                          <a:effectLst/>
                        </a:rPr>
                        <a:t>245</a:t>
                      </a:r>
                    </a:p>
                  </a:txBody>
                  <a:tcPr marL="33392" marR="33392" marT="16700" marB="16700" anchor="ctr">
                    <a:lnL>
                      <a:noFill/>
                    </a:lnL>
                    <a:lnR>
                      <a:noFill/>
                    </a:lnR>
                    <a:lnT>
                      <a:noFill/>
                    </a:lnT>
                    <a:lnB>
                      <a:noFill/>
                    </a:lnB>
                  </a:tcPr>
                </a:tc>
                <a:tc>
                  <a:txBody>
                    <a:bodyPr/>
                    <a:lstStyle/>
                    <a:p>
                      <a:pPr algn="ctr"/>
                      <a:r>
                        <a:rPr lang="en-US" sz="1600" b="1" dirty="0">
                          <a:solidFill>
                            <a:srgbClr val="FF0000"/>
                          </a:solidFill>
                          <a:effectLst/>
                        </a:rPr>
                        <a:t>37 667</a:t>
                      </a:r>
                    </a:p>
                  </a:txBody>
                  <a:tcPr marL="33392" marR="33392" marT="16700" marB="16700" anchor="ctr">
                    <a:lnL>
                      <a:noFill/>
                    </a:lnL>
                    <a:lnR>
                      <a:noFill/>
                    </a:lnR>
                    <a:lnT>
                      <a:noFill/>
                    </a:lnT>
                    <a:lnB>
                      <a:noFill/>
                    </a:lnB>
                  </a:tcPr>
                </a:tc>
                <a:tc>
                  <a:txBody>
                    <a:bodyPr/>
                    <a:lstStyle/>
                    <a:p>
                      <a:pPr algn="ctr"/>
                      <a:r>
                        <a:rPr lang="en-US" sz="1600" b="1" dirty="0">
                          <a:solidFill>
                            <a:srgbClr val="FF0000"/>
                          </a:solidFill>
                          <a:effectLst/>
                        </a:rPr>
                        <a:t>9 228 500</a:t>
                      </a:r>
                    </a:p>
                  </a:txBody>
                  <a:tcPr marL="33392" marR="33392" marT="16700" marB="16700" anchor="ctr">
                    <a:lnL>
                      <a:noFill/>
                    </a:lnL>
                    <a:lnR>
                      <a:noFill/>
                    </a:lnR>
                    <a:lnT>
                      <a:noFill/>
                    </a:lnT>
                    <a:lnB>
                      <a:noFill/>
                    </a:lnB>
                  </a:tcPr>
                </a:tc>
                <a:extLst>
                  <a:ext uri="{0D108BD9-81ED-4DB2-BD59-A6C34878D82A}">
                    <a16:rowId xmlns:a16="http://schemas.microsoft.com/office/drawing/2014/main" val="10009"/>
                  </a:ext>
                </a:extLst>
              </a:tr>
            </a:tbl>
          </a:graphicData>
        </a:graphic>
      </p:graphicFrame>
      <p:cxnSp>
        <p:nvCxnSpPr>
          <p:cNvPr id="11" name="Connecteur droit 10">
            <a:extLst>
              <a:ext uri="{FF2B5EF4-FFF2-40B4-BE49-F238E27FC236}">
                <a16:creationId xmlns:a16="http://schemas.microsoft.com/office/drawing/2014/main" id="{7EEBFBED-6615-4718-B729-7E9725B67A63}"/>
              </a:ext>
            </a:extLst>
          </p:cNvPr>
          <p:cNvCxnSpPr/>
          <p:nvPr/>
        </p:nvCxnSpPr>
        <p:spPr>
          <a:xfrm flipH="1">
            <a:off x="6073775" y="2849563"/>
            <a:ext cx="6350" cy="3086100"/>
          </a:xfrm>
          <a:prstGeom prst="line">
            <a:avLst/>
          </a:prstGeom>
          <a:ln w="38100"/>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ce réservé du contenu 2">
            <a:extLst>
              <a:ext uri="{FF2B5EF4-FFF2-40B4-BE49-F238E27FC236}">
                <a16:creationId xmlns:a16="http://schemas.microsoft.com/office/drawing/2014/main" id="{9BED130D-604B-4A14-9710-BBE5E5D84281}"/>
              </a:ext>
            </a:extLst>
          </p:cNvPr>
          <p:cNvSpPr>
            <a:spLocks noGrp="1"/>
          </p:cNvSpPr>
          <p:nvPr>
            <p:ph idx="1"/>
          </p:nvPr>
        </p:nvSpPr>
        <p:spPr>
          <a:xfrm>
            <a:off x="1482725" y="736600"/>
            <a:ext cx="9520238" cy="3449638"/>
          </a:xfrm>
        </p:spPr>
        <p:txBody>
          <a:bodyPr/>
          <a:lstStyle/>
          <a:p>
            <a:r>
              <a:rPr lang="fr-FR" altLang="fr-FR"/>
              <a:t>Écart total de masse salariale = 9.228.500 – 8.050.000 = 1.178.500 soit une hausse de 14,64%.</a:t>
            </a:r>
          </a:p>
          <a:p>
            <a:endParaRPr lang="fr-FR" altLang="fr-FR"/>
          </a:p>
          <a:p>
            <a:r>
              <a:rPr lang="fr-FR" altLang="fr-FR"/>
              <a:t>De manière à décomposer cet écart, il est nécessaire au préalable de calculer la masse salariale à salaire constant, la masse salariale à structure constante et à ancienneté constante.</a:t>
            </a:r>
            <a:endParaRPr lang="en-US" altLang="fr-FR"/>
          </a:p>
        </p:txBody>
      </p:sp>
      <p:graphicFrame>
        <p:nvGraphicFramePr>
          <p:cNvPr id="5" name="Tableau 4">
            <a:extLst>
              <a:ext uri="{FF2B5EF4-FFF2-40B4-BE49-F238E27FC236}">
                <a16:creationId xmlns:a16="http://schemas.microsoft.com/office/drawing/2014/main" id="{72FCA2D4-D58E-4966-893B-3D62D37F32DE}"/>
              </a:ext>
            </a:extLst>
          </p:cNvPr>
          <p:cNvGraphicFramePr>
            <a:graphicFrameLocks noGrp="1"/>
          </p:cNvGraphicFramePr>
          <p:nvPr/>
        </p:nvGraphicFramePr>
        <p:xfrm>
          <a:off x="1639888" y="4186238"/>
          <a:ext cx="9205911" cy="731838"/>
        </p:xfrm>
        <a:graphic>
          <a:graphicData uri="http://schemas.openxmlformats.org/drawingml/2006/table">
            <a:tbl>
              <a:tblPr/>
              <a:tblGrid>
                <a:gridCol w="3620993">
                  <a:extLst>
                    <a:ext uri="{9D8B030D-6E8A-4147-A177-3AD203B41FA5}">
                      <a16:colId xmlns:a16="http://schemas.microsoft.com/office/drawing/2014/main" val="20000"/>
                    </a:ext>
                  </a:extLst>
                </a:gridCol>
                <a:gridCol w="1902554">
                  <a:extLst>
                    <a:ext uri="{9D8B030D-6E8A-4147-A177-3AD203B41FA5}">
                      <a16:colId xmlns:a16="http://schemas.microsoft.com/office/drawing/2014/main" val="20001"/>
                    </a:ext>
                  </a:extLst>
                </a:gridCol>
                <a:gridCol w="1902554">
                  <a:extLst>
                    <a:ext uri="{9D8B030D-6E8A-4147-A177-3AD203B41FA5}">
                      <a16:colId xmlns:a16="http://schemas.microsoft.com/office/drawing/2014/main" val="20002"/>
                    </a:ext>
                  </a:extLst>
                </a:gridCol>
                <a:gridCol w="1779810">
                  <a:extLst>
                    <a:ext uri="{9D8B030D-6E8A-4147-A177-3AD203B41FA5}">
                      <a16:colId xmlns:a16="http://schemas.microsoft.com/office/drawing/2014/main" val="20003"/>
                    </a:ext>
                  </a:extLst>
                </a:gridCol>
              </a:tblGrid>
              <a:tr h="365919">
                <a:tc rowSpan="2">
                  <a:txBody>
                    <a:bodyPr/>
                    <a:lstStyle/>
                    <a:p>
                      <a:r>
                        <a:rPr lang="fr-FR" sz="1800" b="1" dirty="0"/>
                        <a:t>MS à salaire moyen global constant</a:t>
                      </a:r>
                      <a:endParaRPr lang="fr-FR" sz="1800" dirty="0"/>
                    </a:p>
                  </a:txBody>
                  <a:tcPr marL="91449" marR="91449" marT="45681" marB="45681" anchor="ctr">
                    <a:lnL>
                      <a:noFill/>
                    </a:lnL>
                    <a:lnR>
                      <a:noFill/>
                    </a:lnR>
                    <a:lnT>
                      <a:noFill/>
                    </a:lnT>
                    <a:lnB>
                      <a:noFill/>
                    </a:lnB>
                  </a:tcPr>
                </a:tc>
                <a:tc>
                  <a:txBody>
                    <a:bodyPr/>
                    <a:lstStyle/>
                    <a:p>
                      <a:pPr algn="ctr"/>
                      <a:r>
                        <a:rPr lang="en-US" sz="1800">
                          <a:effectLst/>
                        </a:rPr>
                        <a:t>Effectif (N+1)</a:t>
                      </a:r>
                    </a:p>
                  </a:txBody>
                  <a:tcPr marL="91449" marR="91449" marT="45681" marB="45681" anchor="ctr">
                    <a:lnL>
                      <a:noFill/>
                    </a:lnL>
                    <a:lnR>
                      <a:noFill/>
                    </a:lnR>
                    <a:lnT>
                      <a:noFill/>
                    </a:lnT>
                    <a:lnB>
                      <a:noFill/>
                    </a:lnB>
                  </a:tcPr>
                </a:tc>
                <a:tc>
                  <a:txBody>
                    <a:bodyPr/>
                    <a:lstStyle/>
                    <a:p>
                      <a:pPr algn="ctr"/>
                      <a:r>
                        <a:rPr lang="en-US" sz="1800">
                          <a:effectLst/>
                        </a:rPr>
                        <a:t>Moyenne (N)</a:t>
                      </a:r>
                    </a:p>
                  </a:txBody>
                  <a:tcPr marL="91449" marR="91449" marT="45681" marB="45681" anchor="ctr">
                    <a:lnL>
                      <a:noFill/>
                    </a:lnL>
                    <a:lnR>
                      <a:noFill/>
                    </a:lnR>
                    <a:lnT>
                      <a:noFill/>
                    </a:lnT>
                    <a:lnB>
                      <a:noFill/>
                    </a:lnB>
                  </a:tcPr>
                </a:tc>
                <a:tc>
                  <a:txBody>
                    <a:bodyPr/>
                    <a:lstStyle/>
                    <a:p>
                      <a:pPr algn="ctr"/>
                      <a:r>
                        <a:rPr lang="en-US" sz="1800">
                          <a:effectLst/>
                        </a:rPr>
                        <a:t>Masse</a:t>
                      </a:r>
                    </a:p>
                  </a:txBody>
                  <a:tcPr marL="91449" marR="91449" marT="45681" marB="45681" anchor="ctr">
                    <a:lnL>
                      <a:noFill/>
                    </a:lnL>
                    <a:lnR>
                      <a:noFill/>
                    </a:lnR>
                    <a:lnT>
                      <a:noFill/>
                    </a:lnT>
                    <a:lnB>
                      <a:noFill/>
                    </a:lnB>
                  </a:tcPr>
                </a:tc>
                <a:extLst>
                  <a:ext uri="{0D108BD9-81ED-4DB2-BD59-A6C34878D82A}">
                    <a16:rowId xmlns:a16="http://schemas.microsoft.com/office/drawing/2014/main" val="10000"/>
                  </a:ext>
                </a:extLst>
              </a:tr>
              <a:tr h="365919">
                <a:tc vMerge="1">
                  <a:txBody>
                    <a:bodyPr/>
                    <a:lstStyle/>
                    <a:p>
                      <a:endParaRPr lang="en-US"/>
                    </a:p>
                  </a:txBody>
                  <a:tcPr/>
                </a:tc>
                <a:tc>
                  <a:txBody>
                    <a:bodyPr/>
                    <a:lstStyle/>
                    <a:p>
                      <a:pPr algn="ctr"/>
                      <a:r>
                        <a:rPr lang="en-US" sz="1800" dirty="0">
                          <a:solidFill>
                            <a:srgbClr val="FF0000"/>
                          </a:solidFill>
                          <a:effectLst/>
                        </a:rPr>
                        <a:t>245</a:t>
                      </a:r>
                    </a:p>
                  </a:txBody>
                  <a:tcPr marL="91449" marR="91449" marT="45681" marB="45681" anchor="ctr">
                    <a:lnL>
                      <a:noFill/>
                    </a:lnL>
                    <a:lnR>
                      <a:noFill/>
                    </a:lnR>
                    <a:lnT>
                      <a:noFill/>
                    </a:lnT>
                    <a:lnB>
                      <a:noFill/>
                    </a:lnB>
                  </a:tcPr>
                </a:tc>
                <a:tc>
                  <a:txBody>
                    <a:bodyPr/>
                    <a:lstStyle/>
                    <a:p>
                      <a:pPr algn="ctr"/>
                      <a:r>
                        <a:rPr lang="en-US" sz="1800" dirty="0">
                          <a:solidFill>
                            <a:srgbClr val="FF0000"/>
                          </a:solidFill>
                          <a:effectLst/>
                        </a:rPr>
                        <a:t>33 542</a:t>
                      </a:r>
                    </a:p>
                  </a:txBody>
                  <a:tcPr marL="91449" marR="91449" marT="45681" marB="45681" anchor="ctr">
                    <a:lnL>
                      <a:noFill/>
                    </a:lnL>
                    <a:lnR>
                      <a:noFill/>
                    </a:lnR>
                    <a:lnT>
                      <a:noFill/>
                    </a:lnT>
                    <a:lnB>
                      <a:noFill/>
                    </a:lnB>
                  </a:tcPr>
                </a:tc>
                <a:tc>
                  <a:txBody>
                    <a:bodyPr/>
                    <a:lstStyle/>
                    <a:p>
                      <a:pPr algn="ctr"/>
                      <a:r>
                        <a:rPr lang="en-US" sz="1800" b="1" dirty="0">
                          <a:solidFill>
                            <a:srgbClr val="FF0000"/>
                          </a:solidFill>
                          <a:effectLst/>
                        </a:rPr>
                        <a:t>8 217 708</a:t>
                      </a:r>
                    </a:p>
                  </a:txBody>
                  <a:tcPr marL="91449" marR="91449" marT="45681" marB="45681" anchor="ctr">
                    <a:lnL>
                      <a:noFill/>
                    </a:lnL>
                    <a:lnR>
                      <a:noFill/>
                    </a:lnR>
                    <a:lnT>
                      <a:noFill/>
                    </a:lnT>
                    <a:lnB>
                      <a:noFill/>
                    </a:lnB>
                  </a:tcPr>
                </a:tc>
                <a:extLst>
                  <a:ext uri="{0D108BD9-81ED-4DB2-BD59-A6C34878D82A}">
                    <a16:rowId xmlns:a16="http://schemas.microsoft.com/office/drawing/2014/main" val="10001"/>
                  </a:ext>
                </a:extLst>
              </a:tr>
            </a:tbl>
          </a:graphicData>
        </a:graphic>
      </p:graphicFrame>
      <p:sp>
        <p:nvSpPr>
          <p:cNvPr id="36875" name="ZoneTexte 5">
            <a:extLst>
              <a:ext uri="{FF2B5EF4-FFF2-40B4-BE49-F238E27FC236}">
                <a16:creationId xmlns:a16="http://schemas.microsoft.com/office/drawing/2014/main" id="{32F44F24-CB81-49E2-ACBC-726F75DD6E6D}"/>
              </a:ext>
            </a:extLst>
          </p:cNvPr>
          <p:cNvSpPr txBox="1">
            <a:spLocks noChangeArrowheads="1"/>
          </p:cNvSpPr>
          <p:nvPr/>
        </p:nvSpPr>
        <p:spPr bwMode="auto">
          <a:xfrm>
            <a:off x="7045325" y="4548188"/>
            <a:ext cx="635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r>
              <a:rPr lang="fr-MA" altLang="fr-FR"/>
              <a:t>x</a:t>
            </a:r>
            <a:endParaRPr lang="en-US" altLang="fr-FR"/>
          </a:p>
        </p:txBody>
      </p:sp>
      <p:sp>
        <p:nvSpPr>
          <p:cNvPr id="36876" name="ZoneTexte 6">
            <a:extLst>
              <a:ext uri="{FF2B5EF4-FFF2-40B4-BE49-F238E27FC236}">
                <a16:creationId xmlns:a16="http://schemas.microsoft.com/office/drawing/2014/main" id="{A697AC09-BCB5-47E9-A448-A1AA6F51798D}"/>
              </a:ext>
            </a:extLst>
          </p:cNvPr>
          <p:cNvSpPr txBox="1">
            <a:spLocks noChangeArrowheads="1"/>
          </p:cNvSpPr>
          <p:nvPr/>
        </p:nvSpPr>
        <p:spPr bwMode="auto">
          <a:xfrm>
            <a:off x="9048750" y="4548188"/>
            <a:ext cx="635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r>
              <a:rPr lang="fr-MA" altLang="fr-FR"/>
              <a:t>=</a:t>
            </a:r>
            <a:endParaRPr lang="en-US" altLang="fr-F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a:extLst>
              <a:ext uri="{FF2B5EF4-FFF2-40B4-BE49-F238E27FC236}">
                <a16:creationId xmlns:a16="http://schemas.microsoft.com/office/drawing/2014/main" id="{FD438CFA-854F-4263-920C-1C8DC45A875D}"/>
              </a:ext>
            </a:extLst>
          </p:cNvPr>
          <p:cNvGraphicFramePr>
            <a:graphicFrameLocks noGrp="1"/>
          </p:cNvGraphicFramePr>
          <p:nvPr/>
        </p:nvGraphicFramePr>
        <p:xfrm>
          <a:off x="1870075" y="157163"/>
          <a:ext cx="7351713" cy="2389188"/>
        </p:xfrm>
        <a:graphic>
          <a:graphicData uri="http://schemas.openxmlformats.org/drawingml/2006/table">
            <a:tbl>
              <a:tblPr/>
              <a:tblGrid>
                <a:gridCol w="2465605">
                  <a:extLst>
                    <a:ext uri="{9D8B030D-6E8A-4147-A177-3AD203B41FA5}">
                      <a16:colId xmlns:a16="http://schemas.microsoft.com/office/drawing/2014/main" val="20000"/>
                    </a:ext>
                  </a:extLst>
                </a:gridCol>
                <a:gridCol w="1368110">
                  <a:extLst>
                    <a:ext uri="{9D8B030D-6E8A-4147-A177-3AD203B41FA5}">
                      <a16:colId xmlns:a16="http://schemas.microsoft.com/office/drawing/2014/main" val="20001"/>
                    </a:ext>
                  </a:extLst>
                </a:gridCol>
                <a:gridCol w="1758999">
                  <a:extLst>
                    <a:ext uri="{9D8B030D-6E8A-4147-A177-3AD203B41FA5}">
                      <a16:colId xmlns:a16="http://schemas.microsoft.com/office/drawing/2014/main" val="20002"/>
                    </a:ext>
                  </a:extLst>
                </a:gridCol>
                <a:gridCol w="1758999">
                  <a:extLst>
                    <a:ext uri="{9D8B030D-6E8A-4147-A177-3AD203B41FA5}">
                      <a16:colId xmlns:a16="http://schemas.microsoft.com/office/drawing/2014/main" val="20003"/>
                    </a:ext>
                  </a:extLst>
                </a:gridCol>
              </a:tblGrid>
              <a:tr h="415511">
                <a:tc rowSpan="2">
                  <a:txBody>
                    <a:bodyPr/>
                    <a:lstStyle/>
                    <a:p>
                      <a:pPr algn="ctr"/>
                      <a:r>
                        <a:rPr lang="en-US" sz="1800" b="1">
                          <a:effectLst/>
                        </a:rPr>
                        <a:t>MS à structure constante</a:t>
                      </a:r>
                      <a:endParaRPr lang="en-US" sz="1800">
                        <a:effectLst/>
                      </a:endParaRPr>
                    </a:p>
                  </a:txBody>
                  <a:tcPr marL="91441" marR="91441" marT="45725" marB="45725" anchor="ctr">
                    <a:lnL>
                      <a:noFill/>
                    </a:lnL>
                    <a:lnR>
                      <a:noFill/>
                    </a:lnR>
                    <a:lnT>
                      <a:noFill/>
                    </a:lnT>
                    <a:lnB>
                      <a:noFill/>
                    </a:lnB>
                  </a:tcPr>
                </a:tc>
                <a:tc gridSpan="3">
                  <a:txBody>
                    <a:bodyPr/>
                    <a:lstStyle/>
                    <a:p>
                      <a:pPr algn="ctr"/>
                      <a:r>
                        <a:rPr lang="en-US" sz="1800">
                          <a:effectLst/>
                        </a:rPr>
                        <a:t>Masse salariale (€)</a:t>
                      </a:r>
                    </a:p>
                  </a:txBody>
                  <a:tcPr marL="91441" marR="91441" marT="45725" marB="45725" anchor="ctr">
                    <a:lnL>
                      <a:noFill/>
                    </a:lnL>
                    <a:lnR>
                      <a:noFill/>
                    </a:lnR>
                    <a:lnT>
                      <a:noFill/>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27144">
                <a:tc vMerge="1">
                  <a:txBody>
                    <a:bodyPr/>
                    <a:lstStyle/>
                    <a:p>
                      <a:endParaRPr lang="en-US"/>
                    </a:p>
                  </a:txBody>
                  <a:tcPr/>
                </a:tc>
                <a:tc>
                  <a:txBody>
                    <a:bodyPr/>
                    <a:lstStyle/>
                    <a:p>
                      <a:pPr algn="ctr"/>
                      <a:r>
                        <a:rPr lang="en-US" sz="1800">
                          <a:effectLst/>
                        </a:rPr>
                        <a:t>Effectif N+1</a:t>
                      </a:r>
                    </a:p>
                  </a:txBody>
                  <a:tcPr marL="91441" marR="91441" marT="45725" marB="45725" anchor="ctr">
                    <a:lnL>
                      <a:noFill/>
                    </a:lnL>
                    <a:lnR>
                      <a:noFill/>
                    </a:lnR>
                    <a:lnT>
                      <a:noFill/>
                    </a:lnT>
                    <a:lnB>
                      <a:noFill/>
                    </a:lnB>
                  </a:tcPr>
                </a:tc>
                <a:tc>
                  <a:txBody>
                    <a:bodyPr/>
                    <a:lstStyle/>
                    <a:p>
                      <a:pPr algn="ctr"/>
                      <a:r>
                        <a:rPr lang="en-US" sz="1800" dirty="0" err="1">
                          <a:effectLst/>
                        </a:rPr>
                        <a:t>Moyenne</a:t>
                      </a:r>
                      <a:r>
                        <a:rPr lang="en-US" sz="1800" dirty="0">
                          <a:effectLst/>
                        </a:rPr>
                        <a:t> N</a:t>
                      </a:r>
                    </a:p>
                  </a:txBody>
                  <a:tcPr marL="91441" marR="91441" marT="45725" marB="45725" anchor="ctr">
                    <a:lnL>
                      <a:noFill/>
                    </a:lnL>
                    <a:lnR>
                      <a:noFill/>
                    </a:lnR>
                    <a:lnT>
                      <a:noFill/>
                    </a:lnT>
                    <a:lnB>
                      <a:noFill/>
                    </a:lnB>
                  </a:tcPr>
                </a:tc>
                <a:tc>
                  <a:txBody>
                    <a:bodyPr/>
                    <a:lstStyle/>
                    <a:p>
                      <a:pPr algn="ctr"/>
                      <a:r>
                        <a:rPr lang="en-US" sz="1800">
                          <a:effectLst/>
                        </a:rPr>
                        <a:t>Masse</a:t>
                      </a:r>
                    </a:p>
                  </a:txBody>
                  <a:tcPr marL="91441" marR="91441" marT="45725" marB="45725" anchor="ctr">
                    <a:lnL>
                      <a:noFill/>
                    </a:lnL>
                    <a:lnR>
                      <a:noFill/>
                    </a:lnR>
                    <a:lnT>
                      <a:noFill/>
                    </a:lnT>
                    <a:lnB>
                      <a:noFill/>
                    </a:lnB>
                  </a:tcPr>
                </a:tc>
                <a:extLst>
                  <a:ext uri="{0D108BD9-81ED-4DB2-BD59-A6C34878D82A}">
                    <a16:rowId xmlns:a16="http://schemas.microsoft.com/office/drawing/2014/main" val="10001"/>
                  </a:ext>
                </a:extLst>
              </a:tr>
              <a:tr h="415511">
                <a:tc>
                  <a:txBody>
                    <a:bodyPr/>
                    <a:lstStyle/>
                    <a:p>
                      <a:pPr algn="ctr"/>
                      <a:r>
                        <a:rPr lang="en-US" sz="1800">
                          <a:effectLst/>
                        </a:rPr>
                        <a:t>Ingénieurs</a:t>
                      </a:r>
                    </a:p>
                  </a:txBody>
                  <a:tcPr marL="91441" marR="91441" marT="45725" marB="45725" anchor="ctr">
                    <a:lnL>
                      <a:noFill/>
                    </a:lnL>
                    <a:lnR>
                      <a:noFill/>
                    </a:lnR>
                    <a:lnT>
                      <a:noFill/>
                    </a:lnT>
                    <a:lnB>
                      <a:noFill/>
                    </a:lnB>
                  </a:tcPr>
                </a:tc>
                <a:tc>
                  <a:txBody>
                    <a:bodyPr/>
                    <a:lstStyle/>
                    <a:p>
                      <a:pPr algn="ctr"/>
                      <a:r>
                        <a:rPr lang="en-US" sz="1800" dirty="0">
                          <a:effectLst/>
                        </a:rPr>
                        <a:t>195</a:t>
                      </a:r>
                    </a:p>
                  </a:txBody>
                  <a:tcPr marL="91441" marR="91441" marT="45725" marB="45725" anchor="ctr">
                    <a:lnL>
                      <a:noFill/>
                    </a:lnL>
                    <a:lnR>
                      <a:noFill/>
                    </a:lnR>
                    <a:lnT>
                      <a:noFill/>
                    </a:lnT>
                    <a:lnB>
                      <a:noFill/>
                    </a:lnB>
                  </a:tcPr>
                </a:tc>
                <a:tc>
                  <a:txBody>
                    <a:bodyPr/>
                    <a:lstStyle/>
                    <a:p>
                      <a:pPr algn="ctr"/>
                      <a:r>
                        <a:rPr lang="en-US" sz="1800">
                          <a:effectLst/>
                        </a:rPr>
                        <a:t>40 588</a:t>
                      </a:r>
                    </a:p>
                  </a:txBody>
                  <a:tcPr marL="91441" marR="91441" marT="45725" marB="45725" anchor="ctr">
                    <a:lnL>
                      <a:noFill/>
                    </a:lnL>
                    <a:lnR>
                      <a:noFill/>
                    </a:lnR>
                    <a:lnT>
                      <a:noFill/>
                    </a:lnT>
                    <a:lnB>
                      <a:noFill/>
                    </a:lnB>
                  </a:tcPr>
                </a:tc>
                <a:tc>
                  <a:txBody>
                    <a:bodyPr/>
                    <a:lstStyle/>
                    <a:p>
                      <a:pPr algn="ctr"/>
                      <a:r>
                        <a:rPr lang="en-US" sz="1800">
                          <a:effectLst/>
                        </a:rPr>
                        <a:t>7 914 706</a:t>
                      </a:r>
                    </a:p>
                  </a:txBody>
                  <a:tcPr marL="91441" marR="91441" marT="45725" marB="45725" anchor="ctr">
                    <a:lnL>
                      <a:noFill/>
                    </a:lnL>
                    <a:lnR>
                      <a:noFill/>
                    </a:lnR>
                    <a:lnT>
                      <a:noFill/>
                    </a:lnT>
                    <a:lnB>
                      <a:noFill/>
                    </a:lnB>
                  </a:tcPr>
                </a:tc>
                <a:extLst>
                  <a:ext uri="{0D108BD9-81ED-4DB2-BD59-A6C34878D82A}">
                    <a16:rowId xmlns:a16="http://schemas.microsoft.com/office/drawing/2014/main" val="10002"/>
                  </a:ext>
                </a:extLst>
              </a:tr>
              <a:tr h="415511">
                <a:tc>
                  <a:txBody>
                    <a:bodyPr/>
                    <a:lstStyle/>
                    <a:p>
                      <a:pPr algn="ctr"/>
                      <a:r>
                        <a:rPr lang="en-US" sz="1800">
                          <a:effectLst/>
                        </a:rPr>
                        <a:t>Techniciens</a:t>
                      </a:r>
                    </a:p>
                  </a:txBody>
                  <a:tcPr marL="91441" marR="91441" marT="45725" marB="45725" anchor="ctr">
                    <a:lnL>
                      <a:noFill/>
                    </a:lnL>
                    <a:lnR>
                      <a:noFill/>
                    </a:lnR>
                    <a:lnT>
                      <a:noFill/>
                    </a:lnT>
                    <a:lnB>
                      <a:noFill/>
                    </a:lnB>
                  </a:tcPr>
                </a:tc>
                <a:tc>
                  <a:txBody>
                    <a:bodyPr/>
                    <a:lstStyle/>
                    <a:p>
                      <a:pPr algn="ctr"/>
                      <a:r>
                        <a:rPr lang="en-US" sz="1800">
                          <a:effectLst/>
                        </a:rPr>
                        <a:t>50</a:t>
                      </a:r>
                    </a:p>
                  </a:txBody>
                  <a:tcPr marL="91441" marR="91441" marT="45725" marB="45725" anchor="ctr">
                    <a:lnL>
                      <a:noFill/>
                    </a:lnL>
                    <a:lnR>
                      <a:noFill/>
                    </a:lnR>
                    <a:lnT>
                      <a:noFill/>
                    </a:lnT>
                    <a:lnB>
                      <a:noFill/>
                    </a:lnB>
                  </a:tcPr>
                </a:tc>
                <a:tc>
                  <a:txBody>
                    <a:bodyPr/>
                    <a:lstStyle/>
                    <a:p>
                      <a:pPr algn="ctr"/>
                      <a:r>
                        <a:rPr lang="en-US" sz="1800">
                          <a:effectLst/>
                        </a:rPr>
                        <a:t>16 429</a:t>
                      </a:r>
                    </a:p>
                  </a:txBody>
                  <a:tcPr marL="91441" marR="91441" marT="45725" marB="45725" anchor="ctr">
                    <a:lnL>
                      <a:noFill/>
                    </a:lnL>
                    <a:lnR>
                      <a:noFill/>
                    </a:lnR>
                    <a:lnT>
                      <a:noFill/>
                    </a:lnT>
                    <a:lnB>
                      <a:noFill/>
                    </a:lnB>
                  </a:tcPr>
                </a:tc>
                <a:tc>
                  <a:txBody>
                    <a:bodyPr/>
                    <a:lstStyle/>
                    <a:p>
                      <a:pPr algn="ctr"/>
                      <a:r>
                        <a:rPr lang="en-US" sz="1800">
                          <a:effectLst/>
                        </a:rPr>
                        <a:t>821 429</a:t>
                      </a:r>
                    </a:p>
                  </a:txBody>
                  <a:tcPr marL="91441" marR="91441" marT="45725" marB="45725" anchor="ctr">
                    <a:lnL>
                      <a:noFill/>
                    </a:lnL>
                    <a:lnR>
                      <a:noFill/>
                    </a:lnR>
                    <a:lnT>
                      <a:noFill/>
                    </a:lnT>
                    <a:lnB>
                      <a:noFill/>
                    </a:lnB>
                  </a:tcPr>
                </a:tc>
                <a:extLst>
                  <a:ext uri="{0D108BD9-81ED-4DB2-BD59-A6C34878D82A}">
                    <a16:rowId xmlns:a16="http://schemas.microsoft.com/office/drawing/2014/main" val="10003"/>
                  </a:ext>
                </a:extLst>
              </a:tr>
              <a:tr h="415511">
                <a:tc>
                  <a:txBody>
                    <a:bodyPr/>
                    <a:lstStyle/>
                    <a:p>
                      <a:pPr algn="ctr"/>
                      <a:r>
                        <a:rPr lang="en-US" sz="1800" dirty="0">
                          <a:solidFill>
                            <a:srgbClr val="FF0000"/>
                          </a:solidFill>
                          <a:effectLst/>
                        </a:rPr>
                        <a:t>Total</a:t>
                      </a:r>
                    </a:p>
                  </a:txBody>
                  <a:tcPr marL="91441" marR="91441" marT="45725" marB="45725" anchor="ctr">
                    <a:lnL>
                      <a:noFill/>
                    </a:lnL>
                    <a:lnR>
                      <a:noFill/>
                    </a:lnR>
                    <a:lnT>
                      <a:noFill/>
                    </a:lnT>
                    <a:lnB>
                      <a:noFill/>
                    </a:lnB>
                  </a:tcPr>
                </a:tc>
                <a:tc>
                  <a:txBody>
                    <a:bodyPr/>
                    <a:lstStyle/>
                    <a:p>
                      <a:pPr algn="ctr"/>
                      <a:r>
                        <a:rPr lang="en-US" sz="1800" b="1" dirty="0">
                          <a:solidFill>
                            <a:srgbClr val="FF0000"/>
                          </a:solidFill>
                          <a:effectLst/>
                        </a:rPr>
                        <a:t>245</a:t>
                      </a:r>
                      <a:endParaRPr lang="en-US" sz="1800" dirty="0">
                        <a:solidFill>
                          <a:srgbClr val="FF0000"/>
                        </a:solidFill>
                        <a:effectLst/>
                      </a:endParaRPr>
                    </a:p>
                  </a:txBody>
                  <a:tcPr marL="91441" marR="91441" marT="45725" marB="45725" anchor="ctr">
                    <a:lnL>
                      <a:noFill/>
                    </a:lnL>
                    <a:lnR>
                      <a:noFill/>
                    </a:lnR>
                    <a:lnT>
                      <a:noFill/>
                    </a:lnT>
                    <a:lnB>
                      <a:noFill/>
                    </a:lnB>
                  </a:tcPr>
                </a:tc>
                <a:tc>
                  <a:txBody>
                    <a:bodyPr/>
                    <a:lstStyle/>
                    <a:p>
                      <a:pPr algn="ctr"/>
                      <a:r>
                        <a:rPr lang="en-US" sz="1800" dirty="0">
                          <a:solidFill>
                            <a:srgbClr val="FF0000"/>
                          </a:solidFill>
                          <a:effectLst/>
                        </a:rPr>
                        <a:t>35 658</a:t>
                      </a:r>
                    </a:p>
                  </a:txBody>
                  <a:tcPr marL="91441" marR="91441" marT="45725" marB="45725" anchor="ctr">
                    <a:lnL>
                      <a:noFill/>
                    </a:lnL>
                    <a:lnR>
                      <a:noFill/>
                    </a:lnR>
                    <a:lnT>
                      <a:noFill/>
                    </a:lnT>
                    <a:lnB>
                      <a:noFill/>
                    </a:lnB>
                  </a:tcPr>
                </a:tc>
                <a:tc>
                  <a:txBody>
                    <a:bodyPr/>
                    <a:lstStyle/>
                    <a:p>
                      <a:pPr algn="ctr"/>
                      <a:r>
                        <a:rPr lang="en-US" sz="1800" b="1" dirty="0">
                          <a:solidFill>
                            <a:srgbClr val="FF0000"/>
                          </a:solidFill>
                          <a:effectLst/>
                        </a:rPr>
                        <a:t>8 736 134</a:t>
                      </a:r>
                      <a:endParaRPr lang="en-US" sz="1800" dirty="0">
                        <a:solidFill>
                          <a:srgbClr val="FF0000"/>
                        </a:solidFill>
                        <a:effectLst/>
                      </a:endParaRPr>
                    </a:p>
                  </a:txBody>
                  <a:tcPr marL="91441" marR="91441" marT="45725" marB="45725" anchor="ctr">
                    <a:lnL>
                      <a:noFill/>
                    </a:lnL>
                    <a:lnR>
                      <a:noFill/>
                    </a:lnR>
                    <a:lnT>
                      <a:noFill/>
                    </a:lnT>
                    <a:lnB>
                      <a:noFill/>
                    </a:lnB>
                  </a:tcPr>
                </a:tc>
                <a:extLst>
                  <a:ext uri="{0D108BD9-81ED-4DB2-BD59-A6C34878D82A}">
                    <a16:rowId xmlns:a16="http://schemas.microsoft.com/office/drawing/2014/main" val="10004"/>
                  </a:ext>
                </a:extLst>
              </a:tr>
            </a:tbl>
          </a:graphicData>
        </a:graphic>
      </p:graphicFrame>
      <p:sp>
        <p:nvSpPr>
          <p:cNvPr id="37908" name="ZoneTexte 3">
            <a:extLst>
              <a:ext uri="{FF2B5EF4-FFF2-40B4-BE49-F238E27FC236}">
                <a16:creationId xmlns:a16="http://schemas.microsoft.com/office/drawing/2014/main" id="{99B5DCD9-8815-4113-AA55-143CB032ABF8}"/>
              </a:ext>
            </a:extLst>
          </p:cNvPr>
          <p:cNvSpPr txBox="1">
            <a:spLocks noChangeArrowheads="1"/>
          </p:cNvSpPr>
          <p:nvPr/>
        </p:nvSpPr>
        <p:spPr bwMode="auto">
          <a:xfrm>
            <a:off x="5651500" y="2176463"/>
            <a:ext cx="4524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r>
              <a:rPr lang="fr-MA" altLang="fr-FR"/>
              <a:t>x</a:t>
            </a:r>
            <a:endParaRPr lang="en-US" altLang="fr-FR"/>
          </a:p>
        </p:txBody>
      </p:sp>
      <p:sp>
        <p:nvSpPr>
          <p:cNvPr id="37909" name="ZoneTexte 4">
            <a:extLst>
              <a:ext uri="{FF2B5EF4-FFF2-40B4-BE49-F238E27FC236}">
                <a16:creationId xmlns:a16="http://schemas.microsoft.com/office/drawing/2014/main" id="{9B3B1CBF-6395-471A-85CE-C25184806C0C}"/>
              </a:ext>
            </a:extLst>
          </p:cNvPr>
          <p:cNvSpPr txBox="1">
            <a:spLocks noChangeArrowheads="1"/>
          </p:cNvSpPr>
          <p:nvPr/>
        </p:nvSpPr>
        <p:spPr bwMode="auto">
          <a:xfrm>
            <a:off x="7358063" y="2176463"/>
            <a:ext cx="609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r>
              <a:rPr lang="fr-MA" altLang="fr-FR"/>
              <a:t>=</a:t>
            </a:r>
            <a:endParaRPr lang="en-US" altLang="fr-FR"/>
          </a:p>
        </p:txBody>
      </p:sp>
      <p:graphicFrame>
        <p:nvGraphicFramePr>
          <p:cNvPr id="7" name="Tableau 6">
            <a:extLst>
              <a:ext uri="{FF2B5EF4-FFF2-40B4-BE49-F238E27FC236}">
                <a16:creationId xmlns:a16="http://schemas.microsoft.com/office/drawing/2014/main" id="{A72B9B5C-6830-4482-916A-7AA125ED870E}"/>
              </a:ext>
            </a:extLst>
          </p:cNvPr>
          <p:cNvGraphicFramePr>
            <a:graphicFrameLocks noGrp="1"/>
          </p:cNvGraphicFramePr>
          <p:nvPr/>
        </p:nvGraphicFramePr>
        <p:xfrm>
          <a:off x="1184275" y="2647950"/>
          <a:ext cx="10493375" cy="3416332"/>
        </p:xfrm>
        <a:graphic>
          <a:graphicData uri="http://schemas.openxmlformats.org/drawingml/2006/table">
            <a:tbl>
              <a:tblPr/>
              <a:tblGrid>
                <a:gridCol w="1843148">
                  <a:extLst>
                    <a:ext uri="{9D8B030D-6E8A-4147-A177-3AD203B41FA5}">
                      <a16:colId xmlns:a16="http://schemas.microsoft.com/office/drawing/2014/main" val="20000"/>
                    </a:ext>
                  </a:extLst>
                </a:gridCol>
                <a:gridCol w="1780314">
                  <a:extLst>
                    <a:ext uri="{9D8B030D-6E8A-4147-A177-3AD203B41FA5}">
                      <a16:colId xmlns:a16="http://schemas.microsoft.com/office/drawing/2014/main" val="20001"/>
                    </a:ext>
                  </a:extLst>
                </a:gridCol>
                <a:gridCol w="1801257">
                  <a:extLst>
                    <a:ext uri="{9D8B030D-6E8A-4147-A177-3AD203B41FA5}">
                      <a16:colId xmlns:a16="http://schemas.microsoft.com/office/drawing/2014/main" val="20002"/>
                    </a:ext>
                  </a:extLst>
                </a:gridCol>
                <a:gridCol w="2534328">
                  <a:extLst>
                    <a:ext uri="{9D8B030D-6E8A-4147-A177-3AD203B41FA5}">
                      <a16:colId xmlns:a16="http://schemas.microsoft.com/office/drawing/2014/main" val="20003"/>
                    </a:ext>
                  </a:extLst>
                </a:gridCol>
                <a:gridCol w="2534328">
                  <a:extLst>
                    <a:ext uri="{9D8B030D-6E8A-4147-A177-3AD203B41FA5}">
                      <a16:colId xmlns:a16="http://schemas.microsoft.com/office/drawing/2014/main" val="20004"/>
                    </a:ext>
                  </a:extLst>
                </a:gridCol>
              </a:tblGrid>
              <a:tr h="321568">
                <a:tc gridSpan="3">
                  <a:txBody>
                    <a:bodyPr/>
                    <a:lstStyle/>
                    <a:p>
                      <a:r>
                        <a:rPr lang="en-US" sz="1800" b="1" dirty="0">
                          <a:effectLst/>
                        </a:rPr>
                        <a:t>MS à </a:t>
                      </a:r>
                      <a:r>
                        <a:rPr lang="en-US" sz="1800" b="1" dirty="0" err="1">
                          <a:effectLst/>
                        </a:rPr>
                        <a:t>ancienneté</a:t>
                      </a:r>
                      <a:r>
                        <a:rPr lang="en-US" sz="1800" b="1" dirty="0">
                          <a:effectLst/>
                        </a:rPr>
                        <a:t> </a:t>
                      </a:r>
                      <a:r>
                        <a:rPr lang="en-US" sz="1800" b="1" dirty="0" err="1">
                          <a:effectLst/>
                        </a:rPr>
                        <a:t>constante</a:t>
                      </a:r>
                      <a:endParaRPr lang="en-US" sz="1800" dirty="0">
                        <a:effectLst/>
                      </a:endParaRPr>
                    </a:p>
                  </a:txBody>
                  <a:tcPr marL="47253" marR="47253" marT="23626" marB="23626" anchor="ctr">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r>
                        <a:rPr lang="en-US" sz="1800">
                          <a:effectLst/>
                        </a:rPr>
                        <a:t> </a:t>
                      </a:r>
                    </a:p>
                  </a:txBody>
                  <a:tcPr marL="47253" marR="47253" marT="23626" marB="23626" anchor="ctr">
                    <a:lnL>
                      <a:noFill/>
                    </a:lnL>
                    <a:lnR>
                      <a:noFill/>
                    </a:lnR>
                    <a:lnT>
                      <a:noFill/>
                    </a:lnT>
                    <a:lnB>
                      <a:noFill/>
                    </a:lnB>
                  </a:tcPr>
                </a:tc>
                <a:tc>
                  <a:txBody>
                    <a:bodyPr/>
                    <a:lstStyle/>
                    <a:p>
                      <a:r>
                        <a:rPr lang="en-US" sz="1800">
                          <a:effectLst/>
                        </a:rPr>
                        <a:t> </a:t>
                      </a:r>
                    </a:p>
                  </a:txBody>
                  <a:tcPr marL="47253" marR="47253" marT="23626" marB="23626" anchor="ctr">
                    <a:lnL>
                      <a:noFill/>
                    </a:lnL>
                    <a:lnR>
                      <a:noFill/>
                    </a:lnR>
                    <a:lnT>
                      <a:noFill/>
                    </a:lnT>
                    <a:lnB>
                      <a:noFill/>
                    </a:lnB>
                  </a:tcPr>
                </a:tc>
                <a:extLst>
                  <a:ext uri="{0D108BD9-81ED-4DB2-BD59-A6C34878D82A}">
                    <a16:rowId xmlns:a16="http://schemas.microsoft.com/office/drawing/2014/main" val="10000"/>
                  </a:ext>
                </a:extLst>
              </a:tr>
              <a:tr h="321568">
                <a:tc rowSpan="2">
                  <a:txBody>
                    <a:bodyPr/>
                    <a:lstStyle/>
                    <a:p>
                      <a:r>
                        <a:rPr lang="en-US" sz="1800">
                          <a:effectLst/>
                        </a:rPr>
                        <a:t>Catégorie</a:t>
                      </a:r>
                    </a:p>
                  </a:txBody>
                  <a:tcPr marL="47253" marR="47253" marT="23626" marB="23626" anchor="ctr">
                    <a:lnL>
                      <a:noFill/>
                    </a:lnL>
                    <a:lnR>
                      <a:noFill/>
                    </a:lnR>
                    <a:lnT>
                      <a:noFill/>
                    </a:lnT>
                    <a:lnB>
                      <a:noFill/>
                    </a:lnB>
                  </a:tcPr>
                </a:tc>
                <a:tc rowSpan="2">
                  <a:txBody>
                    <a:bodyPr/>
                    <a:lstStyle/>
                    <a:p>
                      <a:r>
                        <a:rPr lang="en-US" sz="1800" dirty="0" err="1">
                          <a:effectLst/>
                        </a:rPr>
                        <a:t>Ancienneté</a:t>
                      </a:r>
                      <a:endParaRPr lang="en-US" sz="1800" dirty="0">
                        <a:effectLst/>
                      </a:endParaRPr>
                    </a:p>
                  </a:txBody>
                  <a:tcPr marL="47253" marR="47253" marT="23626" marB="23626" anchor="ctr">
                    <a:lnL>
                      <a:noFill/>
                    </a:lnL>
                    <a:lnR>
                      <a:noFill/>
                    </a:lnR>
                    <a:lnT>
                      <a:noFill/>
                    </a:lnT>
                    <a:lnB>
                      <a:noFill/>
                    </a:lnB>
                  </a:tcPr>
                </a:tc>
                <a:tc gridSpan="3">
                  <a:txBody>
                    <a:bodyPr/>
                    <a:lstStyle/>
                    <a:p>
                      <a:pPr algn="ctr"/>
                      <a:r>
                        <a:rPr lang="en-US" sz="1800">
                          <a:effectLst/>
                        </a:rPr>
                        <a:t>Masse salariale (€)</a:t>
                      </a:r>
                    </a:p>
                  </a:txBody>
                  <a:tcPr marL="47253" marR="47253" marT="23626" marB="23626" anchor="ctr">
                    <a:lnL>
                      <a:noFill/>
                    </a:lnL>
                    <a:lnR>
                      <a:noFill/>
                    </a:lnR>
                    <a:lnT>
                      <a:noFill/>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72404">
                <a:tc vMerge="1">
                  <a:txBody>
                    <a:bodyPr/>
                    <a:lstStyle/>
                    <a:p>
                      <a:endParaRPr lang="en-US"/>
                    </a:p>
                  </a:txBody>
                  <a:tcPr/>
                </a:tc>
                <a:tc vMerge="1">
                  <a:txBody>
                    <a:bodyPr/>
                    <a:lstStyle/>
                    <a:p>
                      <a:endParaRPr lang="en-US"/>
                    </a:p>
                  </a:txBody>
                  <a:tcPr/>
                </a:tc>
                <a:tc>
                  <a:txBody>
                    <a:bodyPr/>
                    <a:lstStyle/>
                    <a:p>
                      <a:pPr algn="ctr"/>
                      <a:r>
                        <a:rPr lang="en-US" sz="1800" dirty="0" err="1">
                          <a:effectLst/>
                        </a:rPr>
                        <a:t>Effectif</a:t>
                      </a:r>
                      <a:r>
                        <a:rPr lang="en-US" sz="1800" dirty="0">
                          <a:effectLst/>
                        </a:rPr>
                        <a:t> N+1</a:t>
                      </a:r>
                    </a:p>
                  </a:txBody>
                  <a:tcPr marL="47253" marR="47253" marT="23626" marB="23626" anchor="ctr">
                    <a:lnL>
                      <a:noFill/>
                    </a:lnL>
                    <a:lnR>
                      <a:noFill/>
                    </a:lnR>
                    <a:lnT>
                      <a:noFill/>
                    </a:lnT>
                    <a:lnB>
                      <a:noFill/>
                    </a:lnB>
                  </a:tcPr>
                </a:tc>
                <a:tc>
                  <a:txBody>
                    <a:bodyPr/>
                    <a:lstStyle/>
                    <a:p>
                      <a:pPr algn="ctr"/>
                      <a:r>
                        <a:rPr lang="en-US" sz="1800">
                          <a:effectLst/>
                        </a:rPr>
                        <a:t>Moyenne N</a:t>
                      </a:r>
                    </a:p>
                  </a:txBody>
                  <a:tcPr marL="47253" marR="47253" marT="23626" marB="23626" anchor="ctr">
                    <a:lnL>
                      <a:noFill/>
                    </a:lnL>
                    <a:lnR>
                      <a:noFill/>
                    </a:lnR>
                    <a:lnT>
                      <a:noFill/>
                    </a:lnT>
                    <a:lnB>
                      <a:noFill/>
                    </a:lnB>
                  </a:tcPr>
                </a:tc>
                <a:tc>
                  <a:txBody>
                    <a:bodyPr/>
                    <a:lstStyle/>
                    <a:p>
                      <a:pPr algn="ctr"/>
                      <a:r>
                        <a:rPr lang="en-US" sz="1800">
                          <a:effectLst/>
                        </a:rPr>
                        <a:t>Masse</a:t>
                      </a:r>
                    </a:p>
                  </a:txBody>
                  <a:tcPr marL="47253" marR="47253" marT="23626" marB="23626" anchor="ctr">
                    <a:lnL>
                      <a:noFill/>
                    </a:lnL>
                    <a:lnR>
                      <a:noFill/>
                    </a:lnR>
                    <a:lnT>
                      <a:noFill/>
                    </a:lnT>
                    <a:lnB>
                      <a:noFill/>
                    </a:lnB>
                  </a:tcPr>
                </a:tc>
                <a:extLst>
                  <a:ext uri="{0D108BD9-81ED-4DB2-BD59-A6C34878D82A}">
                    <a16:rowId xmlns:a16="http://schemas.microsoft.com/office/drawing/2014/main" val="10002"/>
                  </a:ext>
                </a:extLst>
              </a:tr>
              <a:tr h="321568">
                <a:tc rowSpan="2">
                  <a:txBody>
                    <a:bodyPr/>
                    <a:lstStyle/>
                    <a:p>
                      <a:r>
                        <a:rPr lang="en-US" sz="1800">
                          <a:effectLst/>
                        </a:rPr>
                        <a:t>Ingénieurs</a:t>
                      </a:r>
                    </a:p>
                  </a:txBody>
                  <a:tcPr marL="47253" marR="47253" marT="23626" marB="23626" anchor="ctr">
                    <a:lnL>
                      <a:noFill/>
                    </a:lnL>
                    <a:lnR>
                      <a:noFill/>
                    </a:lnR>
                    <a:lnT>
                      <a:noFill/>
                    </a:lnT>
                    <a:lnB>
                      <a:noFill/>
                    </a:lnB>
                  </a:tcPr>
                </a:tc>
                <a:tc>
                  <a:txBody>
                    <a:bodyPr/>
                    <a:lstStyle/>
                    <a:p>
                      <a:r>
                        <a:rPr lang="en-US" sz="1800" dirty="0">
                          <a:effectLst/>
                        </a:rPr>
                        <a:t>&gt; 10 </a:t>
                      </a:r>
                      <a:r>
                        <a:rPr lang="en-US" sz="1800" dirty="0" err="1">
                          <a:effectLst/>
                        </a:rPr>
                        <a:t>ans</a:t>
                      </a:r>
                      <a:endParaRPr lang="en-US" sz="1800" dirty="0">
                        <a:effectLst/>
                      </a:endParaRPr>
                    </a:p>
                  </a:txBody>
                  <a:tcPr marL="47253" marR="47253" marT="23626" marB="23626" anchor="ctr">
                    <a:lnL>
                      <a:noFill/>
                    </a:lnL>
                    <a:lnR>
                      <a:noFill/>
                    </a:lnR>
                    <a:lnT>
                      <a:noFill/>
                    </a:lnT>
                    <a:lnB>
                      <a:noFill/>
                    </a:lnB>
                  </a:tcPr>
                </a:tc>
                <a:tc>
                  <a:txBody>
                    <a:bodyPr/>
                    <a:lstStyle/>
                    <a:p>
                      <a:pPr algn="ctr"/>
                      <a:r>
                        <a:rPr lang="en-US" sz="1800" dirty="0">
                          <a:effectLst/>
                        </a:rPr>
                        <a:t>130</a:t>
                      </a:r>
                    </a:p>
                  </a:txBody>
                  <a:tcPr marL="47253" marR="47253" marT="23626" marB="23626" anchor="ctr">
                    <a:lnL>
                      <a:noFill/>
                    </a:lnL>
                    <a:lnR>
                      <a:noFill/>
                    </a:lnR>
                    <a:lnT>
                      <a:noFill/>
                    </a:lnT>
                    <a:lnB>
                      <a:noFill/>
                    </a:lnB>
                  </a:tcPr>
                </a:tc>
                <a:tc>
                  <a:txBody>
                    <a:bodyPr/>
                    <a:lstStyle/>
                    <a:p>
                      <a:pPr algn="ctr"/>
                      <a:r>
                        <a:rPr lang="en-US" sz="1800" dirty="0">
                          <a:effectLst/>
                        </a:rPr>
                        <a:t>45 000</a:t>
                      </a:r>
                    </a:p>
                  </a:txBody>
                  <a:tcPr marL="47253" marR="47253" marT="23626" marB="23626" anchor="ctr">
                    <a:lnL>
                      <a:noFill/>
                    </a:lnL>
                    <a:lnR>
                      <a:noFill/>
                    </a:lnR>
                    <a:lnT>
                      <a:noFill/>
                    </a:lnT>
                    <a:lnB>
                      <a:noFill/>
                    </a:lnB>
                  </a:tcPr>
                </a:tc>
                <a:tc>
                  <a:txBody>
                    <a:bodyPr/>
                    <a:lstStyle/>
                    <a:p>
                      <a:pPr algn="ctr"/>
                      <a:r>
                        <a:rPr lang="en-US" sz="1800">
                          <a:effectLst/>
                        </a:rPr>
                        <a:t>5 850 000</a:t>
                      </a:r>
                    </a:p>
                  </a:txBody>
                  <a:tcPr marL="47253" marR="47253" marT="23626" marB="23626" anchor="ctr">
                    <a:lnL>
                      <a:noFill/>
                    </a:lnL>
                    <a:lnR>
                      <a:noFill/>
                    </a:lnR>
                    <a:lnT>
                      <a:noFill/>
                    </a:lnT>
                    <a:lnB>
                      <a:noFill/>
                    </a:lnB>
                  </a:tcPr>
                </a:tc>
                <a:extLst>
                  <a:ext uri="{0D108BD9-81ED-4DB2-BD59-A6C34878D82A}">
                    <a16:rowId xmlns:a16="http://schemas.microsoft.com/office/drawing/2014/main" val="10003"/>
                  </a:ext>
                </a:extLst>
              </a:tr>
              <a:tr h="321568">
                <a:tc vMerge="1">
                  <a:txBody>
                    <a:bodyPr/>
                    <a:lstStyle/>
                    <a:p>
                      <a:endParaRPr lang="en-US"/>
                    </a:p>
                  </a:txBody>
                  <a:tcPr/>
                </a:tc>
                <a:tc>
                  <a:txBody>
                    <a:bodyPr/>
                    <a:lstStyle/>
                    <a:p>
                      <a:r>
                        <a:rPr lang="en-US" sz="1800">
                          <a:effectLst/>
                        </a:rPr>
                        <a:t>&lt; 10 ans</a:t>
                      </a:r>
                    </a:p>
                  </a:txBody>
                  <a:tcPr marL="47253" marR="47253" marT="23626" marB="23626" anchor="ctr">
                    <a:lnL>
                      <a:noFill/>
                    </a:lnL>
                    <a:lnR>
                      <a:noFill/>
                    </a:lnR>
                    <a:lnT>
                      <a:noFill/>
                    </a:lnT>
                    <a:lnB>
                      <a:noFill/>
                    </a:lnB>
                  </a:tcPr>
                </a:tc>
                <a:tc>
                  <a:txBody>
                    <a:bodyPr/>
                    <a:lstStyle/>
                    <a:p>
                      <a:pPr algn="ctr"/>
                      <a:r>
                        <a:rPr lang="en-US" sz="1800" dirty="0">
                          <a:effectLst/>
                        </a:rPr>
                        <a:t>65</a:t>
                      </a:r>
                    </a:p>
                  </a:txBody>
                  <a:tcPr marL="47253" marR="47253" marT="23626" marB="23626" anchor="ctr">
                    <a:lnL>
                      <a:noFill/>
                    </a:lnL>
                    <a:lnR>
                      <a:noFill/>
                    </a:lnR>
                    <a:lnT>
                      <a:noFill/>
                    </a:lnT>
                    <a:lnB>
                      <a:noFill/>
                    </a:lnB>
                  </a:tcPr>
                </a:tc>
                <a:tc>
                  <a:txBody>
                    <a:bodyPr/>
                    <a:lstStyle/>
                    <a:p>
                      <a:pPr algn="ctr"/>
                      <a:r>
                        <a:rPr lang="en-US" sz="1800" dirty="0">
                          <a:effectLst/>
                        </a:rPr>
                        <a:t>35 000</a:t>
                      </a:r>
                    </a:p>
                  </a:txBody>
                  <a:tcPr marL="47253" marR="47253" marT="23626" marB="23626" anchor="ctr">
                    <a:lnL>
                      <a:noFill/>
                    </a:lnL>
                    <a:lnR>
                      <a:noFill/>
                    </a:lnR>
                    <a:lnT>
                      <a:noFill/>
                    </a:lnT>
                    <a:lnB>
                      <a:noFill/>
                    </a:lnB>
                  </a:tcPr>
                </a:tc>
                <a:tc>
                  <a:txBody>
                    <a:bodyPr/>
                    <a:lstStyle/>
                    <a:p>
                      <a:pPr algn="ctr"/>
                      <a:r>
                        <a:rPr lang="en-US" sz="1800">
                          <a:effectLst/>
                        </a:rPr>
                        <a:t>2 275 000</a:t>
                      </a:r>
                    </a:p>
                  </a:txBody>
                  <a:tcPr marL="47253" marR="47253" marT="23626" marB="23626" anchor="ctr">
                    <a:lnL>
                      <a:noFill/>
                    </a:lnL>
                    <a:lnR>
                      <a:noFill/>
                    </a:lnR>
                    <a:lnT>
                      <a:noFill/>
                    </a:lnT>
                    <a:lnB>
                      <a:noFill/>
                    </a:lnB>
                  </a:tcPr>
                </a:tc>
                <a:extLst>
                  <a:ext uri="{0D108BD9-81ED-4DB2-BD59-A6C34878D82A}">
                    <a16:rowId xmlns:a16="http://schemas.microsoft.com/office/drawing/2014/main" val="10004"/>
                  </a:ext>
                </a:extLst>
              </a:tr>
              <a:tr h="321568">
                <a:tc gridSpan="2">
                  <a:txBody>
                    <a:bodyPr/>
                    <a:lstStyle/>
                    <a:p>
                      <a:r>
                        <a:rPr lang="en-US" sz="1800">
                          <a:effectLst/>
                        </a:rPr>
                        <a:t>Sous tot. ingénieur</a:t>
                      </a:r>
                    </a:p>
                  </a:txBody>
                  <a:tcPr marL="47253" marR="47253" marT="23626" marB="23626" anchor="ctr">
                    <a:lnL>
                      <a:noFill/>
                    </a:lnL>
                    <a:lnR>
                      <a:noFill/>
                    </a:lnR>
                    <a:lnT>
                      <a:noFill/>
                    </a:lnT>
                    <a:lnB>
                      <a:noFill/>
                    </a:lnB>
                  </a:tcPr>
                </a:tc>
                <a:tc hMerge="1">
                  <a:txBody>
                    <a:bodyPr/>
                    <a:lstStyle/>
                    <a:p>
                      <a:endParaRPr lang="en-US"/>
                    </a:p>
                  </a:txBody>
                  <a:tcPr/>
                </a:tc>
                <a:tc>
                  <a:txBody>
                    <a:bodyPr/>
                    <a:lstStyle/>
                    <a:p>
                      <a:pPr algn="ctr"/>
                      <a:r>
                        <a:rPr lang="en-US" sz="1800" b="1" dirty="0">
                          <a:effectLst/>
                        </a:rPr>
                        <a:t>195</a:t>
                      </a:r>
                      <a:endParaRPr lang="en-US" sz="1800" dirty="0">
                        <a:effectLst/>
                      </a:endParaRPr>
                    </a:p>
                  </a:txBody>
                  <a:tcPr marL="47253" marR="47253" marT="23626" marB="23626" anchor="ctr">
                    <a:lnL>
                      <a:noFill/>
                    </a:lnL>
                    <a:lnR>
                      <a:noFill/>
                    </a:lnR>
                    <a:lnT>
                      <a:noFill/>
                    </a:lnT>
                    <a:lnB>
                      <a:noFill/>
                    </a:lnB>
                  </a:tcPr>
                </a:tc>
                <a:tc>
                  <a:txBody>
                    <a:bodyPr/>
                    <a:lstStyle/>
                    <a:p>
                      <a:pPr algn="ctr"/>
                      <a:r>
                        <a:rPr lang="en-US" sz="1800" b="1" dirty="0">
                          <a:effectLst/>
                        </a:rPr>
                        <a:t>41 667</a:t>
                      </a:r>
                      <a:endParaRPr lang="en-US" sz="1800" dirty="0">
                        <a:effectLst/>
                      </a:endParaRPr>
                    </a:p>
                  </a:txBody>
                  <a:tcPr marL="47253" marR="47253" marT="23626" marB="23626" anchor="ctr">
                    <a:lnL>
                      <a:noFill/>
                    </a:lnL>
                    <a:lnR>
                      <a:noFill/>
                    </a:lnR>
                    <a:lnT>
                      <a:noFill/>
                    </a:lnT>
                    <a:lnB>
                      <a:noFill/>
                    </a:lnB>
                  </a:tcPr>
                </a:tc>
                <a:tc>
                  <a:txBody>
                    <a:bodyPr/>
                    <a:lstStyle/>
                    <a:p>
                      <a:pPr algn="ctr"/>
                      <a:r>
                        <a:rPr lang="en-US" sz="1800" b="1">
                          <a:effectLst/>
                        </a:rPr>
                        <a:t>8 125 000</a:t>
                      </a:r>
                      <a:endParaRPr lang="en-US" sz="1800">
                        <a:effectLst/>
                      </a:endParaRPr>
                    </a:p>
                  </a:txBody>
                  <a:tcPr marL="47253" marR="47253" marT="23626" marB="23626" anchor="ctr">
                    <a:lnL>
                      <a:noFill/>
                    </a:lnL>
                    <a:lnR>
                      <a:noFill/>
                    </a:lnR>
                    <a:lnT>
                      <a:noFill/>
                    </a:lnT>
                    <a:lnB>
                      <a:noFill/>
                    </a:lnB>
                  </a:tcPr>
                </a:tc>
                <a:extLst>
                  <a:ext uri="{0D108BD9-81ED-4DB2-BD59-A6C34878D82A}">
                    <a16:rowId xmlns:a16="http://schemas.microsoft.com/office/drawing/2014/main" val="10005"/>
                  </a:ext>
                </a:extLst>
              </a:tr>
              <a:tr h="321568">
                <a:tc rowSpan="2">
                  <a:txBody>
                    <a:bodyPr/>
                    <a:lstStyle/>
                    <a:p>
                      <a:r>
                        <a:rPr lang="en-US" sz="1800">
                          <a:effectLst/>
                        </a:rPr>
                        <a:t>Techniciens</a:t>
                      </a:r>
                    </a:p>
                  </a:txBody>
                  <a:tcPr marL="47253" marR="47253" marT="23626" marB="23626" anchor="ctr">
                    <a:lnL>
                      <a:noFill/>
                    </a:lnL>
                    <a:lnR>
                      <a:noFill/>
                    </a:lnR>
                    <a:lnT>
                      <a:noFill/>
                    </a:lnT>
                    <a:lnB>
                      <a:noFill/>
                    </a:lnB>
                  </a:tcPr>
                </a:tc>
                <a:tc>
                  <a:txBody>
                    <a:bodyPr/>
                    <a:lstStyle/>
                    <a:p>
                      <a:r>
                        <a:rPr lang="en-US" sz="1800">
                          <a:effectLst/>
                        </a:rPr>
                        <a:t>&gt; 10 ans</a:t>
                      </a:r>
                    </a:p>
                  </a:txBody>
                  <a:tcPr marL="47253" marR="47253" marT="23626" marB="23626" anchor="ctr">
                    <a:lnL>
                      <a:noFill/>
                    </a:lnL>
                    <a:lnR>
                      <a:noFill/>
                    </a:lnR>
                    <a:lnT>
                      <a:noFill/>
                    </a:lnT>
                    <a:lnB>
                      <a:noFill/>
                    </a:lnB>
                  </a:tcPr>
                </a:tc>
                <a:tc>
                  <a:txBody>
                    <a:bodyPr/>
                    <a:lstStyle/>
                    <a:p>
                      <a:pPr algn="ctr"/>
                      <a:r>
                        <a:rPr lang="en-US" sz="1800">
                          <a:effectLst/>
                        </a:rPr>
                        <a:t>40</a:t>
                      </a:r>
                    </a:p>
                  </a:txBody>
                  <a:tcPr marL="47253" marR="47253" marT="23626" marB="23626" anchor="ctr">
                    <a:lnL>
                      <a:noFill/>
                    </a:lnL>
                    <a:lnR>
                      <a:noFill/>
                    </a:lnR>
                    <a:lnT>
                      <a:noFill/>
                    </a:lnT>
                    <a:lnB>
                      <a:noFill/>
                    </a:lnB>
                  </a:tcPr>
                </a:tc>
                <a:tc>
                  <a:txBody>
                    <a:bodyPr/>
                    <a:lstStyle/>
                    <a:p>
                      <a:pPr algn="ctr"/>
                      <a:r>
                        <a:rPr lang="en-US" sz="1800" dirty="0">
                          <a:effectLst/>
                        </a:rPr>
                        <a:t>17 000</a:t>
                      </a:r>
                    </a:p>
                  </a:txBody>
                  <a:tcPr marL="47253" marR="47253" marT="23626" marB="23626" anchor="ctr">
                    <a:lnL>
                      <a:noFill/>
                    </a:lnL>
                    <a:lnR>
                      <a:noFill/>
                    </a:lnR>
                    <a:lnT>
                      <a:noFill/>
                    </a:lnT>
                    <a:lnB>
                      <a:noFill/>
                    </a:lnB>
                  </a:tcPr>
                </a:tc>
                <a:tc>
                  <a:txBody>
                    <a:bodyPr/>
                    <a:lstStyle/>
                    <a:p>
                      <a:pPr algn="ctr"/>
                      <a:r>
                        <a:rPr lang="en-US" sz="1800" dirty="0">
                          <a:effectLst/>
                        </a:rPr>
                        <a:t>680 000</a:t>
                      </a:r>
                    </a:p>
                  </a:txBody>
                  <a:tcPr marL="47253" marR="47253" marT="23626" marB="23626" anchor="ctr">
                    <a:lnL>
                      <a:noFill/>
                    </a:lnL>
                    <a:lnR>
                      <a:noFill/>
                    </a:lnR>
                    <a:lnT>
                      <a:noFill/>
                    </a:lnT>
                    <a:lnB>
                      <a:noFill/>
                    </a:lnB>
                  </a:tcPr>
                </a:tc>
                <a:extLst>
                  <a:ext uri="{0D108BD9-81ED-4DB2-BD59-A6C34878D82A}">
                    <a16:rowId xmlns:a16="http://schemas.microsoft.com/office/drawing/2014/main" val="10006"/>
                  </a:ext>
                </a:extLst>
              </a:tr>
              <a:tr h="321568">
                <a:tc vMerge="1">
                  <a:txBody>
                    <a:bodyPr/>
                    <a:lstStyle/>
                    <a:p>
                      <a:endParaRPr lang="en-US"/>
                    </a:p>
                  </a:txBody>
                  <a:tcPr/>
                </a:tc>
                <a:tc>
                  <a:txBody>
                    <a:bodyPr/>
                    <a:lstStyle/>
                    <a:p>
                      <a:r>
                        <a:rPr lang="en-US" sz="1800">
                          <a:effectLst/>
                        </a:rPr>
                        <a:t>&lt; 10 ans</a:t>
                      </a:r>
                    </a:p>
                  </a:txBody>
                  <a:tcPr marL="47253" marR="47253" marT="23626" marB="23626" anchor="ctr">
                    <a:lnL>
                      <a:noFill/>
                    </a:lnL>
                    <a:lnR>
                      <a:noFill/>
                    </a:lnR>
                    <a:lnT>
                      <a:noFill/>
                    </a:lnT>
                    <a:lnB>
                      <a:noFill/>
                    </a:lnB>
                  </a:tcPr>
                </a:tc>
                <a:tc>
                  <a:txBody>
                    <a:bodyPr/>
                    <a:lstStyle/>
                    <a:p>
                      <a:pPr algn="ctr"/>
                      <a:r>
                        <a:rPr lang="en-US" sz="1800">
                          <a:effectLst/>
                        </a:rPr>
                        <a:t>10</a:t>
                      </a:r>
                    </a:p>
                  </a:txBody>
                  <a:tcPr marL="47253" marR="47253" marT="23626" marB="23626" anchor="ctr">
                    <a:lnL>
                      <a:noFill/>
                    </a:lnL>
                    <a:lnR>
                      <a:noFill/>
                    </a:lnR>
                    <a:lnT>
                      <a:noFill/>
                    </a:lnT>
                    <a:lnB>
                      <a:noFill/>
                    </a:lnB>
                  </a:tcPr>
                </a:tc>
                <a:tc>
                  <a:txBody>
                    <a:bodyPr/>
                    <a:lstStyle/>
                    <a:p>
                      <a:pPr algn="ctr"/>
                      <a:r>
                        <a:rPr lang="en-US" sz="1800" dirty="0">
                          <a:effectLst/>
                        </a:rPr>
                        <a:t>15 000</a:t>
                      </a:r>
                    </a:p>
                  </a:txBody>
                  <a:tcPr marL="47253" marR="47253" marT="23626" marB="23626" anchor="ctr">
                    <a:lnL>
                      <a:noFill/>
                    </a:lnL>
                    <a:lnR>
                      <a:noFill/>
                    </a:lnR>
                    <a:lnT>
                      <a:noFill/>
                    </a:lnT>
                    <a:lnB>
                      <a:noFill/>
                    </a:lnB>
                  </a:tcPr>
                </a:tc>
                <a:tc>
                  <a:txBody>
                    <a:bodyPr/>
                    <a:lstStyle/>
                    <a:p>
                      <a:pPr algn="ctr"/>
                      <a:r>
                        <a:rPr lang="en-US" sz="1800" dirty="0">
                          <a:effectLst/>
                        </a:rPr>
                        <a:t>150 000</a:t>
                      </a:r>
                    </a:p>
                  </a:txBody>
                  <a:tcPr marL="47253" marR="47253" marT="23626" marB="23626" anchor="ctr">
                    <a:lnL>
                      <a:noFill/>
                    </a:lnL>
                    <a:lnR>
                      <a:noFill/>
                    </a:lnR>
                    <a:lnT>
                      <a:noFill/>
                    </a:lnT>
                    <a:lnB>
                      <a:noFill/>
                    </a:lnB>
                  </a:tcPr>
                </a:tc>
                <a:extLst>
                  <a:ext uri="{0D108BD9-81ED-4DB2-BD59-A6C34878D82A}">
                    <a16:rowId xmlns:a16="http://schemas.microsoft.com/office/drawing/2014/main" val="10007"/>
                  </a:ext>
                </a:extLst>
              </a:tr>
              <a:tr h="371352">
                <a:tc gridSpan="2">
                  <a:txBody>
                    <a:bodyPr/>
                    <a:lstStyle/>
                    <a:p>
                      <a:r>
                        <a:rPr lang="en-US" sz="1800">
                          <a:effectLst/>
                        </a:rPr>
                        <a:t>Sous tot. techniciens</a:t>
                      </a:r>
                    </a:p>
                  </a:txBody>
                  <a:tcPr marL="47253" marR="47253" marT="23626" marB="23626" anchor="ctr">
                    <a:lnL>
                      <a:noFill/>
                    </a:lnL>
                    <a:lnR>
                      <a:noFill/>
                    </a:lnR>
                    <a:lnT>
                      <a:noFill/>
                    </a:lnT>
                    <a:lnB>
                      <a:noFill/>
                    </a:lnB>
                  </a:tcPr>
                </a:tc>
                <a:tc hMerge="1">
                  <a:txBody>
                    <a:bodyPr/>
                    <a:lstStyle/>
                    <a:p>
                      <a:endParaRPr lang="en-US"/>
                    </a:p>
                  </a:txBody>
                  <a:tcPr/>
                </a:tc>
                <a:tc>
                  <a:txBody>
                    <a:bodyPr/>
                    <a:lstStyle/>
                    <a:p>
                      <a:pPr algn="ctr"/>
                      <a:r>
                        <a:rPr lang="en-US" sz="1800" b="1">
                          <a:effectLst/>
                        </a:rPr>
                        <a:t>50</a:t>
                      </a:r>
                      <a:endParaRPr lang="en-US" sz="1800">
                        <a:effectLst/>
                      </a:endParaRPr>
                    </a:p>
                  </a:txBody>
                  <a:tcPr marL="47253" marR="47253" marT="23626" marB="23626" anchor="ctr">
                    <a:lnL>
                      <a:noFill/>
                    </a:lnL>
                    <a:lnR>
                      <a:noFill/>
                    </a:lnR>
                    <a:lnT>
                      <a:noFill/>
                    </a:lnT>
                    <a:lnB>
                      <a:noFill/>
                    </a:lnB>
                  </a:tcPr>
                </a:tc>
                <a:tc>
                  <a:txBody>
                    <a:bodyPr/>
                    <a:lstStyle/>
                    <a:p>
                      <a:pPr algn="ctr"/>
                      <a:r>
                        <a:rPr lang="en-US" sz="1800" b="1" dirty="0">
                          <a:effectLst/>
                        </a:rPr>
                        <a:t>16 600</a:t>
                      </a:r>
                      <a:endParaRPr lang="en-US" sz="1800" dirty="0">
                        <a:effectLst/>
                      </a:endParaRPr>
                    </a:p>
                  </a:txBody>
                  <a:tcPr marL="47253" marR="47253" marT="23626" marB="23626" anchor="ctr">
                    <a:lnL>
                      <a:noFill/>
                    </a:lnL>
                    <a:lnR>
                      <a:noFill/>
                    </a:lnR>
                    <a:lnT>
                      <a:noFill/>
                    </a:lnT>
                    <a:lnB>
                      <a:noFill/>
                    </a:lnB>
                  </a:tcPr>
                </a:tc>
                <a:tc>
                  <a:txBody>
                    <a:bodyPr/>
                    <a:lstStyle/>
                    <a:p>
                      <a:pPr algn="ctr"/>
                      <a:r>
                        <a:rPr lang="en-US" sz="1800" b="1" dirty="0">
                          <a:effectLst/>
                        </a:rPr>
                        <a:t>830 000</a:t>
                      </a:r>
                      <a:endParaRPr lang="en-US" sz="1800" dirty="0">
                        <a:effectLst/>
                      </a:endParaRPr>
                    </a:p>
                  </a:txBody>
                  <a:tcPr marL="47253" marR="47253" marT="23626" marB="23626" anchor="ctr">
                    <a:lnL>
                      <a:noFill/>
                    </a:lnL>
                    <a:lnR>
                      <a:noFill/>
                    </a:lnR>
                    <a:lnT>
                      <a:noFill/>
                    </a:lnT>
                    <a:lnB>
                      <a:noFill/>
                    </a:lnB>
                  </a:tcPr>
                </a:tc>
                <a:extLst>
                  <a:ext uri="{0D108BD9-81ED-4DB2-BD59-A6C34878D82A}">
                    <a16:rowId xmlns:a16="http://schemas.microsoft.com/office/drawing/2014/main" val="10008"/>
                  </a:ext>
                </a:extLst>
              </a:tr>
              <a:tr h="321568">
                <a:tc gridSpan="2">
                  <a:txBody>
                    <a:bodyPr/>
                    <a:lstStyle/>
                    <a:p>
                      <a:r>
                        <a:rPr lang="en-US" sz="1800" b="1" dirty="0">
                          <a:solidFill>
                            <a:srgbClr val="FF0000"/>
                          </a:solidFill>
                          <a:effectLst/>
                        </a:rPr>
                        <a:t>Total</a:t>
                      </a:r>
                      <a:endParaRPr lang="en-US" sz="1800" dirty="0">
                        <a:solidFill>
                          <a:srgbClr val="FF0000"/>
                        </a:solidFill>
                        <a:effectLst/>
                      </a:endParaRPr>
                    </a:p>
                  </a:txBody>
                  <a:tcPr marL="47253" marR="47253" marT="23626" marB="23626" anchor="ctr">
                    <a:lnL>
                      <a:noFill/>
                    </a:lnL>
                    <a:lnR>
                      <a:noFill/>
                    </a:lnR>
                    <a:lnT>
                      <a:noFill/>
                    </a:lnT>
                    <a:lnB>
                      <a:noFill/>
                    </a:lnB>
                  </a:tcPr>
                </a:tc>
                <a:tc hMerge="1">
                  <a:txBody>
                    <a:bodyPr/>
                    <a:lstStyle/>
                    <a:p>
                      <a:endParaRPr lang="en-US"/>
                    </a:p>
                  </a:txBody>
                  <a:tcPr/>
                </a:tc>
                <a:tc>
                  <a:txBody>
                    <a:bodyPr/>
                    <a:lstStyle/>
                    <a:p>
                      <a:pPr algn="ctr"/>
                      <a:r>
                        <a:rPr lang="en-US" sz="1800" b="1" dirty="0">
                          <a:solidFill>
                            <a:srgbClr val="FF0000"/>
                          </a:solidFill>
                          <a:effectLst/>
                        </a:rPr>
                        <a:t>245</a:t>
                      </a:r>
                      <a:endParaRPr lang="en-US" sz="1800" dirty="0">
                        <a:solidFill>
                          <a:srgbClr val="FF0000"/>
                        </a:solidFill>
                        <a:effectLst/>
                      </a:endParaRPr>
                    </a:p>
                  </a:txBody>
                  <a:tcPr marL="47253" marR="47253" marT="23626" marB="23626" anchor="ctr">
                    <a:lnL>
                      <a:noFill/>
                    </a:lnL>
                    <a:lnR>
                      <a:noFill/>
                    </a:lnR>
                    <a:lnT>
                      <a:noFill/>
                    </a:lnT>
                    <a:lnB>
                      <a:noFill/>
                    </a:lnB>
                  </a:tcPr>
                </a:tc>
                <a:tc>
                  <a:txBody>
                    <a:bodyPr/>
                    <a:lstStyle/>
                    <a:p>
                      <a:pPr algn="ctr"/>
                      <a:r>
                        <a:rPr lang="en-US" sz="1800" dirty="0">
                          <a:solidFill>
                            <a:srgbClr val="FF0000"/>
                          </a:solidFill>
                          <a:effectLst/>
                        </a:rPr>
                        <a:t>36 551</a:t>
                      </a:r>
                    </a:p>
                  </a:txBody>
                  <a:tcPr marL="47253" marR="47253" marT="23626" marB="23626" anchor="ctr">
                    <a:lnL>
                      <a:noFill/>
                    </a:lnL>
                    <a:lnR>
                      <a:noFill/>
                    </a:lnR>
                    <a:lnT>
                      <a:noFill/>
                    </a:lnT>
                    <a:lnB>
                      <a:noFill/>
                    </a:lnB>
                  </a:tcPr>
                </a:tc>
                <a:tc>
                  <a:txBody>
                    <a:bodyPr/>
                    <a:lstStyle/>
                    <a:p>
                      <a:pPr algn="ctr"/>
                      <a:r>
                        <a:rPr lang="en-US" sz="1800" b="1" dirty="0">
                          <a:solidFill>
                            <a:srgbClr val="FF0000"/>
                          </a:solidFill>
                          <a:effectLst/>
                        </a:rPr>
                        <a:t>8 955 000</a:t>
                      </a:r>
                      <a:endParaRPr lang="en-US" sz="1800" dirty="0">
                        <a:solidFill>
                          <a:srgbClr val="FF0000"/>
                        </a:solidFill>
                        <a:effectLst/>
                      </a:endParaRPr>
                    </a:p>
                  </a:txBody>
                  <a:tcPr marL="47253" marR="47253" marT="23626" marB="23626" anchor="ctr">
                    <a:lnL>
                      <a:noFill/>
                    </a:lnL>
                    <a:lnR>
                      <a:noFill/>
                    </a:lnR>
                    <a:lnT>
                      <a:noFill/>
                    </a:lnT>
                    <a:lnB>
                      <a:noFill/>
                    </a:lnB>
                  </a:tcPr>
                </a:tc>
                <a:extLst>
                  <a:ext uri="{0D108BD9-81ED-4DB2-BD59-A6C34878D82A}">
                    <a16:rowId xmlns:a16="http://schemas.microsoft.com/office/drawing/2014/main" val="10009"/>
                  </a:ext>
                </a:extLst>
              </a:tr>
            </a:tbl>
          </a:graphicData>
        </a:graphic>
      </p:graphicFrame>
      <p:sp>
        <p:nvSpPr>
          <p:cNvPr id="37950" name="ZoneTexte 7">
            <a:extLst>
              <a:ext uri="{FF2B5EF4-FFF2-40B4-BE49-F238E27FC236}">
                <a16:creationId xmlns:a16="http://schemas.microsoft.com/office/drawing/2014/main" id="{0DFBFABD-46F3-49CB-A801-9DD7BAEC08B1}"/>
              </a:ext>
            </a:extLst>
          </p:cNvPr>
          <p:cNvSpPr txBox="1">
            <a:spLocks noChangeArrowheads="1"/>
          </p:cNvSpPr>
          <p:nvPr/>
        </p:nvSpPr>
        <p:spPr bwMode="auto">
          <a:xfrm>
            <a:off x="6645275" y="5735638"/>
            <a:ext cx="7127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r>
              <a:rPr lang="fr-MA" altLang="fr-FR"/>
              <a:t>x</a:t>
            </a:r>
            <a:endParaRPr lang="en-US" altLang="fr-FR"/>
          </a:p>
        </p:txBody>
      </p:sp>
      <p:sp>
        <p:nvSpPr>
          <p:cNvPr id="37951" name="ZoneTexte 8">
            <a:extLst>
              <a:ext uri="{FF2B5EF4-FFF2-40B4-BE49-F238E27FC236}">
                <a16:creationId xmlns:a16="http://schemas.microsoft.com/office/drawing/2014/main" id="{ED6358E6-1854-497E-8F61-E545E47DACA3}"/>
              </a:ext>
            </a:extLst>
          </p:cNvPr>
          <p:cNvSpPr txBox="1">
            <a:spLocks noChangeArrowheads="1"/>
          </p:cNvSpPr>
          <p:nvPr/>
        </p:nvSpPr>
        <p:spPr bwMode="auto">
          <a:xfrm>
            <a:off x="9083675" y="5762625"/>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r>
              <a:rPr lang="fr-MA" altLang="fr-FR"/>
              <a:t>=</a:t>
            </a:r>
            <a:endParaRPr lang="en-US" alt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a:extLst>
              <a:ext uri="{FF2B5EF4-FFF2-40B4-BE49-F238E27FC236}">
                <a16:creationId xmlns:a16="http://schemas.microsoft.com/office/drawing/2014/main" id="{823395E2-BAC9-460D-9A19-F41CB3A6EBF6}"/>
              </a:ext>
            </a:extLst>
          </p:cNvPr>
          <p:cNvSpPr>
            <a:spLocks noGrp="1" noChangeArrowheads="1"/>
          </p:cNvSpPr>
          <p:nvPr>
            <p:ph type="title"/>
          </p:nvPr>
        </p:nvSpPr>
        <p:spPr/>
        <p:txBody>
          <a:bodyPr/>
          <a:lstStyle/>
          <a:p>
            <a:r>
              <a:rPr lang="fr-FR" altLang="fr-FR"/>
              <a:t>Introduction:</a:t>
            </a:r>
          </a:p>
        </p:txBody>
      </p:sp>
      <p:sp>
        <p:nvSpPr>
          <p:cNvPr id="3" name="Espace réservé du contenu 2">
            <a:extLst>
              <a:ext uri="{FF2B5EF4-FFF2-40B4-BE49-F238E27FC236}">
                <a16:creationId xmlns:a16="http://schemas.microsoft.com/office/drawing/2014/main" id="{8C2624E0-C57A-4235-A3A5-914DBB5D6FCF}"/>
              </a:ext>
            </a:extLst>
          </p:cNvPr>
          <p:cNvSpPr>
            <a:spLocks noGrp="1"/>
          </p:cNvSpPr>
          <p:nvPr>
            <p:ph idx="1"/>
          </p:nvPr>
        </p:nvSpPr>
        <p:spPr/>
        <p:txBody>
          <a:bodyPr/>
          <a:lstStyle/>
          <a:p>
            <a:pPr algn="ctr">
              <a:defRPr/>
            </a:pPr>
            <a:endParaRPr lang="fr-FR" dirty="0"/>
          </a:p>
          <a:p>
            <a:pPr algn="ctr">
              <a:defRPr/>
            </a:pPr>
            <a:r>
              <a:rPr lang="fr-FR" dirty="0"/>
              <a:t>L’audit n’est plus une fonction accessoire. Désormais les grandes entreprises et multinationales ne pourraient s’en passer, surtout dans un contexte économique et professionnel de plus en plus complexe et inextricable.</a:t>
            </a:r>
          </a:p>
          <a:p>
            <a:pPr marL="0" indent="0">
              <a:buFont typeface="Arial" panose="020B0604020202020204" pitchFamily="34" charset="0"/>
              <a:buNone/>
              <a:defRPr/>
            </a:pP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ZoneTexte 1">
            <a:extLst>
              <a:ext uri="{FF2B5EF4-FFF2-40B4-BE49-F238E27FC236}">
                <a16:creationId xmlns:a16="http://schemas.microsoft.com/office/drawing/2014/main" id="{F00624BE-57CC-4656-A91F-A7F23AF0E64E}"/>
              </a:ext>
            </a:extLst>
          </p:cNvPr>
          <p:cNvSpPr txBox="1">
            <a:spLocks noChangeArrowheads="1"/>
          </p:cNvSpPr>
          <p:nvPr/>
        </p:nvSpPr>
        <p:spPr bwMode="auto">
          <a:xfrm flipH="1">
            <a:off x="2003425" y="415925"/>
            <a:ext cx="6538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defTabSz="457200" eaLnBrk="0" fontAlgn="base" hangingPunct="0">
              <a:spcBef>
                <a:spcPct val="0"/>
              </a:spcBef>
              <a:spcAft>
                <a:spcPct val="0"/>
              </a:spcAft>
              <a:defRPr>
                <a:solidFill>
                  <a:schemeClr val="tx1"/>
                </a:solidFill>
                <a:latin typeface="Palatino Linotype" panose="02040502050505030304" pitchFamily="18" charset="0"/>
              </a:defRPr>
            </a:lvl6pPr>
            <a:lvl7pPr marL="2971800" indent="-228600" defTabSz="457200" eaLnBrk="0" fontAlgn="base" hangingPunct="0">
              <a:spcBef>
                <a:spcPct val="0"/>
              </a:spcBef>
              <a:spcAft>
                <a:spcPct val="0"/>
              </a:spcAft>
              <a:defRPr>
                <a:solidFill>
                  <a:schemeClr val="tx1"/>
                </a:solidFill>
                <a:latin typeface="Palatino Linotype" panose="02040502050505030304" pitchFamily="18" charset="0"/>
              </a:defRPr>
            </a:lvl7pPr>
            <a:lvl8pPr marL="3429000" indent="-228600" defTabSz="457200" eaLnBrk="0" fontAlgn="base" hangingPunct="0">
              <a:spcBef>
                <a:spcPct val="0"/>
              </a:spcBef>
              <a:spcAft>
                <a:spcPct val="0"/>
              </a:spcAft>
              <a:defRPr>
                <a:solidFill>
                  <a:schemeClr val="tx1"/>
                </a:solidFill>
                <a:latin typeface="Palatino Linotype" panose="02040502050505030304" pitchFamily="18" charset="0"/>
              </a:defRPr>
            </a:lvl8pPr>
            <a:lvl9pPr marL="3886200" indent="-228600" defTabSz="457200" eaLnBrk="0" fontAlgn="base" hangingPunct="0">
              <a:spcBef>
                <a:spcPct val="0"/>
              </a:spcBef>
              <a:spcAft>
                <a:spcPct val="0"/>
              </a:spcAft>
              <a:defRPr>
                <a:solidFill>
                  <a:schemeClr val="tx1"/>
                </a:solidFill>
                <a:latin typeface="Palatino Linotype" panose="02040502050505030304" pitchFamily="18" charset="0"/>
              </a:defRPr>
            </a:lvl9pPr>
          </a:lstStyle>
          <a:p>
            <a:r>
              <a:rPr lang="fr-FR" altLang="fr-FR"/>
              <a:t>Il est désormais possible de calculer les 4 écarts habituels :</a:t>
            </a:r>
            <a:endParaRPr lang="en-US" altLang="fr-FR"/>
          </a:p>
        </p:txBody>
      </p:sp>
      <p:pic>
        <p:nvPicPr>
          <p:cNvPr id="38915" name="Image 3">
            <a:extLst>
              <a:ext uri="{FF2B5EF4-FFF2-40B4-BE49-F238E27FC236}">
                <a16:creationId xmlns:a16="http://schemas.microsoft.com/office/drawing/2014/main" id="{D396E3A0-9AA9-498C-B6AC-9B35DF58F31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49413" y="1289050"/>
            <a:ext cx="9021762"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58538" y="175281"/>
            <a:ext cx="9591812" cy="4292216"/>
          </a:xfrm>
        </p:spPr>
        <p:txBody>
          <a:bodyPr/>
          <a:lstStyle/>
          <a:p>
            <a:pPr algn="ctr"/>
            <a:r>
              <a:rPr lang="fr-FR" dirty="0" smtClean="0"/>
              <a:t>Merci pour votre attention!</a:t>
            </a:r>
            <a:endParaRPr lang="fr-FR" dirty="0"/>
          </a:p>
        </p:txBody>
      </p:sp>
    </p:spTree>
    <p:extLst>
      <p:ext uri="{BB962C8B-B14F-4D97-AF65-F5344CB8AC3E}">
        <p14:creationId xmlns:p14="http://schemas.microsoft.com/office/powerpoint/2010/main" val="230194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a:extLst>
              <a:ext uri="{FF2B5EF4-FFF2-40B4-BE49-F238E27FC236}">
                <a16:creationId xmlns:a16="http://schemas.microsoft.com/office/drawing/2014/main" id="{AD938EFE-750F-4C7D-A675-67A14B2436B7}"/>
              </a:ext>
            </a:extLst>
          </p:cNvPr>
          <p:cNvSpPr>
            <a:spLocks noGrp="1" noChangeArrowheads="1"/>
          </p:cNvSpPr>
          <p:nvPr>
            <p:ph type="title"/>
          </p:nvPr>
        </p:nvSpPr>
        <p:spPr/>
        <p:txBody>
          <a:bodyPr/>
          <a:lstStyle/>
          <a:p>
            <a:pPr eaLnBrk="1" hangingPunct="1"/>
            <a:endParaRPr lang="fr-FR" altLang="fr-FR"/>
          </a:p>
        </p:txBody>
      </p:sp>
      <p:sp>
        <p:nvSpPr>
          <p:cNvPr id="3" name="Espace réservé du contenu 2">
            <a:extLst>
              <a:ext uri="{FF2B5EF4-FFF2-40B4-BE49-F238E27FC236}">
                <a16:creationId xmlns:a16="http://schemas.microsoft.com/office/drawing/2014/main" id="{FA74E27F-7997-4B34-AF3E-BD7AA2762561}"/>
              </a:ext>
            </a:extLst>
          </p:cNvPr>
          <p:cNvSpPr>
            <a:spLocks noGrp="1"/>
          </p:cNvSpPr>
          <p:nvPr>
            <p:ph idx="1"/>
          </p:nvPr>
        </p:nvSpPr>
        <p:spPr/>
        <p:txBody>
          <a:bodyPr rtlCol="0">
            <a:normAutofit/>
          </a:bodyPr>
          <a:lstStyle/>
          <a:p>
            <a:pPr marL="0" indent="0" algn="ctr" eaLnBrk="1" fontAlgn="auto" hangingPunct="1">
              <a:spcAft>
                <a:spcPts val="0"/>
              </a:spcAft>
              <a:buFont typeface="Arial" panose="020B0604020202020204" pitchFamily="34" charset="0"/>
              <a:buNone/>
              <a:defRPr/>
            </a:pPr>
            <a:r>
              <a:rPr lang="fr-FR" sz="5400" dirty="0">
                <a:solidFill>
                  <a:schemeClr val="accent1">
                    <a:lumMod val="75000"/>
                  </a:schemeClr>
                </a:solidFill>
              </a:rPr>
              <a:t>Partie 1 : Généralités sur l’audit de la masse salariale</a:t>
            </a:r>
          </a:p>
          <a:p>
            <a:pPr marL="0" indent="0" eaLnBrk="1" fontAlgn="auto" hangingPunct="1">
              <a:spcAft>
                <a:spcPts val="0"/>
              </a:spcAft>
              <a:buFont typeface="Arial" panose="020B0604020202020204" pitchFamily="34" charset="0"/>
              <a:buNone/>
              <a:defRPr/>
            </a:pP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a:extLst>
              <a:ext uri="{FF2B5EF4-FFF2-40B4-BE49-F238E27FC236}">
                <a16:creationId xmlns:a16="http://schemas.microsoft.com/office/drawing/2014/main" id="{E0E579F2-E0FD-409A-AFE2-A853C1544A49}"/>
              </a:ext>
            </a:extLst>
          </p:cNvPr>
          <p:cNvSpPr>
            <a:spLocks noGrp="1" noChangeArrowheads="1"/>
          </p:cNvSpPr>
          <p:nvPr>
            <p:ph type="title"/>
          </p:nvPr>
        </p:nvSpPr>
        <p:spPr/>
        <p:txBody>
          <a:bodyPr/>
          <a:lstStyle/>
          <a:p>
            <a:r>
              <a:rPr lang="fr-FR" altLang="fr-FR"/>
              <a:t>Définition:</a:t>
            </a:r>
          </a:p>
        </p:txBody>
      </p:sp>
      <p:sp>
        <p:nvSpPr>
          <p:cNvPr id="3" name="Espace réservé du contenu 2">
            <a:extLst>
              <a:ext uri="{FF2B5EF4-FFF2-40B4-BE49-F238E27FC236}">
                <a16:creationId xmlns:a16="http://schemas.microsoft.com/office/drawing/2014/main" id="{C7C405E6-63CE-4383-BB4F-D0EEB4BDD887}"/>
              </a:ext>
            </a:extLst>
          </p:cNvPr>
          <p:cNvSpPr>
            <a:spLocks noGrp="1"/>
          </p:cNvSpPr>
          <p:nvPr>
            <p:ph idx="1"/>
          </p:nvPr>
        </p:nvSpPr>
        <p:spPr/>
        <p:txBody>
          <a:bodyPr/>
          <a:lstStyle/>
          <a:p>
            <a:pPr marL="0" indent="0">
              <a:buFont typeface="Arial" panose="020B0604020202020204" pitchFamily="34" charset="0"/>
              <a:buNone/>
              <a:defRPr/>
            </a:pPr>
            <a:r>
              <a:rPr lang="fr-FR" dirty="0"/>
              <a:t>L’audit de la masse salariale ou de la rémunération brute est une activité de contrôle et de conseil qui concerne l’aspect salarial d’une entreprise, pour l’amélioration continue qui consiste à avoir un jugement sur cette dernière.</a:t>
            </a:r>
          </a:p>
          <a:p>
            <a:pPr marL="0" indent="0">
              <a:buFont typeface="Arial" panose="020B0604020202020204" pitchFamily="34" charset="0"/>
              <a:buNone/>
              <a:defRPr/>
            </a:pPr>
            <a:r>
              <a:rPr lang="fr-FR" dirty="0"/>
              <a:t>Il met le point sur les points faibles et les point forts d’une entreprise dans le but de mener par la suite les actions adéquates qui permettront de corriger les écarts et dysfonctionnements constatés.</a:t>
            </a:r>
          </a:p>
          <a:p>
            <a:pPr>
              <a:defRPr/>
            </a:pP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a:extLst>
              <a:ext uri="{FF2B5EF4-FFF2-40B4-BE49-F238E27FC236}">
                <a16:creationId xmlns:a16="http://schemas.microsoft.com/office/drawing/2014/main" id="{DE8310FF-EC69-4645-BCC7-088CD230DEF0}"/>
              </a:ext>
            </a:extLst>
          </p:cNvPr>
          <p:cNvSpPr>
            <a:spLocks noGrp="1" noChangeArrowheads="1"/>
          </p:cNvSpPr>
          <p:nvPr>
            <p:ph type="title"/>
          </p:nvPr>
        </p:nvSpPr>
        <p:spPr>
          <a:xfrm>
            <a:off x="1535113" y="804863"/>
            <a:ext cx="9777412" cy="1049337"/>
          </a:xfrm>
        </p:spPr>
        <p:txBody>
          <a:bodyPr/>
          <a:lstStyle/>
          <a:p>
            <a:pPr eaLnBrk="1" hangingPunct="1"/>
            <a:r>
              <a:rPr lang="fr-FR" altLang="en-US" b="1"/>
              <a:t>Objectifs et avantages de l’audit de masse salariale </a:t>
            </a:r>
            <a:r>
              <a:rPr lang="fr-FR" altLang="en-US" b="1">
                <a:latin typeface="Calibri" panose="020F0502020204030204" pitchFamily="34" charset="0"/>
                <a:ea typeface="Calibri" panose="020F0502020204030204" pitchFamily="34" charset="0"/>
                <a:cs typeface="Arial" panose="020B0604020202020204" pitchFamily="34" charset="0"/>
              </a:rPr>
              <a:t/>
            </a:r>
            <a:br>
              <a:rPr lang="fr-FR" altLang="en-US" b="1">
                <a:latin typeface="Calibri" panose="020F0502020204030204" pitchFamily="34" charset="0"/>
                <a:ea typeface="Calibri" panose="020F0502020204030204" pitchFamily="34" charset="0"/>
                <a:cs typeface="Arial" panose="020B0604020202020204" pitchFamily="34" charset="0"/>
              </a:rPr>
            </a:br>
            <a:endParaRPr lang="fr-FR" altLang="en-US" b="1"/>
          </a:p>
        </p:txBody>
      </p:sp>
      <p:sp>
        <p:nvSpPr>
          <p:cNvPr id="3" name="Espace réservé du contenu 2">
            <a:extLst>
              <a:ext uri="{FF2B5EF4-FFF2-40B4-BE49-F238E27FC236}">
                <a16:creationId xmlns:a16="http://schemas.microsoft.com/office/drawing/2014/main" id="{1774B249-2D03-4FD1-851C-12831781B652}"/>
              </a:ext>
            </a:extLst>
          </p:cNvPr>
          <p:cNvSpPr>
            <a:spLocks noGrp="1"/>
          </p:cNvSpPr>
          <p:nvPr>
            <p:ph idx="1"/>
          </p:nvPr>
        </p:nvSpPr>
        <p:spPr>
          <a:xfrm>
            <a:off x="1535113" y="2476500"/>
            <a:ext cx="9520237" cy="2989263"/>
          </a:xfrm>
        </p:spPr>
        <p:txBody>
          <a:bodyPr/>
          <a:lstStyle/>
          <a:p>
            <a:pPr eaLnBrk="1" hangingPunct="1">
              <a:lnSpc>
                <a:spcPct val="107000"/>
              </a:lnSpc>
              <a:buFont typeface="Wingdings" panose="05000000000000000000" pitchFamily="2" charset="2"/>
              <a:buChar char="§"/>
              <a:defRPr/>
            </a:pPr>
            <a:r>
              <a:rPr lang="fr-FR" dirty="0"/>
              <a:t>Veiller à l’équilibre quant au système de la masse salariale et de l’entreprise.</a:t>
            </a:r>
          </a:p>
          <a:p>
            <a:pPr eaLnBrk="1" hangingPunct="1">
              <a:lnSpc>
                <a:spcPct val="107000"/>
              </a:lnSpc>
              <a:buFont typeface="Wingdings" panose="05000000000000000000" pitchFamily="2" charset="2"/>
              <a:buChar char="§"/>
              <a:defRPr/>
            </a:pPr>
            <a:r>
              <a:rPr lang="fr-FR" dirty="0"/>
              <a:t>Modifier les systèmes de récompenses ainsi que la politique salariale de l'entreprise.</a:t>
            </a:r>
          </a:p>
          <a:p>
            <a:pPr eaLnBrk="1" hangingPunct="1">
              <a:lnSpc>
                <a:spcPct val="107000"/>
              </a:lnSpc>
              <a:buFont typeface="Wingdings" panose="05000000000000000000" pitchFamily="2" charset="2"/>
              <a:buChar char="§"/>
              <a:defRPr/>
            </a:pPr>
            <a:r>
              <a:rPr lang="fr-FR" dirty="0"/>
              <a:t>Mettre en œuvre d’autres formes de rémunérations variables.</a:t>
            </a:r>
          </a:p>
          <a:p>
            <a:pPr eaLnBrk="1" hangingPunct="1">
              <a:lnSpc>
                <a:spcPct val="107000"/>
              </a:lnSpc>
              <a:spcAft>
                <a:spcPts val="800"/>
              </a:spcAft>
              <a:buFont typeface="Wingdings" panose="05000000000000000000" pitchFamily="2" charset="2"/>
              <a:buChar char="§"/>
              <a:defRPr/>
            </a:pPr>
            <a:r>
              <a:rPr lang="fr-FR" dirty="0"/>
              <a:t>Améliorer la communication globale au sein de l’entreprise.</a:t>
            </a:r>
          </a:p>
          <a:p>
            <a:pPr marL="0" indent="0" eaLnBrk="1" hangingPunct="1">
              <a:buFont typeface="Arial" panose="020B0604020202020204" pitchFamily="34" charset="0"/>
              <a:buNone/>
              <a:defRPr/>
            </a:pP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a:extLst>
              <a:ext uri="{FF2B5EF4-FFF2-40B4-BE49-F238E27FC236}">
                <a16:creationId xmlns:a16="http://schemas.microsoft.com/office/drawing/2014/main" id="{733E718B-667B-48A9-A850-BFB08B4795BF}"/>
              </a:ext>
            </a:extLst>
          </p:cNvPr>
          <p:cNvSpPr>
            <a:spLocks noGrp="1" noChangeArrowheads="1"/>
          </p:cNvSpPr>
          <p:nvPr>
            <p:ph type="title"/>
          </p:nvPr>
        </p:nvSpPr>
        <p:spPr>
          <a:xfrm>
            <a:off x="1535113" y="804863"/>
            <a:ext cx="9947275" cy="1049337"/>
          </a:xfrm>
        </p:spPr>
        <p:txBody>
          <a:bodyPr/>
          <a:lstStyle/>
          <a:p>
            <a:pPr eaLnBrk="1" hangingPunct="1"/>
            <a:r>
              <a:rPr lang="fr-FR" altLang="fr-FR" b="1"/>
              <a:t>Démarche et niveaux de l’audit de la masse salariale</a:t>
            </a:r>
            <a:br>
              <a:rPr lang="fr-FR" altLang="fr-FR" b="1"/>
            </a:br>
            <a:endParaRPr lang="fr-FR" altLang="fr-FR" b="1"/>
          </a:p>
        </p:txBody>
      </p:sp>
      <p:sp>
        <p:nvSpPr>
          <p:cNvPr id="16387" name="Espace réservé du contenu 2">
            <a:extLst>
              <a:ext uri="{FF2B5EF4-FFF2-40B4-BE49-F238E27FC236}">
                <a16:creationId xmlns:a16="http://schemas.microsoft.com/office/drawing/2014/main" id="{B9140C4B-00F1-4ADF-8E97-C7ED726A83FA}"/>
              </a:ext>
            </a:extLst>
          </p:cNvPr>
          <p:cNvSpPr>
            <a:spLocks noGrp="1" noChangeArrowheads="1"/>
          </p:cNvSpPr>
          <p:nvPr>
            <p:ph idx="1"/>
          </p:nvPr>
        </p:nvSpPr>
        <p:spPr>
          <a:xfrm>
            <a:off x="1535113" y="2041525"/>
            <a:ext cx="9520237" cy="3449638"/>
          </a:xfrm>
        </p:spPr>
        <p:txBody>
          <a:bodyPr/>
          <a:lstStyle/>
          <a:p>
            <a:pPr eaLnBrk="1" hangingPunct="1"/>
            <a:r>
              <a:rPr lang="fr-FR" altLang="fr-FR"/>
              <a:t>Les audits de conformité </a:t>
            </a:r>
          </a:p>
          <a:p>
            <a:pPr eaLnBrk="1" hangingPunct="1"/>
            <a:r>
              <a:rPr lang="fr-FR" altLang="fr-FR"/>
              <a:t>Les audits d’efficacité</a:t>
            </a:r>
          </a:p>
          <a:p>
            <a:pPr eaLnBrk="1" hangingPunct="1"/>
            <a:r>
              <a:rPr lang="fr-FR" altLang="fr-FR"/>
              <a:t>Les audits stratégiques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a:extLst>
              <a:ext uri="{FF2B5EF4-FFF2-40B4-BE49-F238E27FC236}">
                <a16:creationId xmlns:a16="http://schemas.microsoft.com/office/drawing/2014/main" id="{9D541B87-3A38-423E-82C4-36FDEA3B61CB}"/>
              </a:ext>
            </a:extLst>
          </p:cNvPr>
          <p:cNvSpPr>
            <a:spLocks noGrp="1" noChangeArrowheads="1"/>
          </p:cNvSpPr>
          <p:nvPr>
            <p:ph type="title"/>
          </p:nvPr>
        </p:nvSpPr>
        <p:spPr/>
        <p:txBody>
          <a:bodyPr/>
          <a:lstStyle/>
          <a:p>
            <a:pPr eaLnBrk="1" hangingPunct="1"/>
            <a:r>
              <a:rPr lang="fr-FR" altLang="fr-FR"/>
              <a:t>Les audits de conformité</a:t>
            </a:r>
            <a:br>
              <a:rPr lang="fr-FR" altLang="fr-FR"/>
            </a:br>
            <a:r>
              <a:rPr lang="fr-FR" altLang="fr-FR"/>
              <a:t> </a:t>
            </a:r>
          </a:p>
        </p:txBody>
      </p:sp>
      <p:sp>
        <p:nvSpPr>
          <p:cNvPr id="3" name="Espace réservé du contenu 2">
            <a:extLst>
              <a:ext uri="{FF2B5EF4-FFF2-40B4-BE49-F238E27FC236}">
                <a16:creationId xmlns:a16="http://schemas.microsoft.com/office/drawing/2014/main" id="{AF73DA43-98EA-4E9A-BC72-3848A34B4809}"/>
              </a:ext>
            </a:extLst>
          </p:cNvPr>
          <p:cNvSpPr>
            <a:spLocks noGrp="1"/>
          </p:cNvSpPr>
          <p:nvPr>
            <p:ph idx="1"/>
          </p:nvPr>
        </p:nvSpPr>
        <p:spPr/>
        <p:txBody>
          <a:bodyPr rtlCol="0">
            <a:normAutofit/>
          </a:bodyPr>
          <a:lstStyle/>
          <a:p>
            <a:pPr eaLnBrk="1" fontAlgn="auto" hangingPunct="1">
              <a:spcAft>
                <a:spcPts val="0"/>
              </a:spcAft>
              <a:defRPr/>
            </a:pPr>
            <a:r>
              <a:rPr lang="fr-FR" dirty="0"/>
              <a:t>Réduire les risques encourus en cas de non-respect de dispositions légales, réglementaires, conventionnelles, contractuelles…</a:t>
            </a:r>
          </a:p>
          <a:p>
            <a:pPr marL="0" indent="0" eaLnBrk="1" fontAlgn="auto" hangingPunct="1">
              <a:spcAft>
                <a:spcPts val="0"/>
              </a:spcAft>
              <a:buFont typeface="Arial" panose="020B0604020202020204" pitchFamily="34" charset="0"/>
              <a:buNone/>
              <a:defRPr/>
            </a:pPr>
            <a:endParaRPr lang="fr-FR" sz="1800" dirty="0">
              <a:latin typeface="Calibri" panose="020F0502020204030204" pitchFamily="34" charset="0"/>
              <a:ea typeface="Calibri" panose="020F0502020204030204" pitchFamily="34" charset="0"/>
              <a:cs typeface="Arial" panose="020B0604020202020204" pitchFamily="34" charset="0"/>
            </a:endParaRPr>
          </a:p>
          <a:p>
            <a:pPr eaLnBrk="1" fontAlgn="auto" hangingPunct="1">
              <a:spcAft>
                <a:spcPts val="0"/>
              </a:spcAft>
              <a:defRPr/>
            </a:pPr>
            <a:endParaRPr lang="fr-FR" sz="1800" dirty="0">
              <a:latin typeface="Calibri" panose="020F0502020204030204" pitchFamily="34" charset="0"/>
              <a:ea typeface="Calibri" panose="020F0502020204030204" pitchFamily="34" charset="0"/>
              <a:cs typeface="Arial" panose="020B0604020202020204" pitchFamily="34" charset="0"/>
            </a:endParaRPr>
          </a:p>
          <a:p>
            <a:pPr eaLnBrk="1" fontAlgn="auto" hangingPunct="1">
              <a:spcAft>
                <a:spcPts val="0"/>
              </a:spcAft>
              <a:defRPr/>
            </a:pPr>
            <a:r>
              <a:rPr lang="fr-FR" dirty="0"/>
              <a:t>Garantir la qualité des informations RH utilisées dans les décisions de gestion</a:t>
            </a:r>
          </a:p>
        </p:txBody>
      </p:sp>
      <p:sp>
        <p:nvSpPr>
          <p:cNvPr id="4" name="Rectangle : coins arrondis 3">
            <a:extLst>
              <a:ext uri="{FF2B5EF4-FFF2-40B4-BE49-F238E27FC236}">
                <a16:creationId xmlns:a16="http://schemas.microsoft.com/office/drawing/2014/main" id="{DF022912-D0EA-48FF-8DBF-7AB624DA5FC6}"/>
              </a:ext>
            </a:extLst>
          </p:cNvPr>
          <p:cNvSpPr/>
          <p:nvPr/>
        </p:nvSpPr>
        <p:spPr>
          <a:xfrm>
            <a:off x="3568700" y="2873375"/>
            <a:ext cx="6764338" cy="7683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FR" dirty="0"/>
              <a:t>Exemple du contrôle interne de la paie </a:t>
            </a:r>
          </a:p>
        </p:txBody>
      </p:sp>
      <p:sp>
        <p:nvSpPr>
          <p:cNvPr id="5" name="Rectangle : coins arrondis 4">
            <a:extLst>
              <a:ext uri="{FF2B5EF4-FFF2-40B4-BE49-F238E27FC236}">
                <a16:creationId xmlns:a16="http://schemas.microsoft.com/office/drawing/2014/main" id="{C783EF78-9154-4B10-8276-D54BF73AF1BF}"/>
              </a:ext>
            </a:extLst>
          </p:cNvPr>
          <p:cNvSpPr/>
          <p:nvPr/>
        </p:nvSpPr>
        <p:spPr>
          <a:xfrm>
            <a:off x="3568700" y="4329113"/>
            <a:ext cx="6764338" cy="7683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FR" dirty="0"/>
              <a:t>Confidentialité et Sécurité </a:t>
            </a:r>
          </a:p>
        </p:txBody>
      </p:sp>
      <p:cxnSp>
        <p:nvCxnSpPr>
          <p:cNvPr id="10" name="Connecteur : en angle 9">
            <a:extLst>
              <a:ext uri="{FF2B5EF4-FFF2-40B4-BE49-F238E27FC236}">
                <a16:creationId xmlns:a16="http://schemas.microsoft.com/office/drawing/2014/main" id="{97FC236F-AAAB-4CB2-9566-746EB165D5FD}"/>
              </a:ext>
            </a:extLst>
          </p:cNvPr>
          <p:cNvCxnSpPr>
            <a:cxnSpLocks/>
          </p:cNvCxnSpPr>
          <p:nvPr/>
        </p:nvCxnSpPr>
        <p:spPr>
          <a:xfrm>
            <a:off x="2441575" y="2787650"/>
            <a:ext cx="1127125" cy="469900"/>
          </a:xfrm>
          <a:prstGeom prst="bentConnector3">
            <a:avLst>
              <a:gd name="adj1" fmla="val 394"/>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3" name="Connecteur : en angle 12">
            <a:extLst>
              <a:ext uri="{FF2B5EF4-FFF2-40B4-BE49-F238E27FC236}">
                <a16:creationId xmlns:a16="http://schemas.microsoft.com/office/drawing/2014/main" id="{66977CE0-F3C5-4EC7-A017-DCED57F2C297}"/>
              </a:ext>
            </a:extLst>
          </p:cNvPr>
          <p:cNvCxnSpPr>
            <a:cxnSpLocks/>
          </p:cNvCxnSpPr>
          <p:nvPr/>
        </p:nvCxnSpPr>
        <p:spPr>
          <a:xfrm>
            <a:off x="2441575" y="4243388"/>
            <a:ext cx="1127125" cy="469900"/>
          </a:xfrm>
          <a:prstGeom prst="bentConnector3">
            <a:avLst>
              <a:gd name="adj1" fmla="val 394"/>
            </a:avLst>
          </a:prstGeom>
          <a:ln>
            <a:tailEnd type="triangle"/>
          </a:ln>
        </p:spPr>
        <p:style>
          <a:lnRef idx="3">
            <a:schemeClr val="accent1"/>
          </a:lnRef>
          <a:fillRef idx="0">
            <a:schemeClr val="accent1"/>
          </a:fillRef>
          <a:effectRef idx="2">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a:extLst>
              <a:ext uri="{FF2B5EF4-FFF2-40B4-BE49-F238E27FC236}">
                <a16:creationId xmlns:a16="http://schemas.microsoft.com/office/drawing/2014/main" id="{1D8766BB-A830-4476-8A35-21EE717C7394}"/>
              </a:ext>
            </a:extLst>
          </p:cNvPr>
          <p:cNvSpPr>
            <a:spLocks noGrp="1" noChangeArrowheads="1"/>
          </p:cNvSpPr>
          <p:nvPr>
            <p:ph type="title"/>
          </p:nvPr>
        </p:nvSpPr>
        <p:spPr/>
        <p:txBody>
          <a:bodyPr/>
          <a:lstStyle/>
          <a:p>
            <a:pPr eaLnBrk="1" hangingPunct="1"/>
            <a:r>
              <a:rPr lang="fr-FR" altLang="fr-FR"/>
              <a:t>Les audits d’efficacité</a:t>
            </a:r>
            <a:br>
              <a:rPr lang="fr-FR" altLang="fr-FR"/>
            </a:br>
            <a:endParaRPr lang="fr-FR" altLang="fr-FR"/>
          </a:p>
        </p:txBody>
      </p:sp>
      <p:sp>
        <p:nvSpPr>
          <p:cNvPr id="18435" name="Espace réservé du contenu 2">
            <a:extLst>
              <a:ext uri="{FF2B5EF4-FFF2-40B4-BE49-F238E27FC236}">
                <a16:creationId xmlns:a16="http://schemas.microsoft.com/office/drawing/2014/main" id="{680976E0-9FAE-4B2D-9EDB-52B1259B3D73}"/>
              </a:ext>
            </a:extLst>
          </p:cNvPr>
          <p:cNvSpPr>
            <a:spLocks noGrp="1" noChangeArrowheads="1"/>
          </p:cNvSpPr>
          <p:nvPr>
            <p:ph idx="1"/>
          </p:nvPr>
        </p:nvSpPr>
        <p:spPr>
          <a:xfrm>
            <a:off x="1535113" y="2016125"/>
            <a:ext cx="9520237" cy="4100513"/>
          </a:xfrm>
        </p:spPr>
        <p:txBody>
          <a:bodyPr/>
          <a:lstStyle/>
          <a:p>
            <a:pPr eaLnBrk="1" hangingPunct="1"/>
            <a:r>
              <a:rPr lang="fr-FR" altLang="fr-FR"/>
              <a:t>Audit des qualifications et des classifications </a:t>
            </a:r>
          </a:p>
          <a:p>
            <a:pPr eaLnBrk="1" hangingPunct="1"/>
            <a:endParaRPr lang="fr-FR" altLang="fr-FR"/>
          </a:p>
          <a:p>
            <a:pPr eaLnBrk="1" hangingPunct="1"/>
            <a:endParaRPr lang="fr-FR" altLang="fr-FR"/>
          </a:p>
          <a:p>
            <a:pPr eaLnBrk="1" hangingPunct="1"/>
            <a:r>
              <a:rPr lang="fr-FR" altLang="fr-FR"/>
              <a:t>Audit de l’individualisation des rémunérations </a:t>
            </a:r>
          </a:p>
          <a:p>
            <a:pPr eaLnBrk="1" hangingPunct="1"/>
            <a:endParaRPr lang="fr-FR" altLang="fr-FR"/>
          </a:p>
          <a:p>
            <a:pPr eaLnBrk="1" hangingPunct="1"/>
            <a:endParaRPr lang="fr-FR" altLang="fr-FR"/>
          </a:p>
          <a:p>
            <a:pPr eaLnBrk="1" hangingPunct="1"/>
            <a:endParaRPr lang="fr-FR" altLang="fr-FR"/>
          </a:p>
          <a:p>
            <a:pPr eaLnBrk="1" hangingPunct="1"/>
            <a:r>
              <a:rPr lang="fr-FR" altLang="fr-FR"/>
              <a:t>Audit du salaire indirect ; des primes ; des avantages </a:t>
            </a:r>
          </a:p>
        </p:txBody>
      </p:sp>
      <p:sp>
        <p:nvSpPr>
          <p:cNvPr id="4" name="Légende : flèche courbée sans bordure 3">
            <a:extLst>
              <a:ext uri="{FF2B5EF4-FFF2-40B4-BE49-F238E27FC236}">
                <a16:creationId xmlns:a16="http://schemas.microsoft.com/office/drawing/2014/main" id="{4B271BA6-D6CD-4602-B3BB-5FE821B4D521}"/>
              </a:ext>
            </a:extLst>
          </p:cNvPr>
          <p:cNvSpPr/>
          <p:nvPr/>
        </p:nvSpPr>
        <p:spPr>
          <a:xfrm>
            <a:off x="7100888" y="1714500"/>
            <a:ext cx="3954462" cy="1438275"/>
          </a:xfrm>
          <a:prstGeom prst="callout2">
            <a:avLst>
              <a:gd name="adj1" fmla="val 77605"/>
              <a:gd name="adj2" fmla="val -5909"/>
              <a:gd name="adj3" fmla="val 77994"/>
              <a:gd name="adj4" fmla="val -22953"/>
              <a:gd name="adj5" fmla="val 47887"/>
              <a:gd name="adj6" fmla="val -41475"/>
            </a:avLst>
          </a:prstGeom>
        </p:spPr>
        <p:style>
          <a:lnRef idx="1">
            <a:schemeClr val="accent2"/>
          </a:lnRef>
          <a:fillRef idx="2">
            <a:schemeClr val="accent2"/>
          </a:fillRef>
          <a:effectRef idx="1">
            <a:schemeClr val="accent2"/>
          </a:effectRef>
          <a:fontRef idx="minor">
            <a:schemeClr val="dk1"/>
          </a:fontRef>
        </p:style>
        <p:txBody>
          <a:bodyPr anchor="ctr"/>
          <a:lstStyle/>
          <a:p>
            <a:pPr algn="just" eaLnBrk="1" fontAlgn="auto" hangingPunct="1">
              <a:spcBef>
                <a:spcPts val="0"/>
              </a:spcBef>
              <a:spcAft>
                <a:spcPts val="0"/>
              </a:spcAft>
              <a:defRPr/>
            </a:pPr>
            <a:r>
              <a:rPr lang="fr-FR" sz="1600" dirty="0"/>
              <a:t>-Existence de la grille de classification des emplois, sa couverture fonctionnelle, son niveau de précision</a:t>
            </a:r>
          </a:p>
          <a:p>
            <a:pPr algn="just" eaLnBrk="1" fontAlgn="auto" hangingPunct="1">
              <a:spcBef>
                <a:spcPts val="0"/>
              </a:spcBef>
              <a:spcAft>
                <a:spcPts val="0"/>
              </a:spcAft>
              <a:defRPr/>
            </a:pPr>
            <a:r>
              <a:rPr lang="fr-FR" sz="1600" dirty="0"/>
              <a:t>-Difficultés de son application </a:t>
            </a:r>
          </a:p>
          <a:p>
            <a:pPr algn="just" eaLnBrk="1" fontAlgn="auto" hangingPunct="1">
              <a:spcBef>
                <a:spcPts val="0"/>
              </a:spcBef>
              <a:spcAft>
                <a:spcPts val="0"/>
              </a:spcAft>
              <a:defRPr/>
            </a:pPr>
            <a:r>
              <a:rPr lang="fr-FR" sz="1600" dirty="0"/>
              <a:t>-Décisions d’affectation </a:t>
            </a:r>
          </a:p>
        </p:txBody>
      </p:sp>
      <p:sp>
        <p:nvSpPr>
          <p:cNvPr id="5" name="Légende : flèche courbée sans bordure 4">
            <a:extLst>
              <a:ext uri="{FF2B5EF4-FFF2-40B4-BE49-F238E27FC236}">
                <a16:creationId xmlns:a16="http://schemas.microsoft.com/office/drawing/2014/main" id="{A17E90C4-4EE2-4C04-A063-D6D2EEAA2D14}"/>
              </a:ext>
            </a:extLst>
          </p:cNvPr>
          <p:cNvSpPr/>
          <p:nvPr/>
        </p:nvSpPr>
        <p:spPr>
          <a:xfrm>
            <a:off x="7100888" y="3986213"/>
            <a:ext cx="3954462" cy="1350962"/>
          </a:xfrm>
          <a:prstGeom prst="callout2">
            <a:avLst>
              <a:gd name="adj1" fmla="val 49210"/>
              <a:gd name="adj2" fmla="val -5236"/>
              <a:gd name="adj3" fmla="val 49599"/>
              <a:gd name="adj4" fmla="val -23402"/>
              <a:gd name="adj5" fmla="val 2825"/>
              <a:gd name="adj6" fmla="val -42822"/>
            </a:avLst>
          </a:prstGeom>
        </p:spPr>
        <p:style>
          <a:lnRef idx="1">
            <a:schemeClr val="accent2"/>
          </a:lnRef>
          <a:fillRef idx="2">
            <a:schemeClr val="accent2"/>
          </a:fillRef>
          <a:effectRef idx="1">
            <a:schemeClr val="accent2"/>
          </a:effectRef>
          <a:fontRef idx="minor">
            <a:schemeClr val="dk1"/>
          </a:fontRef>
        </p:style>
        <p:txBody>
          <a:bodyPr anchor="ctr"/>
          <a:lstStyle/>
          <a:p>
            <a:pPr eaLnBrk="1" fontAlgn="auto" hangingPunct="1">
              <a:spcBef>
                <a:spcPts val="0"/>
              </a:spcBef>
              <a:spcAft>
                <a:spcPts val="0"/>
              </a:spcAft>
              <a:defRPr/>
            </a:pPr>
            <a:r>
              <a:rPr lang="fr-FR" sz="1600" dirty="0"/>
              <a:t>-L’origine de l’individualisation </a:t>
            </a:r>
          </a:p>
          <a:p>
            <a:pPr eaLnBrk="1" fontAlgn="auto" hangingPunct="1">
              <a:spcBef>
                <a:spcPts val="0"/>
              </a:spcBef>
              <a:spcAft>
                <a:spcPts val="0"/>
              </a:spcAft>
              <a:defRPr/>
            </a:pPr>
            <a:r>
              <a:rPr lang="fr-FR" sz="1600" dirty="0"/>
              <a:t>-Les modalités </a:t>
            </a:r>
          </a:p>
          <a:p>
            <a:pPr eaLnBrk="1" fontAlgn="auto" hangingPunct="1">
              <a:spcBef>
                <a:spcPts val="0"/>
              </a:spcBef>
              <a:spcAft>
                <a:spcPts val="0"/>
              </a:spcAft>
              <a:defRPr/>
            </a:pPr>
            <a:r>
              <a:rPr lang="fr-FR" sz="1600" dirty="0"/>
              <a:t>-Les résultats </a:t>
            </a:r>
          </a:p>
          <a:p>
            <a:pPr eaLnBrk="1" fontAlgn="auto" hangingPunct="1">
              <a:spcBef>
                <a:spcPts val="0"/>
              </a:spcBef>
              <a:spcAft>
                <a:spcPts val="1000"/>
              </a:spcAft>
              <a:defRPr/>
            </a:pPr>
            <a:r>
              <a:rPr lang="fr-FR" sz="1600" dirty="0"/>
              <a:t>-Les incidences sur la performance et sur le climat social </a:t>
            </a:r>
          </a:p>
        </p:txBody>
      </p:sp>
    </p:spTree>
  </p:cSld>
  <p:clrMapOvr>
    <a:masterClrMapping/>
  </p:clrMapOvr>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Gallery">
      <a:majorFont>
        <a:latin typeface="Palatino Linotype"/>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docProps/app.xml><?xml version="1.0" encoding="utf-8"?>
<Properties xmlns="http://schemas.openxmlformats.org/officeDocument/2006/extended-properties" xmlns:vt="http://schemas.openxmlformats.org/officeDocument/2006/docPropsVTypes">
  <Template>TM10001114[[fn=Galerie]]</Template>
  <TotalTime>182</TotalTime>
  <Words>1103</Words>
  <Application>Microsoft Office PowerPoint</Application>
  <PresentationFormat>Grand écran</PresentationFormat>
  <Paragraphs>315</Paragraphs>
  <Slides>31</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31</vt:i4>
      </vt:variant>
    </vt:vector>
  </HeadingPairs>
  <TitlesOfParts>
    <vt:vector size="37" baseType="lpstr">
      <vt:lpstr>Arial</vt:lpstr>
      <vt:lpstr>Calibri</vt:lpstr>
      <vt:lpstr>Palatino Linotype</vt:lpstr>
      <vt:lpstr>Times New Roman</vt:lpstr>
      <vt:lpstr>Wingdings</vt:lpstr>
      <vt:lpstr>Galerie</vt:lpstr>
      <vt:lpstr>AUDIT DE LA MASSE SALARIALE</vt:lpstr>
      <vt:lpstr>PLAN </vt:lpstr>
      <vt:lpstr>Introduction:</vt:lpstr>
      <vt:lpstr>Présentation PowerPoint</vt:lpstr>
      <vt:lpstr>Définition:</vt:lpstr>
      <vt:lpstr>Objectifs et avantages de l’audit de masse salariale  </vt:lpstr>
      <vt:lpstr>Démarche et niveaux de l’audit de la masse salariale </vt:lpstr>
      <vt:lpstr>Les audits de conformité  </vt:lpstr>
      <vt:lpstr>Les audits d’efficacité </vt:lpstr>
      <vt:lpstr>Les audits stratégiques  </vt:lpstr>
      <vt:lpstr>Présentation PowerPoint</vt:lpstr>
      <vt:lpstr>Présentation PowerPoint</vt:lpstr>
      <vt:lpstr>Présentation PowerPoint</vt:lpstr>
      <vt:lpstr>Présentation PowerPoint</vt:lpstr>
      <vt:lpstr>Présentation PowerPoint</vt:lpstr>
      <vt:lpstr>Présentation PowerPoint</vt:lpstr>
      <vt:lpstr>Augmentation collective : </vt:lpstr>
      <vt:lpstr>3- Les indicateurs de l’évolution de la masse salariale :</vt:lpstr>
      <vt:lpstr>Effet niveau: </vt:lpstr>
      <vt:lpstr>Effet de masse:</vt:lpstr>
      <vt:lpstr>Effet report:</vt:lpstr>
      <vt:lpstr>Effet Noria:</vt:lpstr>
      <vt:lpstr>4-Approche par les écarts:</vt:lpstr>
      <vt:lpstr>Les 4 écarts de masse salariale</vt:lpstr>
      <vt:lpstr>Méthode de calcul </vt:lpstr>
      <vt:lpstr>Cas pratique </vt:lpstr>
      <vt:lpstr>Les données </vt:lpstr>
      <vt:lpstr>Présentation PowerPoint</vt:lpstr>
      <vt:lpstr>Présentation PowerPoint</vt:lpstr>
      <vt:lpstr>Présentation PowerPoint</vt:lpstr>
      <vt:lpstr>Merci pour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 DE LA MASSE SALARIALE</dc:title>
  <dc:creator>hp</dc:creator>
  <cp:lastModifiedBy>roumaissa elmorabet</cp:lastModifiedBy>
  <cp:revision>27</cp:revision>
  <dcterms:created xsi:type="dcterms:W3CDTF">2020-12-21T18:11:21Z</dcterms:created>
  <dcterms:modified xsi:type="dcterms:W3CDTF">2020-12-22T09:03:57Z</dcterms:modified>
</cp:coreProperties>
</file>